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8" r:id="rId3"/>
    <p:sldId id="258" r:id="rId4"/>
    <p:sldId id="259" r:id="rId5"/>
    <p:sldId id="277" r:id="rId6"/>
    <p:sldId id="265" r:id="rId7"/>
    <p:sldId id="266" r:id="rId8"/>
    <p:sldId id="280" r:id="rId9"/>
    <p:sldId id="267" r:id="rId10"/>
    <p:sldId id="285" r:id="rId11"/>
    <p:sldId id="288" r:id="rId12"/>
    <p:sldId id="286" r:id="rId13"/>
    <p:sldId id="263" r:id="rId14"/>
    <p:sldId id="264" r:id="rId15"/>
    <p:sldId id="262" r:id="rId16"/>
    <p:sldId id="281" r:id="rId17"/>
    <p:sldId id="289" r:id="rId18"/>
    <p:sldId id="283" r:id="rId19"/>
    <p:sldId id="268" r:id="rId20"/>
    <p:sldId id="287" r:id="rId21"/>
    <p:sldId id="279" r:id="rId22"/>
    <p:sldId id="270" r:id="rId23"/>
    <p:sldId id="260" r:id="rId24"/>
    <p:sldId id="272" r:id="rId25"/>
    <p:sldId id="271" r:id="rId26"/>
    <p:sldId id="290" r:id="rId27"/>
    <p:sldId id="261" r:id="rId28"/>
    <p:sldId id="275" r:id="rId2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2304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399F-A0F1-4202-B648-14FB05F095CE}" type="datetimeFigureOut">
              <a:rPr lang="fr-CH" smtClean="0"/>
              <a:t>10/06/2016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F5D26-4A08-40B3-BFD2-77DCA3717D57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8402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78C53-F986-47F3-8E47-F9D6C4416F38}" type="datetimeFigureOut">
              <a:rPr lang="fr-CH" smtClean="0"/>
              <a:t>10/06/2016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0072A-6CCC-4C62-9914-668CB477E72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49419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0072A-6CCC-4C62-9914-668CB477E72C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06721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0072A-6CCC-4C62-9914-668CB477E72C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83298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0072A-6CCC-4C62-9914-668CB477E72C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83298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0072A-6CCC-4C62-9914-668CB477E72C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1726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0072A-6CCC-4C62-9914-668CB477E72C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1726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0072A-6CCC-4C62-9914-668CB477E72C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67603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0072A-6CCC-4C62-9914-668CB477E72C}" type="slidenum">
              <a:rPr lang="fr-CH" smtClean="0"/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28301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0072A-6CCC-4C62-9914-668CB477E72C}" type="slidenum">
              <a:rPr lang="fr-CH" smtClean="0"/>
              <a:t>16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60089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0072A-6CCC-4C62-9914-668CB477E72C}" type="slidenum">
              <a:rPr lang="fr-CH" smtClean="0"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98184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0072A-6CCC-4C62-9914-668CB477E72C}" type="slidenum">
              <a:rPr lang="fr-CH" smtClean="0"/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67603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0072A-6CCC-4C62-9914-668CB477E72C}" type="slidenum">
              <a:rPr lang="fr-CH" smtClean="0"/>
              <a:t>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20974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0072A-6CCC-4C62-9914-668CB477E72C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32382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0072A-6CCC-4C62-9914-668CB477E72C}" type="slidenum">
              <a:rPr lang="fr-CH" smtClean="0"/>
              <a:t>20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209741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0072A-6CCC-4C62-9914-668CB477E72C}" type="slidenum">
              <a:rPr lang="fr-CH" smtClean="0"/>
              <a:t>21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234200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0072A-6CCC-4C62-9914-668CB477E72C}" type="slidenum">
              <a:rPr lang="fr-CH" smtClean="0"/>
              <a:t>22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13918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0072A-6CCC-4C62-9914-668CB477E72C}" type="slidenum">
              <a:rPr lang="fr-CH" smtClean="0"/>
              <a:t>23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290099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0072A-6CCC-4C62-9914-668CB477E72C}" type="slidenum">
              <a:rPr lang="fr-CH" smtClean="0"/>
              <a:t>24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981841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0072A-6CCC-4C62-9914-668CB477E72C}" type="slidenum">
              <a:rPr lang="fr-CH" smtClean="0"/>
              <a:t>25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909597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0072A-6CCC-4C62-9914-668CB477E72C}" type="slidenum">
              <a:rPr lang="fr-CH" smtClean="0"/>
              <a:t>26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909597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0072A-6CCC-4C62-9914-668CB477E72C}" type="slidenum">
              <a:rPr lang="fr-CH" smtClean="0"/>
              <a:t>27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419573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0072A-6CCC-4C62-9914-668CB477E72C}" type="slidenum">
              <a:rPr lang="fr-CH" smtClean="0"/>
              <a:t>28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16488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0072A-6CCC-4C62-9914-668CB477E72C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69548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0072A-6CCC-4C62-9914-668CB477E72C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83298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0072A-6CCC-4C62-9914-668CB477E72C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53131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0072A-6CCC-4C62-9914-668CB477E72C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31794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0072A-6CCC-4C62-9914-668CB477E72C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51380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0072A-6CCC-4C62-9914-668CB477E72C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36804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0072A-6CCC-4C62-9914-668CB477E72C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2306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n-IN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B15C4B4-3A14-4754-8327-B3C37069376C}" type="datetime1">
              <a:rPr lang="en-US" smtClean="0"/>
              <a:t>10/06/2016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Estelle Bunout - visualisation of experts' biographical and intellectual paths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bn-IN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n-IN" smtClean="0"/>
              <a:t>Cliquez pour modifier les styles du texte du masque</a:t>
            </a:r>
          </a:p>
          <a:p>
            <a:pPr lvl="1"/>
            <a:r>
              <a:rPr lang="bn-IN" smtClean="0"/>
              <a:t>Deuxième niveau</a:t>
            </a:r>
          </a:p>
          <a:p>
            <a:pPr lvl="2"/>
            <a:r>
              <a:rPr lang="bn-IN" smtClean="0"/>
              <a:t>Troisième niveau</a:t>
            </a:r>
          </a:p>
          <a:p>
            <a:pPr lvl="3"/>
            <a:r>
              <a:rPr lang="bn-IN" smtClean="0"/>
              <a:t>Quatrième niveau</a:t>
            </a:r>
          </a:p>
          <a:p>
            <a:pPr lvl="4"/>
            <a:r>
              <a:rPr lang="bn-IN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6CDB-1B39-4AC6-ABF0-0393ED22048E}" type="datetime1">
              <a:rPr lang="en-US" smtClean="0"/>
              <a:t>10/06/2016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Estelle Bunout - visualisation of experts' biographical and intellectual paths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n-IN" smtClean="0"/>
              <a:t>Cliquez pour modifier les styles du texte du masque</a:t>
            </a:r>
          </a:p>
          <a:p>
            <a:pPr lvl="1"/>
            <a:r>
              <a:rPr lang="bn-IN" smtClean="0"/>
              <a:t>Deuxième niveau</a:t>
            </a:r>
          </a:p>
          <a:p>
            <a:pPr lvl="2"/>
            <a:r>
              <a:rPr lang="bn-IN" smtClean="0"/>
              <a:t>Troisième niveau</a:t>
            </a:r>
          </a:p>
          <a:p>
            <a:pPr lvl="3"/>
            <a:r>
              <a:rPr lang="bn-IN" smtClean="0"/>
              <a:t>Quatrième niveau</a:t>
            </a:r>
          </a:p>
          <a:p>
            <a:pPr lvl="4"/>
            <a:r>
              <a:rPr lang="bn-IN" smtClean="0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n-IN" smtClean="0"/>
              <a:t>Cliquez pour modifier les styles du texte du masque</a:t>
            </a:r>
          </a:p>
          <a:p>
            <a:pPr lvl="1"/>
            <a:r>
              <a:rPr lang="bn-IN" smtClean="0"/>
              <a:t>Deuxième niveau</a:t>
            </a:r>
          </a:p>
          <a:p>
            <a:pPr lvl="2"/>
            <a:r>
              <a:rPr lang="bn-IN" smtClean="0"/>
              <a:t>Troisième niveau</a:t>
            </a:r>
          </a:p>
          <a:p>
            <a:pPr lvl="3"/>
            <a:r>
              <a:rPr lang="bn-IN" smtClean="0"/>
              <a:t>Quatrième niveau</a:t>
            </a:r>
          </a:p>
          <a:p>
            <a:pPr lvl="4"/>
            <a:r>
              <a:rPr lang="bn-IN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bn-IN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n-IN" smtClean="0"/>
              <a:t>Cliquez pour modifier les styles du texte du masque</a:t>
            </a:r>
          </a:p>
          <a:p>
            <a:pPr lvl="1"/>
            <a:r>
              <a:rPr lang="bn-IN" smtClean="0"/>
              <a:t>Deuxième niveau</a:t>
            </a:r>
          </a:p>
          <a:p>
            <a:pPr lvl="2"/>
            <a:r>
              <a:rPr lang="bn-IN" smtClean="0"/>
              <a:t>Troisième niveau</a:t>
            </a:r>
          </a:p>
          <a:p>
            <a:pPr lvl="3"/>
            <a:r>
              <a:rPr lang="bn-IN" smtClean="0"/>
              <a:t>Quatrième niveau</a:t>
            </a:r>
          </a:p>
          <a:p>
            <a:pPr lvl="4"/>
            <a:r>
              <a:rPr lang="bn-IN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773C-BDD5-4B31-9FEC-7A3F84880674}" type="datetime1">
              <a:rPr lang="en-US" smtClean="0"/>
              <a:t>10/06/2016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Estelle Bunout - visualisation of experts' biographical and intellectual paths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n-IN" smtClean="0"/>
              <a:t>Cliquez pour modifier les styles du texte du masque</a:t>
            </a:r>
          </a:p>
          <a:p>
            <a:pPr lvl="1"/>
            <a:r>
              <a:rPr lang="bn-IN" smtClean="0"/>
              <a:t>Deuxième niveau</a:t>
            </a:r>
          </a:p>
          <a:p>
            <a:pPr lvl="2"/>
            <a:r>
              <a:rPr lang="bn-IN" smtClean="0"/>
              <a:t>Troisième niveau</a:t>
            </a:r>
          </a:p>
          <a:p>
            <a:pPr lvl="3"/>
            <a:r>
              <a:rPr lang="bn-IN" smtClean="0"/>
              <a:t>Quatrième niveau</a:t>
            </a:r>
          </a:p>
          <a:p>
            <a:pPr lvl="4"/>
            <a:r>
              <a:rPr lang="bn-IN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n-IN" smtClean="0"/>
              <a:t>Cliquez pour modifier les styles du texte du masque</a:t>
            </a:r>
          </a:p>
          <a:p>
            <a:pPr lvl="1"/>
            <a:r>
              <a:rPr lang="bn-IN" smtClean="0"/>
              <a:t>Deuxième niveau</a:t>
            </a:r>
          </a:p>
          <a:p>
            <a:pPr lvl="2"/>
            <a:r>
              <a:rPr lang="bn-IN" smtClean="0"/>
              <a:t>Troisième niveau</a:t>
            </a:r>
          </a:p>
          <a:p>
            <a:pPr lvl="3"/>
            <a:r>
              <a:rPr lang="bn-IN" smtClean="0"/>
              <a:t>Quatrième niveau</a:t>
            </a:r>
          </a:p>
          <a:p>
            <a:pPr lvl="4"/>
            <a:r>
              <a:rPr lang="bn-IN" smtClean="0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n-IN" smtClean="0"/>
              <a:t>Cliquez pour modifier les styles du texte du masque</a:t>
            </a:r>
          </a:p>
          <a:p>
            <a:pPr lvl="1"/>
            <a:r>
              <a:rPr lang="bn-IN" smtClean="0"/>
              <a:t>Deuxième niveau</a:t>
            </a:r>
          </a:p>
          <a:p>
            <a:pPr lvl="2"/>
            <a:r>
              <a:rPr lang="bn-IN" smtClean="0"/>
              <a:t>Troisième niveau</a:t>
            </a:r>
          </a:p>
          <a:p>
            <a:pPr lvl="3"/>
            <a:r>
              <a:rPr lang="bn-IN" smtClean="0"/>
              <a:t>Quatrième niveau</a:t>
            </a:r>
          </a:p>
          <a:p>
            <a:pPr lvl="4"/>
            <a:r>
              <a:rPr lang="bn-IN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5E96-1655-40D1-8BA1-3A4A2AEF38D8}" type="datetime1">
              <a:rPr lang="en-US" smtClean="0"/>
              <a:t>10/06/2016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Estelle Bunout - visualisation of experts' biographical and intellectual paths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62A-2A11-4BDD-91FF-C93199B27A32}" type="datetime1">
              <a:rPr lang="en-US" smtClean="0"/>
              <a:t>10/06/2016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Estelle Bunout - visualisation of experts' biographical and intellectual paths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bn-IN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n-IN" smtClean="0"/>
              <a:t>Cliquez pour modifier les styles du texte du masque</a:t>
            </a:r>
          </a:p>
          <a:p>
            <a:pPr lvl="1"/>
            <a:r>
              <a:rPr lang="bn-IN" smtClean="0"/>
              <a:t>Deuxième niveau</a:t>
            </a:r>
          </a:p>
          <a:p>
            <a:pPr lvl="2"/>
            <a:r>
              <a:rPr lang="bn-IN" smtClean="0"/>
              <a:t>Troisième niveau</a:t>
            </a:r>
          </a:p>
          <a:p>
            <a:pPr lvl="3"/>
            <a:r>
              <a:rPr lang="bn-IN" smtClean="0"/>
              <a:t>Quatrième niveau</a:t>
            </a:r>
          </a:p>
          <a:p>
            <a:pPr lvl="4"/>
            <a:r>
              <a:rPr lang="bn-IN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n-IN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FEAD-88DD-463B-B4D4-1E9229A55B43}" type="datetime1">
              <a:rPr lang="en-US" smtClean="0"/>
              <a:t>10/06/2016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Estelle Bunout - visualisation of experts' biographical and intellectual paths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bn-IN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n-IN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DED1C16A-A6AC-4FEC-9800-7583E670A7F3}" type="datetime1">
              <a:rPr lang="en-US" smtClean="0"/>
              <a:t>10/06/2016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r>
              <a:rPr lang="en-US" smtClean="0"/>
              <a:t>Estelle Bunout - visualisation of experts' biographical and intellectual paths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bn-IN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bn-IN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n-IN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n-IN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4D5C0-1D51-48DC-A8D0-BDFC70422EA1}" type="datetime1">
              <a:rPr lang="en-US" smtClean="0"/>
              <a:t>10/06/2016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Estelle Bunout - visualisation of experts' biographical and intellectual paths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bn-IN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n-IN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n-IN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E141-0265-4C3F-8E53-5E119BD5412A}" type="datetime1">
              <a:rPr lang="en-US" smtClean="0"/>
              <a:t>10/06/2016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Estelle Bunout - visualisation of experts' biographical and intellectual paths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n-IN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n-IN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n-IN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bn-IN" smtClean="0"/>
              <a:t>Cliquez pour modifier les styles du texte du masque</a:t>
            </a:r>
          </a:p>
          <a:p>
            <a:pPr lvl="1"/>
            <a:r>
              <a:rPr lang="bn-IN" smtClean="0"/>
              <a:t>Deuxième niveau</a:t>
            </a:r>
          </a:p>
          <a:p>
            <a:pPr lvl="2"/>
            <a:r>
              <a:rPr lang="bn-IN" smtClean="0"/>
              <a:t>Troisième niveau</a:t>
            </a:r>
          </a:p>
          <a:p>
            <a:pPr lvl="3"/>
            <a:r>
              <a:rPr lang="bn-IN" smtClean="0"/>
              <a:t>Quatrième niveau</a:t>
            </a:r>
          </a:p>
          <a:p>
            <a:pPr lvl="4"/>
            <a:r>
              <a:rPr lang="bn-IN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C0AD-8E65-4A81-9E9D-AB8BB43C9A8D}" type="datetime1">
              <a:rPr lang="en-US" smtClean="0"/>
              <a:t>10/06/2016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Estelle Bunout - visualisation of experts' biographical and intellectual paths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bn-IN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bn-IN" smtClean="0"/>
              <a:t>Cliquez pour modifier les styles du texte du masque</a:t>
            </a:r>
          </a:p>
          <a:p>
            <a:pPr lvl="1"/>
            <a:r>
              <a:rPr lang="bn-IN" smtClean="0"/>
              <a:t>Deuxième niveau</a:t>
            </a:r>
          </a:p>
          <a:p>
            <a:pPr lvl="2"/>
            <a:r>
              <a:rPr lang="bn-IN" smtClean="0"/>
              <a:t>Troisième niveau</a:t>
            </a:r>
          </a:p>
          <a:p>
            <a:pPr lvl="3"/>
            <a:r>
              <a:rPr lang="bn-IN" smtClean="0"/>
              <a:t>Quatrième niveau</a:t>
            </a:r>
          </a:p>
          <a:p>
            <a:pPr lvl="4"/>
            <a:r>
              <a:rPr lang="bn-IN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50EA-1DB6-44FA-8A91-44577D283A1C}" type="datetime1">
              <a:rPr lang="en-US" smtClean="0"/>
              <a:t>10/06/2016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Estelle Bunout - visualisation of experts' biographical and intellectual paths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bn-IN" smtClean="0"/>
              <a:t>Cliquez pour modifier les styles du texte du masque</a:t>
            </a:r>
          </a:p>
          <a:p>
            <a:pPr lvl="1"/>
            <a:r>
              <a:rPr lang="bn-IN" smtClean="0"/>
              <a:t>Deuxième niveau</a:t>
            </a:r>
          </a:p>
          <a:p>
            <a:pPr lvl="2"/>
            <a:r>
              <a:rPr lang="bn-IN" smtClean="0"/>
              <a:t>Troisième niveau</a:t>
            </a:r>
          </a:p>
          <a:p>
            <a:pPr lvl="3"/>
            <a:r>
              <a:rPr lang="bn-IN" smtClean="0"/>
              <a:t>Quatrième niveau</a:t>
            </a:r>
          </a:p>
          <a:p>
            <a:pPr lvl="4"/>
            <a:r>
              <a:rPr lang="bn-IN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E7D467BE-19F0-4DCA-9DB4-30D54817FA1D}" type="datetime1">
              <a:rPr lang="en-US" smtClean="0"/>
              <a:t>10/06/2016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Estelle Bunout - visualisation of experts' biographical and intellectual paths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bn-IN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n-IN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A17C49E-3501-4D54-B173-CF1DF506CA10}" type="datetime1">
              <a:rPr lang="en-US" smtClean="0"/>
              <a:t>10/06/2016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r>
              <a:rPr lang="en-US" smtClean="0"/>
              <a:t>Estelle Bunout - visualisation of experts' biographical and intellectual paths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bn-IN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bn-IN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bn-IN" smtClean="0"/>
              <a:t>Cliquez pour modifier les styles du texte du masque</a:t>
            </a:r>
          </a:p>
          <a:p>
            <a:pPr lvl="1"/>
            <a:r>
              <a:rPr lang="bn-IN" smtClean="0"/>
              <a:t>Deuxième niveau</a:t>
            </a:r>
          </a:p>
          <a:p>
            <a:pPr lvl="2"/>
            <a:r>
              <a:rPr lang="bn-IN" smtClean="0"/>
              <a:t>Troisième niveau</a:t>
            </a:r>
          </a:p>
          <a:p>
            <a:pPr lvl="3"/>
            <a:r>
              <a:rPr lang="bn-IN" smtClean="0"/>
              <a:t>Quatrième niveau</a:t>
            </a:r>
          </a:p>
          <a:p>
            <a:pPr lvl="4"/>
            <a:r>
              <a:rPr lang="bn-IN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0BB2AD40-7547-44FA-9D79-8D003C5F8435}" type="datetime1">
              <a:rPr lang="en-US" smtClean="0"/>
              <a:t>10/06/2016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r>
              <a:rPr lang="en-US" smtClean="0"/>
              <a:t>Estelle Bunout - visualisation of experts' biographical and intellectual paths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bn-IN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bn-IN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n-IN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66BA3F1B-9E28-4727-9B5E-349FC2DCAC68}" type="datetime1">
              <a:rPr lang="en-US" smtClean="0"/>
              <a:t>10/06/2016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r>
              <a:rPr lang="en-US" smtClean="0"/>
              <a:t>Estelle Bunout - visualisation of experts' biographical and intellectual paths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bn-IN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n-IN" smtClean="0"/>
              <a:t>Cliquez pour modifier les styles du texte du masque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bn-IN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bn-IN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n-IN" smtClean="0"/>
              <a:t>Cliquez pour modifier les styles du texte du masque</a:t>
            </a:r>
          </a:p>
          <a:p>
            <a:pPr lvl="1"/>
            <a:r>
              <a:rPr lang="bn-IN" smtClean="0"/>
              <a:t>Deuxième niveau</a:t>
            </a:r>
          </a:p>
          <a:p>
            <a:pPr lvl="2"/>
            <a:r>
              <a:rPr lang="bn-IN" smtClean="0"/>
              <a:t>Troisième niveau</a:t>
            </a:r>
          </a:p>
          <a:p>
            <a:pPr lvl="3"/>
            <a:r>
              <a:rPr lang="bn-IN" smtClean="0"/>
              <a:t>Quatrième niveau</a:t>
            </a:r>
          </a:p>
          <a:p>
            <a:pPr lvl="4"/>
            <a:r>
              <a:rPr lang="bn-IN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n-IN" smtClean="0"/>
              <a:t>Cliquez pour modifier les styles du texte du masque</a:t>
            </a:r>
          </a:p>
          <a:p>
            <a:pPr lvl="1"/>
            <a:r>
              <a:rPr lang="bn-IN" smtClean="0"/>
              <a:t>Deuxième niveau</a:t>
            </a:r>
          </a:p>
          <a:p>
            <a:pPr lvl="2"/>
            <a:r>
              <a:rPr lang="bn-IN" smtClean="0"/>
              <a:t>Troisième niveau</a:t>
            </a:r>
          </a:p>
          <a:p>
            <a:pPr lvl="3"/>
            <a:r>
              <a:rPr lang="bn-IN" smtClean="0"/>
              <a:t>Quatrième niveau</a:t>
            </a:r>
          </a:p>
          <a:p>
            <a:pPr lvl="4"/>
            <a:r>
              <a:rPr lang="bn-IN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8F52-8AB9-4E29-A4DC-9D07872C524E}" type="datetime1">
              <a:rPr lang="en-US" smtClean="0"/>
              <a:t>10/06/2016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Estelle Bunout - visualisation of experts' biographical and intellectual paths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n-IN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n-IN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n-IN" smtClean="0"/>
              <a:t>Cliquez pour modifier les styles du texte du masque</a:t>
            </a:r>
          </a:p>
          <a:p>
            <a:pPr lvl="1"/>
            <a:r>
              <a:rPr lang="bn-IN" smtClean="0"/>
              <a:t>Deuxième niveau</a:t>
            </a:r>
          </a:p>
          <a:p>
            <a:pPr lvl="2"/>
            <a:r>
              <a:rPr lang="bn-IN" smtClean="0"/>
              <a:t>Troisième niveau</a:t>
            </a:r>
          </a:p>
          <a:p>
            <a:pPr lvl="3"/>
            <a:r>
              <a:rPr lang="bn-IN" smtClean="0"/>
              <a:t>Quatrième niveau</a:t>
            </a:r>
          </a:p>
          <a:p>
            <a:pPr lvl="4"/>
            <a:r>
              <a:rPr lang="bn-IN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n-IN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n-IN" smtClean="0"/>
              <a:t>Cliquez pour modifier les styles du texte du masque</a:t>
            </a:r>
          </a:p>
          <a:p>
            <a:pPr lvl="1"/>
            <a:r>
              <a:rPr lang="bn-IN" smtClean="0"/>
              <a:t>Deuxième niveau</a:t>
            </a:r>
          </a:p>
          <a:p>
            <a:pPr lvl="2"/>
            <a:r>
              <a:rPr lang="bn-IN" smtClean="0"/>
              <a:t>Troisième niveau</a:t>
            </a:r>
          </a:p>
          <a:p>
            <a:pPr lvl="3"/>
            <a:r>
              <a:rPr lang="bn-IN" smtClean="0"/>
              <a:t>Quatrième niveau</a:t>
            </a:r>
          </a:p>
          <a:p>
            <a:pPr lvl="4"/>
            <a:r>
              <a:rPr lang="bn-IN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8B89-114D-43FB-B97D-F8ED9FF3A039}" type="datetime1">
              <a:rPr lang="en-US" smtClean="0"/>
              <a:t>10/06/2016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Estelle Bunout - visualisation of experts' biographical and intellectual paths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bn-IN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n-IN" smtClean="0"/>
              <a:t>Cliquez pour modifier les styles du texte du masque</a:t>
            </a:r>
          </a:p>
          <a:p>
            <a:pPr lvl="1"/>
            <a:r>
              <a:rPr lang="bn-IN" smtClean="0"/>
              <a:t>Deuxième niveau</a:t>
            </a:r>
          </a:p>
          <a:p>
            <a:pPr lvl="2"/>
            <a:r>
              <a:rPr lang="bn-IN" smtClean="0"/>
              <a:t>Troisième niveau</a:t>
            </a:r>
          </a:p>
          <a:p>
            <a:pPr lvl="3"/>
            <a:r>
              <a:rPr lang="bn-IN" smtClean="0"/>
              <a:t>Quatrième niveau</a:t>
            </a:r>
          </a:p>
          <a:p>
            <a:pPr lvl="4"/>
            <a:r>
              <a:rPr lang="bn-IN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3DDE-E084-4409-B10D-0114B53E97F5}" type="datetime1">
              <a:rPr lang="en-US" smtClean="0"/>
              <a:t>10/06/2016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Estelle Bunout - visualisation of experts' biographical and intellectual paths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n-IN" smtClean="0"/>
              <a:t>Cliquez pour modifier les styles du texte du masque</a:t>
            </a:r>
          </a:p>
          <a:p>
            <a:pPr lvl="1"/>
            <a:r>
              <a:rPr lang="bn-IN" smtClean="0"/>
              <a:t>Deuxième niveau</a:t>
            </a:r>
          </a:p>
          <a:p>
            <a:pPr lvl="2"/>
            <a:r>
              <a:rPr lang="bn-IN" smtClean="0"/>
              <a:t>Troisième niveau</a:t>
            </a:r>
          </a:p>
          <a:p>
            <a:pPr lvl="3"/>
            <a:r>
              <a:rPr lang="bn-IN" smtClean="0"/>
              <a:t>Quatrième niveau</a:t>
            </a:r>
          </a:p>
          <a:p>
            <a:pPr lvl="4"/>
            <a:r>
              <a:rPr lang="bn-IN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bn-IN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n-IN" smtClean="0"/>
              <a:t>Cliquez pour modifier les styles du texte du masque</a:t>
            </a:r>
          </a:p>
          <a:p>
            <a:pPr lvl="1"/>
            <a:r>
              <a:rPr lang="bn-IN" smtClean="0"/>
              <a:t>Deuxième niveau</a:t>
            </a:r>
          </a:p>
          <a:p>
            <a:pPr lvl="2"/>
            <a:r>
              <a:rPr lang="bn-IN" smtClean="0"/>
              <a:t>Troisième niveau</a:t>
            </a:r>
          </a:p>
          <a:p>
            <a:pPr lvl="3"/>
            <a:r>
              <a:rPr lang="bn-IN" smtClean="0"/>
              <a:t>Quatrième niveau</a:t>
            </a:r>
          </a:p>
          <a:p>
            <a:pPr lvl="4"/>
            <a:r>
              <a:rPr lang="bn-IN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0A11040-1835-49E3-A9E8-4568BF02FABF}" type="datetime1">
              <a:rPr lang="en-US" smtClean="0"/>
              <a:t>10/06/2016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Estelle Bunout - visualisation of experts' biographical and intellectual paths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4" Type="http://schemas.openxmlformats.org/officeDocument/2006/relationships/image" Target="../media/image21.pn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microsoft.com/office/2007/relationships/hdphoto" Target="../media/hdphoto1.wdp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microsoft.com/office/2007/relationships/hdphoto" Target="../media/hdphoto2.wdp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251123" y="4247148"/>
            <a:ext cx="5568024" cy="139849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Experts’ </a:t>
            </a:r>
            <a:r>
              <a:rPr lang="fr-FR" dirty="0" err="1" smtClean="0"/>
              <a:t>journey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WWII violences</a:t>
            </a:r>
            <a:endParaRPr lang="fr-FR" dirty="0"/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3388188" y="5645643"/>
            <a:ext cx="4966446" cy="7890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A visualisation of the violences’ impact on </a:t>
            </a:r>
            <a:r>
              <a:rPr lang="bn-IN" dirty="0" smtClean="0"/>
              <a:t>the practice of </a:t>
            </a:r>
            <a:r>
              <a:rPr lang="fr-FR" dirty="0" smtClean="0"/>
              <a:t>expertise 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DH Benelux – </a:t>
            </a:r>
            <a:r>
              <a:rPr lang="fr-FR" dirty="0" err="1" smtClean="0"/>
              <a:t>June</a:t>
            </a:r>
            <a:r>
              <a:rPr lang="fr-FR" dirty="0" smtClean="0"/>
              <a:t> 2016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42" y="343795"/>
            <a:ext cx="1950308" cy="377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93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774" y="127032"/>
            <a:ext cx="3566160" cy="1035424"/>
          </a:xfrm>
        </p:spPr>
        <p:txBody>
          <a:bodyPr/>
          <a:lstStyle/>
          <a:p>
            <a:r>
              <a:rPr lang="fr-CH" dirty="0"/>
              <a:t>Carrier and </a:t>
            </a:r>
            <a:r>
              <a:rPr lang="fr-CH" dirty="0" err="1"/>
              <a:t>war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60774" y="2057400"/>
            <a:ext cx="2582426" cy="4501203"/>
          </a:xfrm>
        </p:spPr>
        <p:txBody>
          <a:bodyPr>
            <a:normAutofit/>
          </a:bodyPr>
          <a:lstStyle/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 smtClean="0">
                <a:solidFill>
                  <a:srgbClr val="333333"/>
                </a:solidFill>
              </a:rPr>
              <a:t>Biographies</a:t>
            </a: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Publications</a:t>
            </a:r>
            <a:endParaRPr lang="en-US" sz="2000" dirty="0">
              <a:solidFill>
                <a:schemeClr val="tx2">
                  <a:lumMod val="25000"/>
                  <a:lumOff val="75000"/>
                </a:schemeClr>
              </a:solidFill>
            </a:endParaRP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 smtClean="0">
                <a:solidFill>
                  <a:srgbClr val="CCCCCC"/>
                </a:solidFill>
              </a:rPr>
              <a:t>Typology of expertise </a:t>
            </a:r>
          </a:p>
          <a:p>
            <a:endParaRPr lang="fr-CH" sz="12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60774" y="4710610"/>
            <a:ext cx="4207777" cy="12382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/>
              <a:t>Experience of </a:t>
            </a:r>
            <a:endParaRPr lang="bn-IN" dirty="0" smtClean="0"/>
          </a:p>
          <a:p>
            <a:r>
              <a:rPr lang="fr-CH" dirty="0" smtClean="0"/>
              <a:t>violence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148" y="16731"/>
            <a:ext cx="2423885" cy="688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906821" y="2443959"/>
            <a:ext cx="327525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bn-IN" sz="2000" dirty="0" smtClean="0"/>
              <a:t>“</a:t>
            </a:r>
            <a:r>
              <a:rPr lang="fr-FR" sz="2000" dirty="0" smtClean="0"/>
              <a:t>A</a:t>
            </a:r>
            <a:r>
              <a:rPr lang="bn-IN" sz="2000" dirty="0" smtClean="0"/>
              <a:t>ctive” violence</a:t>
            </a:r>
          </a:p>
          <a:p>
            <a:endParaRPr lang="bn-IN" sz="2000" dirty="0" smtClean="0"/>
          </a:p>
          <a:p>
            <a:pPr marL="285750" indent="-285750">
              <a:buFontTx/>
              <a:buChar char="-"/>
            </a:pPr>
            <a:r>
              <a:rPr lang="fr-FR" sz="2000" dirty="0" smtClean="0"/>
              <a:t>S</a:t>
            </a:r>
            <a:r>
              <a:rPr lang="bn-IN" sz="2000" dirty="0" smtClean="0"/>
              <a:t>uffering from violence</a:t>
            </a:r>
          </a:p>
          <a:p>
            <a:endParaRPr lang="bn-IN" sz="2000" dirty="0" smtClean="0"/>
          </a:p>
          <a:p>
            <a:pPr marL="285750" indent="-285750">
              <a:buFontTx/>
              <a:buChar char="-"/>
            </a:pPr>
            <a:r>
              <a:rPr lang="bn-IN" sz="2000" dirty="0" smtClean="0"/>
              <a:t>POW</a:t>
            </a:r>
          </a:p>
          <a:p>
            <a:endParaRPr lang="bn-IN" sz="2000" dirty="0" smtClean="0"/>
          </a:p>
          <a:p>
            <a:pPr marL="285750" indent="-285750">
              <a:buFontTx/>
              <a:buChar char="-"/>
            </a:pPr>
            <a:r>
              <a:rPr lang="fr-FR" sz="2000" dirty="0" smtClean="0"/>
              <a:t>W</a:t>
            </a:r>
            <a:r>
              <a:rPr lang="bn-IN" sz="2000" dirty="0" smtClean="0"/>
              <a:t>itnessing violence</a:t>
            </a:r>
          </a:p>
          <a:p>
            <a:pPr marL="285750" indent="-285750">
              <a:buFontTx/>
              <a:buChar char="-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96934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774" y="127032"/>
            <a:ext cx="3566160" cy="1035424"/>
          </a:xfrm>
        </p:spPr>
        <p:txBody>
          <a:bodyPr/>
          <a:lstStyle/>
          <a:p>
            <a:r>
              <a:rPr lang="fr-CH" dirty="0"/>
              <a:t>Carrier and </a:t>
            </a:r>
            <a:r>
              <a:rPr lang="fr-CH" dirty="0" err="1"/>
              <a:t>war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60774" y="2057400"/>
            <a:ext cx="2582426" cy="4501203"/>
          </a:xfrm>
        </p:spPr>
        <p:txBody>
          <a:bodyPr>
            <a:normAutofit/>
          </a:bodyPr>
          <a:lstStyle/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 smtClean="0">
                <a:solidFill>
                  <a:srgbClr val="333333"/>
                </a:solidFill>
              </a:rPr>
              <a:t>Biographies</a:t>
            </a: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Publications</a:t>
            </a:r>
            <a:endParaRPr lang="en-US" sz="2000" dirty="0">
              <a:solidFill>
                <a:schemeClr val="tx2">
                  <a:lumMod val="25000"/>
                  <a:lumOff val="75000"/>
                </a:schemeClr>
              </a:solidFill>
            </a:endParaRP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 smtClean="0">
                <a:solidFill>
                  <a:srgbClr val="CCCCCC"/>
                </a:solidFill>
              </a:rPr>
              <a:t>Typology of expertise </a:t>
            </a:r>
          </a:p>
          <a:p>
            <a:endParaRPr lang="fr-CH" sz="12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60774" y="5307174"/>
            <a:ext cx="5014894" cy="12382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>
                <a:latin typeface="American Typewriter"/>
                <a:cs typeface="American Typewriter"/>
              </a:rPr>
              <a:t>Experience of </a:t>
            </a:r>
            <a:endParaRPr lang="bn-IN" dirty="0" smtClean="0">
              <a:latin typeface="American Typewriter"/>
              <a:cs typeface="American Typewriter"/>
            </a:endParaRPr>
          </a:p>
          <a:p>
            <a:r>
              <a:rPr lang="bn-IN" dirty="0" smtClean="0">
                <a:latin typeface="American Typewriter"/>
                <a:cs typeface="American Typewriter"/>
              </a:rPr>
              <a:t>v</a:t>
            </a:r>
            <a:r>
              <a:rPr lang="fr-CH" dirty="0" smtClean="0">
                <a:latin typeface="American Typewriter"/>
                <a:cs typeface="American Typewriter"/>
              </a:rPr>
              <a:t>iolence</a:t>
            </a:r>
            <a:endParaRPr lang="bn-IN" dirty="0" smtClean="0">
              <a:latin typeface="American Typewriter"/>
              <a:cs typeface="American Typewriter"/>
            </a:endParaRPr>
          </a:p>
          <a:p>
            <a:r>
              <a:rPr lang="bn-IN" dirty="0" smtClean="0">
                <a:latin typeface="American Typewriter"/>
                <a:cs typeface="American Typewriter"/>
              </a:rPr>
              <a:t>+ </a:t>
            </a:r>
          </a:p>
          <a:p>
            <a:r>
              <a:rPr lang="bn-IN" dirty="0" smtClean="0">
                <a:latin typeface="American Typewriter"/>
                <a:cs typeface="American Typewriter"/>
              </a:rPr>
              <a:t>professional curiculum</a:t>
            </a:r>
          </a:p>
          <a:p>
            <a:r>
              <a:rPr lang="bn-IN" dirty="0" smtClean="0">
                <a:latin typeface="American Typewriter"/>
                <a:cs typeface="American Typewriter"/>
              </a:rPr>
              <a:t>= </a:t>
            </a:r>
          </a:p>
          <a:p>
            <a:r>
              <a:rPr lang="bn-IN" dirty="0">
                <a:latin typeface="American Typewriter"/>
                <a:cs typeface="American Typewriter"/>
              </a:rPr>
              <a:t>B</a:t>
            </a:r>
            <a:r>
              <a:rPr lang="bn-IN" dirty="0" smtClean="0">
                <a:latin typeface="American Typewriter"/>
                <a:cs typeface="American Typewriter"/>
              </a:rPr>
              <a:t>iographical path</a:t>
            </a:r>
            <a:endParaRPr lang="fr-FR" dirty="0">
              <a:latin typeface="American Typewriter"/>
              <a:cs typeface="American Typewriter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369" y="20006"/>
            <a:ext cx="4829320" cy="677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57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774" y="127032"/>
            <a:ext cx="3566160" cy="1035424"/>
          </a:xfrm>
        </p:spPr>
        <p:txBody>
          <a:bodyPr/>
          <a:lstStyle/>
          <a:p>
            <a:r>
              <a:rPr lang="bn-IN" dirty="0"/>
              <a:t>C</a:t>
            </a:r>
            <a:r>
              <a:rPr lang="bn-IN" dirty="0" smtClean="0"/>
              <a:t>arrier and war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60774" y="2057400"/>
            <a:ext cx="2009671" cy="4501203"/>
          </a:xfrm>
        </p:spPr>
        <p:txBody>
          <a:bodyPr>
            <a:normAutofit/>
          </a:bodyPr>
          <a:lstStyle/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>
                <a:solidFill>
                  <a:srgbClr val="333333"/>
                </a:solidFill>
              </a:rPr>
              <a:t>Biographies</a:t>
            </a:r>
          </a:p>
          <a:p>
            <a:pPr lvl="1" indent="-228600">
              <a:buClr>
                <a:srgbClr val="990000">
                  <a:lumMod val="50000"/>
                </a:srgbClr>
              </a:buClr>
              <a:buFont typeface="Wingdings 2" pitchFamily="18" charset="2"/>
              <a:buChar char="¡"/>
            </a:pPr>
            <a:r>
              <a:rPr lang="en-US" sz="1600" dirty="0" smtClean="0">
                <a:solidFill>
                  <a:srgbClr val="333333"/>
                </a:solidFill>
              </a:rPr>
              <a:t>Mobility</a:t>
            </a:r>
            <a:endParaRPr lang="en-US" sz="1600" dirty="0">
              <a:solidFill>
                <a:srgbClr val="333333"/>
              </a:solidFill>
            </a:endParaRPr>
          </a:p>
          <a:p>
            <a:pPr lvl="1" indent="-228600">
              <a:buClr>
                <a:srgbClr val="990000">
                  <a:lumMod val="50000"/>
                </a:srgbClr>
              </a:buClr>
              <a:buFont typeface="Wingdings 2" pitchFamily="18" charset="2"/>
              <a:buChar char="¡"/>
            </a:pPr>
            <a:r>
              <a:rPr lang="en-US" sz="1600" dirty="0">
                <a:solidFill>
                  <a:srgbClr val="333333"/>
                </a:solidFill>
              </a:rPr>
              <a:t>Violence </a:t>
            </a: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>
                <a:solidFill>
                  <a:srgbClr val="333333"/>
                </a:solidFill>
              </a:rPr>
              <a:t>Publications</a:t>
            </a: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 smtClean="0">
                <a:solidFill>
                  <a:srgbClr val="333333"/>
                </a:solidFill>
              </a:rPr>
              <a:t>Typology of expertise </a:t>
            </a:r>
          </a:p>
          <a:p>
            <a:endParaRPr lang="fr-CH" sz="120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60774" y="5468836"/>
            <a:ext cx="8729502" cy="10354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/>
              <a:t>Transnational </a:t>
            </a:r>
            <a:r>
              <a:rPr lang="fr-FR" sz="2000" b="1" dirty="0" err="1"/>
              <a:t>comparison</a:t>
            </a:r>
            <a:r>
              <a:rPr lang="fr-FR" sz="2000" b="1" dirty="0"/>
              <a:t>: </a:t>
            </a:r>
            <a:endParaRPr lang="bn-IN" sz="2000" b="1" dirty="0" smtClean="0"/>
          </a:p>
          <a:p>
            <a:r>
              <a:rPr lang="fr-FR" sz="2000" dirty="0" err="1" smtClean="0"/>
              <a:t>Stanisław</a:t>
            </a:r>
            <a:r>
              <a:rPr lang="fr-FR" sz="2000" dirty="0" smtClean="0"/>
              <a:t> </a:t>
            </a:r>
            <a:r>
              <a:rPr lang="fr-FR" sz="2000" dirty="0" err="1"/>
              <a:t>Zabiełło</a:t>
            </a:r>
            <a:r>
              <a:rPr lang="fr-FR" sz="2000" dirty="0"/>
              <a:t> 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554" r="-5423" b="9633"/>
          <a:stretch/>
        </p:blipFill>
        <p:spPr>
          <a:xfrm>
            <a:off x="3771123" y="96220"/>
            <a:ext cx="3858457" cy="6558604"/>
          </a:xfr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81" y="0"/>
            <a:ext cx="1514419" cy="176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943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774" y="127032"/>
            <a:ext cx="3566160" cy="1035424"/>
          </a:xfrm>
        </p:spPr>
        <p:txBody>
          <a:bodyPr/>
          <a:lstStyle/>
          <a:p>
            <a:r>
              <a:rPr lang="bn-IN" dirty="0"/>
              <a:t>C</a:t>
            </a:r>
            <a:r>
              <a:rPr lang="bn-IN" dirty="0" smtClean="0"/>
              <a:t>arrier and war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60774" y="2057400"/>
            <a:ext cx="2009671" cy="4501203"/>
          </a:xfrm>
        </p:spPr>
        <p:txBody>
          <a:bodyPr>
            <a:normAutofit/>
          </a:bodyPr>
          <a:lstStyle/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>
                <a:solidFill>
                  <a:srgbClr val="333333"/>
                </a:solidFill>
              </a:rPr>
              <a:t>Biographies</a:t>
            </a:r>
          </a:p>
          <a:p>
            <a:pPr lvl="1" indent="-228600">
              <a:buClr>
                <a:srgbClr val="990000">
                  <a:lumMod val="50000"/>
                </a:srgbClr>
              </a:buClr>
              <a:buFont typeface="Wingdings 2" pitchFamily="18" charset="2"/>
              <a:buChar char="¡"/>
            </a:pPr>
            <a:r>
              <a:rPr lang="en-US" sz="1600" dirty="0" smtClean="0">
                <a:solidFill>
                  <a:srgbClr val="333333"/>
                </a:solidFill>
              </a:rPr>
              <a:t>Mobility</a:t>
            </a:r>
            <a:endParaRPr lang="en-US" sz="1600" dirty="0">
              <a:solidFill>
                <a:srgbClr val="333333"/>
              </a:solidFill>
            </a:endParaRPr>
          </a:p>
          <a:p>
            <a:pPr lvl="1" indent="-228600">
              <a:buClr>
                <a:srgbClr val="990000">
                  <a:lumMod val="50000"/>
                </a:srgbClr>
              </a:buClr>
              <a:buFont typeface="Wingdings 2" pitchFamily="18" charset="2"/>
              <a:buChar char="¡"/>
            </a:pPr>
            <a:r>
              <a:rPr lang="en-US" sz="1600" dirty="0">
                <a:solidFill>
                  <a:srgbClr val="333333"/>
                </a:solidFill>
              </a:rPr>
              <a:t>Violence </a:t>
            </a: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>
                <a:solidFill>
                  <a:srgbClr val="333333"/>
                </a:solidFill>
              </a:rPr>
              <a:t>Publications</a:t>
            </a: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 smtClean="0">
                <a:solidFill>
                  <a:srgbClr val="333333"/>
                </a:solidFill>
              </a:rPr>
              <a:t>Typology of expertise </a:t>
            </a:r>
          </a:p>
          <a:p>
            <a:endParaRPr lang="fr-CH" sz="120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60774" y="5468836"/>
            <a:ext cx="8729502" cy="10354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/>
              <a:t>Transnational </a:t>
            </a:r>
            <a:r>
              <a:rPr lang="fr-FR" sz="2000" b="1" dirty="0" err="1" smtClean="0"/>
              <a:t>comparison</a:t>
            </a:r>
            <a:r>
              <a:rPr lang="fr-FR" sz="2000" b="1" dirty="0" smtClean="0"/>
              <a:t>:</a:t>
            </a:r>
            <a:r>
              <a:rPr lang="bn-IN" sz="2000" dirty="0"/>
              <a:t> </a:t>
            </a:r>
            <a:r>
              <a:rPr lang="fr-FR" sz="2000" dirty="0" err="1" smtClean="0"/>
              <a:t>Stanisław</a:t>
            </a:r>
            <a:r>
              <a:rPr lang="fr-FR" sz="2000" dirty="0" smtClean="0"/>
              <a:t> </a:t>
            </a:r>
            <a:r>
              <a:rPr lang="fr-FR" sz="2000" dirty="0" err="1"/>
              <a:t>Zabiełło</a:t>
            </a:r>
            <a:r>
              <a:rPr lang="fr-FR" sz="2000" dirty="0"/>
              <a:t> </a:t>
            </a:r>
            <a:r>
              <a:rPr lang="bn-IN" sz="2000" dirty="0" smtClean="0"/>
              <a:t>and </a:t>
            </a:r>
            <a:r>
              <a:rPr lang="fr-FR" sz="2000" dirty="0"/>
              <a:t>Wilhelm </a:t>
            </a:r>
            <a:r>
              <a:rPr lang="fr-FR" sz="2000" dirty="0" err="1"/>
              <a:t>Cornides</a:t>
            </a:r>
            <a:r>
              <a:rPr lang="bn-IN" sz="2000" dirty="0"/>
              <a:t> </a:t>
            </a:r>
            <a:endParaRPr lang="fr-FR" sz="20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83"/>
          <a:stretch/>
        </p:blipFill>
        <p:spPr>
          <a:xfrm>
            <a:off x="4059728" y="0"/>
            <a:ext cx="4891872" cy="6126163"/>
          </a:xfrm>
        </p:spPr>
      </p:pic>
    </p:spTree>
    <p:extLst>
      <p:ext uri="{BB962C8B-B14F-4D97-AF65-F5344CB8AC3E}">
        <p14:creationId xmlns:p14="http://schemas.microsoft.com/office/powerpoint/2010/main" val="1606118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774" y="127032"/>
            <a:ext cx="3566160" cy="1035424"/>
          </a:xfrm>
        </p:spPr>
        <p:txBody>
          <a:bodyPr/>
          <a:lstStyle/>
          <a:p>
            <a:r>
              <a:rPr lang="bn-IN" dirty="0"/>
              <a:t>C</a:t>
            </a:r>
            <a:r>
              <a:rPr lang="bn-IN" dirty="0" smtClean="0"/>
              <a:t>arrier and war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60774" y="2057400"/>
            <a:ext cx="2009671" cy="4501203"/>
          </a:xfrm>
        </p:spPr>
        <p:txBody>
          <a:bodyPr>
            <a:normAutofit/>
          </a:bodyPr>
          <a:lstStyle/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>
                <a:solidFill>
                  <a:srgbClr val="333333"/>
                </a:solidFill>
              </a:rPr>
              <a:t>Biographies</a:t>
            </a:r>
          </a:p>
          <a:p>
            <a:pPr lvl="1" indent="-228600">
              <a:buClr>
                <a:srgbClr val="990000">
                  <a:lumMod val="50000"/>
                </a:srgbClr>
              </a:buClr>
              <a:buFont typeface="Wingdings 2" pitchFamily="18" charset="2"/>
              <a:buChar char="¡"/>
            </a:pPr>
            <a:r>
              <a:rPr lang="en-US" sz="1600" dirty="0" smtClean="0">
                <a:solidFill>
                  <a:schemeClr val="bg2"/>
                </a:solidFill>
              </a:rPr>
              <a:t>Mobility</a:t>
            </a:r>
            <a:endParaRPr lang="en-US" sz="1600" dirty="0">
              <a:solidFill>
                <a:schemeClr val="bg2"/>
              </a:solidFill>
            </a:endParaRPr>
          </a:p>
          <a:p>
            <a:pPr lvl="1" indent="-228600">
              <a:buClr>
                <a:srgbClr val="990000">
                  <a:lumMod val="50000"/>
                </a:srgbClr>
              </a:buClr>
              <a:buFont typeface="Wingdings 2" pitchFamily="18" charset="2"/>
              <a:buChar char="¡"/>
            </a:pPr>
            <a:r>
              <a:rPr lang="en-US" sz="1600" dirty="0">
                <a:solidFill>
                  <a:srgbClr val="333333"/>
                </a:solidFill>
              </a:rPr>
              <a:t>Violence </a:t>
            </a: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>
                <a:solidFill>
                  <a:srgbClr val="333333"/>
                </a:solidFill>
              </a:rPr>
              <a:t>Publications</a:t>
            </a: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 smtClean="0">
                <a:solidFill>
                  <a:srgbClr val="333333"/>
                </a:solidFill>
              </a:rPr>
              <a:t>Typology of expertise </a:t>
            </a:r>
          </a:p>
          <a:p>
            <a:endParaRPr lang="fr-CH" sz="12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rcRect t="-19252" b="-19252"/>
          <a:stretch>
            <a:fillRect/>
          </a:stretch>
        </p:blipFill>
        <p:spPr>
          <a:xfrm>
            <a:off x="3516309" y="-994329"/>
            <a:ext cx="5579101" cy="8034363"/>
          </a:xfr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60774" y="5507594"/>
            <a:ext cx="8604765" cy="10354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2000" b="1" dirty="0" smtClean="0"/>
              <a:t>Differences in mobility</a:t>
            </a:r>
            <a:endParaRPr lang="bn-IN" sz="2000" b="1" dirty="0" smtClean="0"/>
          </a:p>
          <a:p>
            <a:r>
              <a:rPr lang="fr-CH" sz="2000" b="1" dirty="0" smtClean="0"/>
              <a:t> and war impact</a:t>
            </a:r>
            <a:r>
              <a:rPr lang="bn-IN" sz="2000" b="1" dirty="0" smtClean="0"/>
              <a:t>: </a:t>
            </a:r>
          </a:p>
          <a:p>
            <a:endParaRPr lang="bn-IN" sz="2000" b="1" dirty="0" smtClean="0"/>
          </a:p>
          <a:p>
            <a:r>
              <a:rPr lang="bn-IN" sz="2000" dirty="0" smtClean="0"/>
              <a:t>Hans-Adolf </a:t>
            </a:r>
            <a:r>
              <a:rPr lang="fr-CH" sz="2000" dirty="0" smtClean="0"/>
              <a:t>Jacobsen</a:t>
            </a:r>
            <a:r>
              <a:rPr lang="bn-IN" sz="2000" dirty="0" smtClean="0"/>
              <a:t> (*1925)</a:t>
            </a:r>
          </a:p>
          <a:p>
            <a:r>
              <a:rPr lang="fr-CH" sz="2000" dirty="0" smtClean="0"/>
              <a:t> and </a:t>
            </a:r>
            <a:endParaRPr lang="bn-IN" sz="2000" dirty="0" smtClean="0"/>
          </a:p>
          <a:p>
            <a:r>
              <a:rPr lang="bn-IN" sz="2000" dirty="0" smtClean="0"/>
              <a:t>Ulrich </a:t>
            </a:r>
            <a:r>
              <a:rPr lang="fr-CH" sz="2000" dirty="0" smtClean="0"/>
              <a:t>Scheuner</a:t>
            </a:r>
            <a:r>
              <a:rPr lang="bn-IN" sz="2000" dirty="0" smtClean="0"/>
              <a:t> (1903-1981)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781636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774" y="127032"/>
            <a:ext cx="3566160" cy="1035424"/>
          </a:xfrm>
        </p:spPr>
        <p:txBody>
          <a:bodyPr/>
          <a:lstStyle/>
          <a:p>
            <a:r>
              <a:rPr lang="bn-IN" dirty="0"/>
              <a:t>C</a:t>
            </a:r>
            <a:r>
              <a:rPr lang="bn-IN" dirty="0" smtClean="0"/>
              <a:t>arrier and war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60774" y="2057400"/>
            <a:ext cx="2009671" cy="4501203"/>
          </a:xfrm>
        </p:spPr>
        <p:txBody>
          <a:bodyPr>
            <a:normAutofit/>
          </a:bodyPr>
          <a:lstStyle/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>
                <a:solidFill>
                  <a:srgbClr val="333333"/>
                </a:solidFill>
              </a:rPr>
              <a:t>Biographies</a:t>
            </a:r>
          </a:p>
          <a:p>
            <a:pPr lvl="1" indent="-228600">
              <a:buClr>
                <a:srgbClr val="990000">
                  <a:lumMod val="50000"/>
                </a:srgbClr>
              </a:buClr>
              <a:buFont typeface="Wingdings 2" pitchFamily="18" charset="2"/>
              <a:buChar char="¡"/>
            </a:pPr>
            <a:r>
              <a:rPr lang="en-US" sz="1600" dirty="0" smtClean="0">
                <a:solidFill>
                  <a:schemeClr val="bg2"/>
                </a:solidFill>
              </a:rPr>
              <a:t>Mobility</a:t>
            </a:r>
            <a:endParaRPr lang="en-US" sz="1600" dirty="0">
              <a:solidFill>
                <a:schemeClr val="bg2"/>
              </a:solidFill>
            </a:endParaRPr>
          </a:p>
          <a:p>
            <a:pPr lvl="1" indent="-228600">
              <a:buClr>
                <a:srgbClr val="990000">
                  <a:lumMod val="50000"/>
                </a:srgbClr>
              </a:buClr>
              <a:buFont typeface="Wingdings 2" pitchFamily="18" charset="2"/>
              <a:buChar char="¡"/>
            </a:pPr>
            <a:r>
              <a:rPr lang="en-US" sz="1600" dirty="0">
                <a:solidFill>
                  <a:srgbClr val="333333"/>
                </a:solidFill>
              </a:rPr>
              <a:t>Violence </a:t>
            </a: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>
                <a:solidFill>
                  <a:srgbClr val="333333"/>
                </a:solidFill>
              </a:rPr>
              <a:t>Publications</a:t>
            </a: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 smtClean="0">
                <a:solidFill>
                  <a:srgbClr val="333333"/>
                </a:solidFill>
              </a:rPr>
              <a:t>Typology of expertise </a:t>
            </a:r>
          </a:p>
          <a:p>
            <a:endParaRPr lang="fr-CH" sz="12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rcRect t="12385" b="12385"/>
          <a:stretch>
            <a:fillRect/>
          </a:stretch>
        </p:blipFill>
        <p:spPr>
          <a:xfrm>
            <a:off x="5178449" y="548331"/>
            <a:ext cx="3566160" cy="5135563"/>
          </a:xfr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160775" y="5298736"/>
            <a:ext cx="4102930" cy="10354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2000" b="1" dirty="0" smtClean="0"/>
              <a:t>Missing data</a:t>
            </a:r>
            <a:r>
              <a:rPr lang="bn-IN" sz="2000" b="1" dirty="0" smtClean="0"/>
              <a:t>: </a:t>
            </a:r>
            <a:r>
              <a:rPr lang="fr-CH" sz="2000" dirty="0" smtClean="0"/>
              <a:t>Boris Meissner</a:t>
            </a:r>
            <a:r>
              <a:rPr lang="bn-IN" sz="2000" dirty="0" smtClean="0"/>
              <a:t> (1915-2003)</a:t>
            </a:r>
            <a:endParaRPr lang="fr-FR" sz="20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392" y="1968645"/>
            <a:ext cx="2074047" cy="314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88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774" y="127032"/>
            <a:ext cx="3566160" cy="1035424"/>
          </a:xfrm>
        </p:spPr>
        <p:txBody>
          <a:bodyPr/>
          <a:lstStyle/>
          <a:p>
            <a:r>
              <a:rPr lang="bn-IN" dirty="0"/>
              <a:t>C</a:t>
            </a:r>
            <a:r>
              <a:rPr lang="bn-IN" dirty="0" smtClean="0"/>
              <a:t>arrier and war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60774" y="2057400"/>
            <a:ext cx="2009671" cy="4501203"/>
          </a:xfrm>
        </p:spPr>
        <p:txBody>
          <a:bodyPr>
            <a:normAutofit/>
          </a:bodyPr>
          <a:lstStyle/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>
                <a:solidFill>
                  <a:srgbClr val="333333"/>
                </a:solidFill>
              </a:rPr>
              <a:t>Biographies</a:t>
            </a:r>
          </a:p>
          <a:p>
            <a:pPr lvl="1" indent="-228600">
              <a:buClr>
                <a:srgbClr val="990000">
                  <a:lumMod val="50000"/>
                </a:srgbClr>
              </a:buClr>
              <a:buFont typeface="Wingdings 2" pitchFamily="18" charset="2"/>
              <a:buChar char="¡"/>
            </a:pPr>
            <a:r>
              <a:rPr lang="en-US" sz="1600" dirty="0" smtClean="0">
                <a:solidFill>
                  <a:schemeClr val="bg2"/>
                </a:solidFill>
              </a:rPr>
              <a:t>Mobility</a:t>
            </a:r>
            <a:endParaRPr lang="en-US" sz="1600" dirty="0">
              <a:solidFill>
                <a:schemeClr val="bg2"/>
              </a:solidFill>
            </a:endParaRPr>
          </a:p>
          <a:p>
            <a:pPr lvl="1" indent="-228600">
              <a:buClr>
                <a:srgbClr val="990000">
                  <a:lumMod val="50000"/>
                </a:srgbClr>
              </a:buClr>
              <a:buFont typeface="Wingdings 2" pitchFamily="18" charset="2"/>
              <a:buChar char="¡"/>
            </a:pPr>
            <a:r>
              <a:rPr lang="en-US" sz="1600" dirty="0">
                <a:solidFill>
                  <a:srgbClr val="333333"/>
                </a:solidFill>
              </a:rPr>
              <a:t>Violence </a:t>
            </a: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>
                <a:solidFill>
                  <a:srgbClr val="333333"/>
                </a:solidFill>
              </a:rPr>
              <a:t>Publications</a:t>
            </a: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 smtClean="0">
                <a:solidFill>
                  <a:srgbClr val="333333"/>
                </a:solidFill>
              </a:rPr>
              <a:t>Typology of expertise </a:t>
            </a:r>
          </a:p>
          <a:p>
            <a:endParaRPr lang="fr-CH" sz="12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60775" y="5298736"/>
            <a:ext cx="4102930" cy="10354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2000" b="1" dirty="0" smtClean="0"/>
              <a:t>Missing data</a:t>
            </a:r>
            <a:r>
              <a:rPr lang="bn-IN" sz="2000" dirty="0" smtClean="0"/>
              <a:t>: </a:t>
            </a:r>
          </a:p>
          <a:p>
            <a:r>
              <a:rPr lang="fr-CH" sz="2000" dirty="0" smtClean="0"/>
              <a:t>Boris Meissner</a:t>
            </a:r>
            <a:r>
              <a:rPr lang="bn-IN" sz="2000" dirty="0" smtClean="0"/>
              <a:t> </a:t>
            </a:r>
          </a:p>
          <a:p>
            <a:r>
              <a:rPr lang="bn-IN" sz="2000" dirty="0" smtClean="0"/>
              <a:t>(1915-2003)</a:t>
            </a:r>
            <a:endParaRPr lang="fr-FR" sz="20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756" y="4693693"/>
            <a:ext cx="1159822" cy="1766754"/>
          </a:xfrm>
          <a:prstGeom prst="rect">
            <a:avLst/>
          </a:prstGeom>
        </p:spPr>
      </p:pic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4"/>
          <a:srcRect t="10406" b="10406"/>
          <a:stretch>
            <a:fillRect/>
          </a:stretch>
        </p:blipFill>
        <p:spPr>
          <a:xfrm>
            <a:off x="4444533" y="16680"/>
            <a:ext cx="4713894" cy="6788394"/>
          </a:xfrm>
        </p:spPr>
      </p:pic>
    </p:spTree>
    <p:extLst>
      <p:ext uri="{BB962C8B-B14F-4D97-AF65-F5344CB8AC3E}">
        <p14:creationId xmlns:p14="http://schemas.microsoft.com/office/powerpoint/2010/main" val="356148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774" y="127032"/>
            <a:ext cx="4630280" cy="1035424"/>
          </a:xfrm>
        </p:spPr>
        <p:txBody>
          <a:bodyPr/>
          <a:lstStyle/>
          <a:p>
            <a:r>
              <a:rPr lang="bn-IN" dirty="0" smtClean="0"/>
              <a:t>Conceptions 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bn-IN" dirty="0" smtClean="0"/>
              <a:t>of the East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60774" y="2057400"/>
            <a:ext cx="2717074" cy="4501203"/>
          </a:xfrm>
        </p:spPr>
        <p:txBody>
          <a:bodyPr>
            <a:noAutofit/>
          </a:bodyPr>
          <a:lstStyle/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>
                <a:solidFill>
                  <a:srgbClr val="CCCCCC"/>
                </a:solidFill>
              </a:rPr>
              <a:t>Biographies</a:t>
            </a: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 smtClean="0">
                <a:solidFill>
                  <a:srgbClr val="333333"/>
                </a:solidFill>
              </a:rPr>
              <a:t>Publications</a:t>
            </a:r>
            <a:endParaRPr lang="en-US" sz="2000" dirty="0">
              <a:solidFill>
                <a:srgbClr val="333333"/>
              </a:solidFill>
            </a:endParaRPr>
          </a:p>
          <a:p>
            <a:pPr lvl="1" indent="-228600">
              <a:buClr>
                <a:srgbClr val="990000">
                  <a:lumMod val="50000"/>
                </a:srgbClr>
              </a:buClr>
              <a:buFont typeface="Wingdings 2" pitchFamily="18" charset="2"/>
              <a:buChar char="¡"/>
            </a:pPr>
            <a:r>
              <a:rPr lang="en-US" sz="1600" dirty="0">
                <a:solidFill>
                  <a:srgbClr val="333333"/>
                </a:solidFill>
              </a:rPr>
              <a:t>Analyses </a:t>
            </a:r>
            <a:r>
              <a:rPr lang="en-US" sz="1600" dirty="0" smtClean="0">
                <a:solidFill>
                  <a:srgbClr val="333333"/>
                </a:solidFill>
              </a:rPr>
              <a:t>of the East</a:t>
            </a:r>
          </a:p>
          <a:p>
            <a:pPr lvl="1" indent="-228600">
              <a:buClr>
                <a:srgbClr val="990000">
                  <a:lumMod val="50000"/>
                </a:srgbClr>
              </a:buClr>
              <a:buFont typeface="Wingdings 2" pitchFamily="18" charset="2"/>
              <a:buChar char="¡"/>
            </a:pPr>
            <a:r>
              <a:rPr lang="en-US" sz="1600" dirty="0" smtClean="0">
                <a:solidFill>
                  <a:srgbClr val="333333"/>
                </a:solidFill>
              </a:rPr>
              <a:t>Bilateral relations (with the East) </a:t>
            </a: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 smtClean="0">
                <a:solidFill>
                  <a:srgbClr val="CCCCCC"/>
                </a:solidFill>
              </a:rPr>
              <a:t>Typology of expertise </a:t>
            </a:r>
          </a:p>
          <a:p>
            <a:endParaRPr lang="fr-CH" sz="120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60773" y="5608451"/>
            <a:ext cx="8280700" cy="10354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/>
              <a:t>O</a:t>
            </a:r>
            <a:r>
              <a:rPr lang="bn-IN" sz="2400" dirty="0" smtClean="0"/>
              <a:t>ther case of missing data:</a:t>
            </a:r>
          </a:p>
          <a:p>
            <a:endParaRPr lang="bn-IN" sz="2400" dirty="0"/>
          </a:p>
          <a:p>
            <a:r>
              <a:rPr lang="bn-IN" sz="2400" dirty="0" smtClean="0"/>
              <a:t>Dietrich Loeber</a:t>
            </a:r>
            <a:endParaRPr lang="fr-FR" sz="2400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150" b="-169"/>
          <a:stretch/>
        </p:blipFill>
        <p:spPr>
          <a:xfrm>
            <a:off x="5525586" y="-46164"/>
            <a:ext cx="3687985" cy="6916189"/>
          </a:xfrm>
        </p:spPr>
      </p:pic>
    </p:spTree>
    <p:extLst>
      <p:ext uri="{BB962C8B-B14F-4D97-AF65-F5344CB8AC3E}">
        <p14:creationId xmlns:p14="http://schemas.microsoft.com/office/powerpoint/2010/main" val="3927923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774" y="127032"/>
            <a:ext cx="3566160" cy="1035424"/>
          </a:xfrm>
        </p:spPr>
        <p:txBody>
          <a:bodyPr/>
          <a:lstStyle/>
          <a:p>
            <a:r>
              <a:rPr lang="en-US" dirty="0" smtClean="0"/>
              <a:t>Experience and knowledge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60774" y="2057400"/>
            <a:ext cx="2009671" cy="4501203"/>
          </a:xfrm>
        </p:spPr>
        <p:txBody>
          <a:bodyPr>
            <a:normAutofit/>
          </a:bodyPr>
          <a:lstStyle/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>
                <a:solidFill>
                  <a:srgbClr val="333333"/>
                </a:solidFill>
              </a:rPr>
              <a:t>Biographies</a:t>
            </a: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 smtClean="0">
                <a:solidFill>
                  <a:srgbClr val="333333"/>
                </a:solidFill>
              </a:rPr>
              <a:t>Publications</a:t>
            </a:r>
            <a:endParaRPr lang="en-US" sz="2000" dirty="0">
              <a:solidFill>
                <a:srgbClr val="333333"/>
              </a:solidFill>
            </a:endParaRP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 smtClean="0">
                <a:solidFill>
                  <a:schemeClr val="bg2"/>
                </a:solidFill>
              </a:rPr>
              <a:t>Typology of expertise </a:t>
            </a:r>
          </a:p>
          <a:p>
            <a:endParaRPr lang="fr-CH" sz="120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17231" y="5507594"/>
            <a:ext cx="9215455" cy="10354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2000" b="1" dirty="0" err="1" smtClean="0"/>
              <a:t>Similar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start</a:t>
            </a:r>
            <a:r>
              <a:rPr lang="fr-CH" sz="2000" b="1" dirty="0" smtClean="0"/>
              <a:t>, </a:t>
            </a:r>
            <a:r>
              <a:rPr lang="fr-CH" sz="2000" b="1" dirty="0" err="1" smtClean="0"/>
              <a:t>different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evolution</a:t>
            </a:r>
            <a:r>
              <a:rPr lang="bn-IN" sz="2000" b="1" dirty="0" smtClean="0"/>
              <a:t>: </a:t>
            </a:r>
            <a:r>
              <a:rPr lang="fr-CH" sz="2000" dirty="0" smtClean="0"/>
              <a:t>Richard Löwenthal – Stefan Doernberg</a:t>
            </a:r>
            <a:r>
              <a:rPr lang="bn-IN" sz="2000" dirty="0" smtClean="0"/>
              <a:t>)</a:t>
            </a:r>
            <a:endParaRPr lang="fr-FR" sz="2000" dirty="0"/>
          </a:p>
        </p:txBody>
      </p:sp>
      <p:pic>
        <p:nvPicPr>
          <p:cNvPr id="2050" name="Picture 2" descr="\\sfileserver\folder_redirection\estelle.bunout\My Documents\relevés\popa\spirales AF\loewenthal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7" y="3058401"/>
            <a:ext cx="1762125" cy="246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5917" y="5507595"/>
            <a:ext cx="178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Paul </a:t>
            </a:r>
            <a:r>
              <a:rPr lang="fr-CH" dirty="0" err="1" smtClean="0"/>
              <a:t>Sering</a:t>
            </a:r>
            <a:endParaRPr lang="fr-CH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-12985" t="-4263" r="-422" b="670"/>
          <a:stretch/>
        </p:blipFill>
        <p:spPr>
          <a:xfrm>
            <a:off x="2943781" y="223252"/>
            <a:ext cx="5156427" cy="5954001"/>
          </a:xfrm>
        </p:spPr>
      </p:pic>
      <p:pic>
        <p:nvPicPr>
          <p:cNvPr id="2051" name="Picture 3" descr="\\sfileserver\folder_redirection\estelle.bunout\My Documents\relevés\popa\spirales AF\iphone360_138038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380" y="3628"/>
            <a:ext cx="1748590" cy="276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41982" y="2772228"/>
            <a:ext cx="210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dirty="0"/>
              <a:t>Стефан Дёрнберг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34610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771860" y="1923998"/>
            <a:ext cx="2872358" cy="4501203"/>
          </a:xfrm>
        </p:spPr>
        <p:txBody>
          <a:bodyPr>
            <a:noAutofit/>
          </a:bodyPr>
          <a:lstStyle/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 smtClean="0">
                <a:solidFill>
                  <a:schemeClr val="tx1"/>
                </a:solidFill>
              </a:rPr>
              <a:t>Biographies</a:t>
            </a:r>
          </a:p>
          <a:p>
            <a:pPr lvl="0">
              <a:spcBef>
                <a:spcPts val="1800"/>
              </a:spcBef>
              <a:buClr>
                <a:srgbClr val="990000"/>
              </a:buClr>
            </a:pPr>
            <a:r>
              <a:rPr lang="en-US" sz="2000" dirty="0" smtClean="0">
                <a:solidFill>
                  <a:schemeClr val="tx1"/>
                </a:solidFill>
              </a:rPr>
              <a:t>         </a:t>
            </a:r>
            <a:r>
              <a:rPr lang="en-US" sz="4400" b="1" dirty="0" smtClean="0">
                <a:solidFill>
                  <a:schemeClr val="tx1"/>
                </a:solidFill>
              </a:rPr>
              <a:t>↓</a:t>
            </a:r>
            <a:endParaRPr lang="en-US" sz="2000" b="1" dirty="0">
              <a:solidFill>
                <a:schemeClr val="tx1"/>
              </a:solidFill>
            </a:endParaRP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 smtClean="0">
                <a:solidFill>
                  <a:srgbClr val="333333"/>
                </a:solidFill>
              </a:rPr>
              <a:t>Publications</a:t>
            </a:r>
            <a:endParaRPr lang="en-US" sz="2000" dirty="0">
              <a:solidFill>
                <a:srgbClr val="333333"/>
              </a:solidFill>
            </a:endParaRP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endParaRPr lang="en-US" sz="2000" dirty="0" smtClean="0">
              <a:solidFill>
                <a:srgbClr val="CCCCCC"/>
              </a:solidFill>
            </a:endParaRP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 smtClean="0">
                <a:solidFill>
                  <a:srgbClr val="CCCCCC"/>
                </a:solidFill>
              </a:rPr>
              <a:t>Typology of expertise </a:t>
            </a:r>
          </a:p>
          <a:p>
            <a:endParaRPr lang="fr-CH" sz="1200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13174" y="279432"/>
            <a:ext cx="4630280" cy="10354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/>
              <a:t>Knowledge of the East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057478" y="1723714"/>
            <a:ext cx="2381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176766" y="6189356"/>
            <a:ext cx="2591019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Cover of the journal published by the Polish Institute of International Affairs, after the death of Stalin, issue of April 1953,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4" y="0"/>
            <a:ext cx="3135086" cy="192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63517" y="2961521"/>
            <a:ext cx="2947669" cy="232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1"/>
          <p:cNvSpPr txBox="1">
            <a:spLocks/>
          </p:cNvSpPr>
          <p:nvPr/>
        </p:nvSpPr>
        <p:spPr>
          <a:xfrm>
            <a:off x="5966124" y="1985927"/>
            <a:ext cx="3177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Polish anti-Bolshevik poster printed during the Polish-Soviet war in 1920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22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4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87" r="-36987"/>
          <a:stretch>
            <a:fillRect/>
          </a:stretch>
        </p:blipFill>
        <p:spPr bwMode="auto">
          <a:xfrm rot="5400000">
            <a:off x="1929856" y="-531271"/>
            <a:ext cx="8265043" cy="58127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133631" y="4247148"/>
            <a:ext cx="3137812" cy="139849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5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/>
              <a:t>Polish and German expertise on Eastern Europe</a:t>
            </a:r>
            <a:endParaRPr lang="fr-FR" dirty="0"/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3388188" y="4771906"/>
            <a:ext cx="4966446" cy="1693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 smtClean="0"/>
              <a:t>Experts from 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T</a:t>
            </a:r>
            <a:r>
              <a:rPr lang="bn-IN" dirty="0" smtClean="0"/>
              <a:t>he German Council on Foreign Relations (DGAP - FRG)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T</a:t>
            </a:r>
            <a:r>
              <a:rPr lang="bn-IN" dirty="0" smtClean="0"/>
              <a:t>he German Institute of Contemporary History (DIZ-GDR)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T</a:t>
            </a:r>
            <a:r>
              <a:rPr lang="bn-IN" dirty="0" smtClean="0"/>
              <a:t>he Polish Institute on F</a:t>
            </a:r>
            <a:r>
              <a:rPr lang="fr-FR" dirty="0" smtClean="0"/>
              <a:t>o</a:t>
            </a:r>
            <a:r>
              <a:rPr lang="bn-IN" dirty="0" smtClean="0"/>
              <a:t>reign Affairs (PISM)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897" y="256562"/>
            <a:ext cx="2317182" cy="382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90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51900" y="1923998"/>
            <a:ext cx="2056948" cy="4501203"/>
          </a:xfrm>
        </p:spPr>
        <p:txBody>
          <a:bodyPr>
            <a:noAutofit/>
          </a:bodyPr>
          <a:lstStyle/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 smtClean="0">
                <a:solidFill>
                  <a:schemeClr val="tx1"/>
                </a:solidFill>
              </a:rPr>
              <a:t>Biographies</a:t>
            </a:r>
          </a:p>
          <a:p>
            <a:pPr lvl="0">
              <a:spcBef>
                <a:spcPts val="1800"/>
              </a:spcBef>
              <a:buClr>
                <a:srgbClr val="990000"/>
              </a:buClr>
            </a:pPr>
            <a:r>
              <a:rPr lang="en-US" sz="2000" dirty="0" smtClean="0">
                <a:solidFill>
                  <a:schemeClr val="tx1"/>
                </a:solidFill>
              </a:rPr>
              <a:t>         </a:t>
            </a:r>
            <a:endParaRPr lang="en-US" sz="2000" b="1" dirty="0">
              <a:solidFill>
                <a:schemeClr val="tx1"/>
              </a:solidFill>
            </a:endParaRP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 smtClean="0">
                <a:solidFill>
                  <a:srgbClr val="333333"/>
                </a:solidFill>
              </a:rPr>
              <a:t>Publications</a:t>
            </a:r>
            <a:endParaRPr lang="en-US" sz="2000" dirty="0">
              <a:solidFill>
                <a:srgbClr val="333333"/>
              </a:solidFill>
            </a:endParaRP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endParaRPr lang="en-US" sz="2000" dirty="0" smtClean="0">
              <a:solidFill>
                <a:srgbClr val="CCCCCC"/>
              </a:solidFill>
            </a:endParaRP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 smtClean="0">
                <a:solidFill>
                  <a:srgbClr val="CCCCCC"/>
                </a:solidFill>
              </a:rPr>
              <a:t>Typology of expertise </a:t>
            </a:r>
          </a:p>
          <a:p>
            <a:endParaRPr lang="fr-CH" sz="1200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13174" y="279432"/>
            <a:ext cx="4630280" cy="10354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/>
              <a:t>Knowledge of </a:t>
            </a:r>
          </a:p>
          <a:p>
            <a:r>
              <a:rPr lang="bn-IN" dirty="0" smtClean="0"/>
              <a:t>the East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057478" y="1723714"/>
            <a:ext cx="2381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742" y="0"/>
            <a:ext cx="5588258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34390" y="0"/>
            <a:ext cx="1443030" cy="6716077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989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35557" y="3709655"/>
            <a:ext cx="820533" cy="517712"/>
          </a:xfrm>
        </p:spPr>
        <p:txBody>
          <a:bodyPr/>
          <a:lstStyle/>
          <a:p>
            <a:r>
              <a:rPr lang="fr-CH" dirty="0" smtClean="0"/>
              <a:t>+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60774" y="2057400"/>
            <a:ext cx="2872358" cy="4501203"/>
          </a:xfrm>
        </p:spPr>
        <p:txBody>
          <a:bodyPr>
            <a:noAutofit/>
          </a:bodyPr>
          <a:lstStyle/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>
                <a:solidFill>
                  <a:srgbClr val="CCCCCC"/>
                </a:solidFill>
              </a:rPr>
              <a:t>Biographies</a:t>
            </a: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 smtClean="0">
                <a:solidFill>
                  <a:srgbClr val="333333"/>
                </a:solidFill>
              </a:rPr>
              <a:t>Publications</a:t>
            </a:r>
            <a:endParaRPr lang="en-US" sz="2000" dirty="0">
              <a:solidFill>
                <a:srgbClr val="333333"/>
              </a:solidFill>
            </a:endParaRPr>
          </a:p>
          <a:p>
            <a:pPr lvl="1" indent="-228600">
              <a:buClr>
                <a:srgbClr val="990000">
                  <a:lumMod val="50000"/>
                </a:srgbClr>
              </a:buClr>
              <a:buFont typeface="Wingdings 2" pitchFamily="18" charset="2"/>
              <a:buChar char="¡"/>
            </a:pPr>
            <a:r>
              <a:rPr lang="en-US" sz="1600" dirty="0">
                <a:solidFill>
                  <a:srgbClr val="333333"/>
                </a:solidFill>
              </a:rPr>
              <a:t>Analyses </a:t>
            </a:r>
            <a:r>
              <a:rPr lang="en-US" sz="1600" dirty="0" smtClean="0">
                <a:solidFill>
                  <a:srgbClr val="333333"/>
                </a:solidFill>
              </a:rPr>
              <a:t>of the East</a:t>
            </a:r>
          </a:p>
          <a:p>
            <a:pPr lvl="1" indent="-228600">
              <a:buClr>
                <a:srgbClr val="990000">
                  <a:lumMod val="50000"/>
                </a:srgbClr>
              </a:buClr>
              <a:buFont typeface="Wingdings 2" pitchFamily="18" charset="2"/>
              <a:buChar char="¡"/>
            </a:pPr>
            <a:r>
              <a:rPr lang="en-US" sz="1600" dirty="0" smtClean="0">
                <a:solidFill>
                  <a:srgbClr val="333333"/>
                </a:solidFill>
              </a:rPr>
              <a:t>Bilateral relations </a:t>
            </a:r>
            <a:endParaRPr lang="bn-IN" sz="1600" dirty="0" smtClean="0">
              <a:solidFill>
                <a:srgbClr val="333333"/>
              </a:solidFill>
            </a:endParaRPr>
          </a:p>
          <a:p>
            <a:pPr marL="228600" lvl="1">
              <a:buClr>
                <a:srgbClr val="990000">
                  <a:lumMod val="50000"/>
                </a:srgbClr>
              </a:buClr>
            </a:pPr>
            <a:r>
              <a:rPr lang="bn-IN" sz="1600" dirty="0">
                <a:solidFill>
                  <a:srgbClr val="333333"/>
                </a:solidFill>
              </a:rPr>
              <a:t> </a:t>
            </a:r>
            <a:r>
              <a:rPr lang="bn-IN" sz="1600" dirty="0" smtClean="0">
                <a:solidFill>
                  <a:srgbClr val="333333"/>
                </a:solidFill>
              </a:rPr>
              <a:t>    </a:t>
            </a:r>
            <a:r>
              <a:rPr lang="en-US" sz="1600" dirty="0" smtClean="0">
                <a:solidFill>
                  <a:srgbClr val="333333"/>
                </a:solidFill>
              </a:rPr>
              <a:t>(with the East) </a:t>
            </a: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 smtClean="0">
                <a:solidFill>
                  <a:srgbClr val="CCCCCC"/>
                </a:solidFill>
              </a:rPr>
              <a:t>Typology of expertise </a:t>
            </a:r>
          </a:p>
          <a:p>
            <a:endParaRPr lang="fr-CH" sz="1200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60084" y="2068290"/>
            <a:ext cx="952500" cy="3425740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313174" y="279432"/>
            <a:ext cx="4630280" cy="10354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/>
              <a:t>Knowledge of the East</a:t>
            </a:r>
            <a:endParaRPr lang="fr-FR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6752408" y="3748562"/>
            <a:ext cx="820533" cy="5177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/>
              <a:t>=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Estelle Bunout - visualisation of experts' biographical and intellectual paths</a:t>
            </a:r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940" y="23993"/>
            <a:ext cx="2580800" cy="123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444" y="1589395"/>
            <a:ext cx="1363685" cy="440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1301" y="1864960"/>
            <a:ext cx="988010" cy="41055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3294" y="1830852"/>
            <a:ext cx="816791" cy="401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75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774" y="127032"/>
            <a:ext cx="4630280" cy="1035424"/>
          </a:xfrm>
        </p:spPr>
        <p:txBody>
          <a:bodyPr/>
          <a:lstStyle/>
          <a:p>
            <a:r>
              <a:rPr lang="bn-IN" dirty="0" smtClean="0"/>
              <a:t>Conceptions 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bn-IN" dirty="0" smtClean="0"/>
              <a:t>of the East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60774" y="2057400"/>
            <a:ext cx="2717074" cy="4501203"/>
          </a:xfrm>
        </p:spPr>
        <p:txBody>
          <a:bodyPr>
            <a:noAutofit/>
          </a:bodyPr>
          <a:lstStyle/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>
                <a:solidFill>
                  <a:srgbClr val="CCCCCC"/>
                </a:solidFill>
              </a:rPr>
              <a:t>Biographies</a:t>
            </a: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 smtClean="0">
                <a:solidFill>
                  <a:srgbClr val="333333"/>
                </a:solidFill>
              </a:rPr>
              <a:t>Publications</a:t>
            </a:r>
            <a:endParaRPr lang="en-US" sz="2000" dirty="0">
              <a:solidFill>
                <a:srgbClr val="333333"/>
              </a:solidFill>
            </a:endParaRPr>
          </a:p>
          <a:p>
            <a:pPr lvl="1" indent="-228600">
              <a:buClr>
                <a:srgbClr val="990000">
                  <a:lumMod val="50000"/>
                </a:srgbClr>
              </a:buClr>
              <a:buFont typeface="Wingdings 2" pitchFamily="18" charset="2"/>
              <a:buChar char="¡"/>
            </a:pPr>
            <a:r>
              <a:rPr lang="en-US" sz="1600" dirty="0">
                <a:solidFill>
                  <a:srgbClr val="333333"/>
                </a:solidFill>
              </a:rPr>
              <a:t>Analyses </a:t>
            </a:r>
            <a:r>
              <a:rPr lang="en-US" sz="1600" dirty="0" smtClean="0">
                <a:solidFill>
                  <a:srgbClr val="333333"/>
                </a:solidFill>
              </a:rPr>
              <a:t>of the East</a:t>
            </a:r>
          </a:p>
          <a:p>
            <a:pPr lvl="1" indent="-228600">
              <a:buClr>
                <a:srgbClr val="990000">
                  <a:lumMod val="50000"/>
                </a:srgbClr>
              </a:buClr>
              <a:buFont typeface="Wingdings 2" pitchFamily="18" charset="2"/>
              <a:buChar char="¡"/>
            </a:pPr>
            <a:r>
              <a:rPr lang="en-US" sz="1600" dirty="0" smtClean="0">
                <a:solidFill>
                  <a:srgbClr val="333333"/>
                </a:solidFill>
              </a:rPr>
              <a:t>Bilateral relations (with the East) </a:t>
            </a: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 smtClean="0">
                <a:solidFill>
                  <a:srgbClr val="CCCCCC"/>
                </a:solidFill>
              </a:rPr>
              <a:t>Typology of expertise </a:t>
            </a:r>
          </a:p>
          <a:p>
            <a:endParaRPr lang="fr-CH" sz="12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60773" y="5608451"/>
            <a:ext cx="8280700" cy="10354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/>
              <a:t>Profile of </a:t>
            </a:r>
            <a:r>
              <a:rPr lang="fr-FR" sz="2400" b="1" dirty="0" err="1" smtClean="0"/>
              <a:t>continuity</a:t>
            </a:r>
            <a:r>
              <a:rPr lang="fr-FR" sz="2400" dirty="0" smtClean="0"/>
              <a:t>: </a:t>
            </a:r>
            <a:endParaRPr lang="bn-IN" sz="2400" dirty="0" smtClean="0"/>
          </a:p>
          <a:p>
            <a:r>
              <a:rPr lang="fr-FR" sz="2400" dirty="0" smtClean="0"/>
              <a:t>Boris Meissner</a:t>
            </a:r>
            <a:endParaRPr lang="fr-FR" sz="2400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61" r="3705"/>
          <a:stretch/>
        </p:blipFill>
        <p:spPr>
          <a:xfrm>
            <a:off x="3944283" y="72096"/>
            <a:ext cx="5199718" cy="6726050"/>
          </a:xfrm>
        </p:spPr>
      </p:pic>
    </p:spTree>
    <p:extLst>
      <p:ext uri="{BB962C8B-B14F-4D97-AF65-F5344CB8AC3E}">
        <p14:creationId xmlns:p14="http://schemas.microsoft.com/office/powerpoint/2010/main" val="2662424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774" y="127032"/>
            <a:ext cx="3264597" cy="1035424"/>
          </a:xfrm>
        </p:spPr>
        <p:txBody>
          <a:bodyPr/>
          <a:lstStyle/>
          <a:p>
            <a:r>
              <a:rPr lang="bn-IN" dirty="0" smtClean="0"/>
              <a:t>Conceptions </a:t>
            </a:r>
            <a:br>
              <a:rPr lang="bn-IN" dirty="0" smtClean="0"/>
            </a:br>
            <a:r>
              <a:rPr lang="bn-IN" dirty="0" smtClean="0"/>
              <a:t>of the East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60774" y="1932660"/>
            <a:ext cx="2717074" cy="4501203"/>
          </a:xfrm>
        </p:spPr>
        <p:txBody>
          <a:bodyPr>
            <a:noAutofit/>
          </a:bodyPr>
          <a:lstStyle/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>
                <a:solidFill>
                  <a:srgbClr val="CCCCCC"/>
                </a:solidFill>
              </a:rPr>
              <a:t>Biographies</a:t>
            </a: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 smtClean="0">
                <a:solidFill>
                  <a:srgbClr val="333333"/>
                </a:solidFill>
              </a:rPr>
              <a:t>Publications</a:t>
            </a:r>
            <a:r>
              <a:rPr lang="en-US" sz="1600" dirty="0" smtClean="0">
                <a:solidFill>
                  <a:srgbClr val="333333"/>
                </a:solidFill>
              </a:rPr>
              <a:t> </a:t>
            </a: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 smtClean="0">
                <a:solidFill>
                  <a:srgbClr val="CCCCCC"/>
                </a:solidFill>
              </a:rPr>
              <a:t>Typology of expertise </a:t>
            </a:r>
          </a:p>
          <a:p>
            <a:endParaRPr lang="fr-CH" sz="12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235" y="127032"/>
            <a:ext cx="1877712" cy="231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5769" r="9444"/>
          <a:stretch/>
        </p:blipFill>
        <p:spPr>
          <a:xfrm>
            <a:off x="4329089" y="33608"/>
            <a:ext cx="4848577" cy="6679692"/>
          </a:xfr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160773" y="5608451"/>
            <a:ext cx="8280700" cy="10354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/>
              <a:t>Profile of </a:t>
            </a:r>
            <a:r>
              <a:rPr lang="fr-FR" sz="2400" dirty="0" err="1" smtClean="0"/>
              <a:t>evolution</a:t>
            </a:r>
            <a:r>
              <a:rPr lang="fr-FR" sz="2400" dirty="0" smtClean="0"/>
              <a:t> </a:t>
            </a:r>
            <a:endParaRPr lang="bn-IN" sz="2400" dirty="0" smtClean="0"/>
          </a:p>
          <a:p>
            <a:r>
              <a:rPr lang="fr-FR" sz="2400" dirty="0" err="1" smtClean="0"/>
              <a:t>before</a:t>
            </a:r>
            <a:r>
              <a:rPr lang="fr-FR" sz="2400" dirty="0" smtClean="0"/>
              <a:t> </a:t>
            </a:r>
            <a:endParaRPr lang="bn-IN" sz="2400" dirty="0" smtClean="0"/>
          </a:p>
          <a:p>
            <a:r>
              <a:rPr lang="fr-FR" sz="2400" dirty="0" smtClean="0"/>
              <a:t>and </a:t>
            </a:r>
            <a:r>
              <a:rPr lang="fr-FR" sz="2400" dirty="0" err="1" smtClean="0"/>
              <a:t>after</a:t>
            </a:r>
            <a:r>
              <a:rPr lang="fr-FR" sz="2400" dirty="0" smtClean="0"/>
              <a:t> the </a:t>
            </a:r>
            <a:r>
              <a:rPr lang="fr-FR" sz="2400" dirty="0" err="1" smtClean="0"/>
              <a:t>war</a:t>
            </a:r>
            <a:r>
              <a:rPr lang="fr-FR" sz="2400" dirty="0" smtClean="0"/>
              <a:t>:</a:t>
            </a:r>
            <a:endParaRPr lang="bn-IN" sz="2400" dirty="0" smtClean="0"/>
          </a:p>
          <a:p>
            <a:r>
              <a:rPr lang="fr-FR" sz="2400" dirty="0" smtClean="0"/>
              <a:t> </a:t>
            </a:r>
          </a:p>
          <a:p>
            <a:r>
              <a:rPr lang="fr-FR" sz="2400" b="1" dirty="0" err="1" smtClean="0"/>
              <a:t>Stanislaw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Zabiello</a:t>
            </a:r>
            <a:r>
              <a:rPr lang="fr-FR" sz="2400" b="1" dirty="0" smtClean="0"/>
              <a:t>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927082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774" y="127032"/>
            <a:ext cx="4630280" cy="1035424"/>
          </a:xfrm>
        </p:spPr>
        <p:txBody>
          <a:bodyPr/>
          <a:lstStyle/>
          <a:p>
            <a:r>
              <a:rPr lang="bn-IN" dirty="0" smtClean="0"/>
              <a:t>Conceptions 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bn-IN" dirty="0" smtClean="0"/>
              <a:t>of the East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60774" y="2057400"/>
            <a:ext cx="2717074" cy="4501203"/>
          </a:xfrm>
        </p:spPr>
        <p:txBody>
          <a:bodyPr>
            <a:noAutofit/>
          </a:bodyPr>
          <a:lstStyle/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>
                <a:solidFill>
                  <a:srgbClr val="CCCCCC"/>
                </a:solidFill>
              </a:rPr>
              <a:t>Biographies</a:t>
            </a: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 smtClean="0">
                <a:solidFill>
                  <a:srgbClr val="333333"/>
                </a:solidFill>
              </a:rPr>
              <a:t>Publications</a:t>
            </a:r>
            <a:endParaRPr lang="en-US" sz="2000" dirty="0">
              <a:solidFill>
                <a:srgbClr val="333333"/>
              </a:solidFill>
            </a:endParaRPr>
          </a:p>
          <a:p>
            <a:pPr lvl="1" indent="-228600">
              <a:buClr>
                <a:srgbClr val="990000">
                  <a:lumMod val="50000"/>
                </a:srgbClr>
              </a:buClr>
              <a:buFont typeface="Wingdings 2" pitchFamily="18" charset="2"/>
              <a:buChar char="¡"/>
            </a:pPr>
            <a:r>
              <a:rPr lang="en-US" sz="1600" dirty="0">
                <a:solidFill>
                  <a:srgbClr val="333333"/>
                </a:solidFill>
              </a:rPr>
              <a:t>Analyses </a:t>
            </a:r>
            <a:r>
              <a:rPr lang="en-US" sz="1600" dirty="0" smtClean="0">
                <a:solidFill>
                  <a:srgbClr val="333333"/>
                </a:solidFill>
              </a:rPr>
              <a:t>of the East</a:t>
            </a:r>
          </a:p>
          <a:p>
            <a:pPr lvl="1" indent="-228600">
              <a:buClr>
                <a:srgbClr val="990000">
                  <a:lumMod val="50000"/>
                </a:srgbClr>
              </a:buClr>
              <a:buFont typeface="Wingdings 2" pitchFamily="18" charset="2"/>
              <a:buChar char="¡"/>
            </a:pPr>
            <a:r>
              <a:rPr lang="en-US" sz="1600" dirty="0" smtClean="0">
                <a:solidFill>
                  <a:srgbClr val="333333"/>
                </a:solidFill>
              </a:rPr>
              <a:t>Bilateral relations (with the East) </a:t>
            </a: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 smtClean="0">
                <a:solidFill>
                  <a:srgbClr val="CCCCCC"/>
                </a:solidFill>
              </a:rPr>
              <a:t>Typology of expertise </a:t>
            </a:r>
          </a:p>
          <a:p>
            <a:endParaRPr lang="fr-CH" sz="120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60773" y="5608451"/>
            <a:ext cx="8280700" cy="10354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/>
              <a:t>Profile of post-</a:t>
            </a:r>
            <a:r>
              <a:rPr lang="fr-FR" sz="2400" dirty="0" err="1" smtClean="0"/>
              <a:t>war</a:t>
            </a:r>
            <a:r>
              <a:rPr lang="fr-FR" sz="2400" dirty="0" smtClean="0"/>
              <a:t> </a:t>
            </a:r>
          </a:p>
          <a:p>
            <a:r>
              <a:rPr lang="fr-FR" sz="2400" dirty="0" err="1" smtClean="0"/>
              <a:t>evolution</a:t>
            </a:r>
            <a:r>
              <a:rPr lang="fr-FR" sz="2400" dirty="0" smtClean="0"/>
              <a:t>: </a:t>
            </a:r>
            <a:endParaRPr lang="bn-IN" sz="2400" dirty="0" smtClean="0"/>
          </a:p>
          <a:p>
            <a:endParaRPr lang="bn-IN" sz="2400" dirty="0" smtClean="0"/>
          </a:p>
          <a:p>
            <a:r>
              <a:rPr lang="fr-FR" sz="2400" dirty="0" err="1" smtClean="0"/>
              <a:t>Juliusz</a:t>
            </a:r>
            <a:r>
              <a:rPr lang="fr-FR" sz="2400" dirty="0" smtClean="0"/>
              <a:t> </a:t>
            </a:r>
            <a:r>
              <a:rPr lang="fr-FR" sz="2400" dirty="0" err="1" smtClean="0"/>
              <a:t>Mieroszewski</a:t>
            </a:r>
            <a:endParaRPr lang="fr-FR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472" y="0"/>
            <a:ext cx="5072528" cy="682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814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772" y="127032"/>
            <a:ext cx="4630280" cy="1035424"/>
          </a:xfrm>
        </p:spPr>
        <p:txBody>
          <a:bodyPr/>
          <a:lstStyle/>
          <a:p>
            <a:r>
              <a:rPr lang="bn-IN" dirty="0" smtClean="0"/>
              <a:t>Conceptions 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bn-IN" dirty="0" smtClean="0"/>
              <a:t>of the East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60774" y="2057400"/>
            <a:ext cx="2717074" cy="4501203"/>
          </a:xfrm>
        </p:spPr>
        <p:txBody>
          <a:bodyPr>
            <a:noAutofit/>
          </a:bodyPr>
          <a:lstStyle/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>
                <a:solidFill>
                  <a:schemeClr val="bg2"/>
                </a:solidFill>
              </a:rPr>
              <a:t>Biographies</a:t>
            </a: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 smtClean="0">
                <a:solidFill>
                  <a:srgbClr val="333333"/>
                </a:solidFill>
              </a:rPr>
              <a:t>Publications</a:t>
            </a:r>
            <a:endParaRPr lang="en-US" sz="2000" dirty="0">
              <a:solidFill>
                <a:srgbClr val="333333"/>
              </a:solidFill>
            </a:endParaRP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 smtClean="0">
                <a:solidFill>
                  <a:srgbClr val="CCCCCC"/>
                </a:solidFill>
              </a:rPr>
              <a:t>Typology of expertise </a:t>
            </a:r>
          </a:p>
          <a:p>
            <a:endParaRPr lang="fr-CH" sz="12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021574" y="5144105"/>
            <a:ext cx="3314161" cy="60714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err="1" smtClean="0"/>
              <a:t>Biographical</a:t>
            </a:r>
            <a:r>
              <a:rPr lang="fr-FR" sz="2400" dirty="0" smtClean="0"/>
              <a:t> </a:t>
            </a:r>
            <a:r>
              <a:rPr lang="fr-FR" sz="2400" dirty="0" err="1" smtClean="0"/>
              <a:t>path</a:t>
            </a:r>
            <a:endParaRPr lang="fr-FR" sz="2400" dirty="0" smtClean="0"/>
          </a:p>
          <a:p>
            <a:r>
              <a:rPr lang="fr-FR" sz="2400" dirty="0" smtClean="0"/>
              <a:t> </a:t>
            </a:r>
          </a:p>
          <a:p>
            <a:r>
              <a:rPr lang="fr-FR" sz="2400" dirty="0" smtClean="0"/>
              <a:t>+ publications</a:t>
            </a:r>
          </a:p>
          <a:p>
            <a:endParaRPr lang="fr-FR" sz="2400" dirty="0" smtClean="0"/>
          </a:p>
          <a:p>
            <a:r>
              <a:rPr lang="fr-FR" sz="2400" dirty="0" smtClean="0"/>
              <a:t>= </a:t>
            </a:r>
            <a:r>
              <a:rPr lang="fr-FR" sz="2400" b="1" dirty="0" smtClean="0"/>
              <a:t>profile </a:t>
            </a:r>
            <a:endParaRPr lang="fr-FR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79" y="239032"/>
            <a:ext cx="5761061" cy="328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965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772" y="127032"/>
            <a:ext cx="4630280" cy="1035424"/>
          </a:xfrm>
        </p:spPr>
        <p:txBody>
          <a:bodyPr/>
          <a:lstStyle/>
          <a:p>
            <a:r>
              <a:rPr lang="bn-IN" dirty="0" smtClean="0"/>
              <a:t>Conceptions 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bn-IN" dirty="0" smtClean="0"/>
              <a:t>of the East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60774" y="2057400"/>
            <a:ext cx="2717074" cy="4501203"/>
          </a:xfrm>
        </p:spPr>
        <p:txBody>
          <a:bodyPr>
            <a:noAutofit/>
          </a:bodyPr>
          <a:lstStyle/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>
                <a:solidFill>
                  <a:schemeClr val="bg2"/>
                </a:solidFill>
              </a:rPr>
              <a:t>Biographies</a:t>
            </a: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 smtClean="0">
                <a:solidFill>
                  <a:srgbClr val="333333"/>
                </a:solidFill>
              </a:rPr>
              <a:t>Publications</a:t>
            </a:r>
            <a:endParaRPr lang="en-US" sz="2000" dirty="0">
              <a:solidFill>
                <a:srgbClr val="333333"/>
              </a:solidFill>
            </a:endParaRP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 smtClean="0">
                <a:solidFill>
                  <a:srgbClr val="CCCCCC"/>
                </a:solidFill>
              </a:rPr>
              <a:t>Typology of expertise </a:t>
            </a:r>
          </a:p>
          <a:p>
            <a:endParaRPr lang="fr-CH" sz="12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60774" y="5976722"/>
            <a:ext cx="3314161" cy="60714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err="1" smtClean="0"/>
              <a:t>Biographical</a:t>
            </a:r>
            <a:r>
              <a:rPr lang="fr-FR" sz="2400" dirty="0" smtClean="0"/>
              <a:t> </a:t>
            </a:r>
            <a:r>
              <a:rPr lang="fr-FR" sz="2400" dirty="0" err="1" smtClean="0"/>
              <a:t>path</a:t>
            </a:r>
            <a:endParaRPr lang="fr-FR" sz="2400" dirty="0" smtClean="0"/>
          </a:p>
          <a:p>
            <a:r>
              <a:rPr lang="fr-FR" sz="2400" dirty="0" smtClean="0"/>
              <a:t> </a:t>
            </a:r>
          </a:p>
          <a:p>
            <a:r>
              <a:rPr lang="fr-FR" sz="2400" dirty="0" smtClean="0"/>
              <a:t>+ publications</a:t>
            </a:r>
          </a:p>
          <a:p>
            <a:endParaRPr lang="fr-FR" sz="2400" dirty="0" smtClean="0"/>
          </a:p>
          <a:p>
            <a:r>
              <a:rPr lang="fr-FR" sz="2400" dirty="0" smtClean="0"/>
              <a:t>= </a:t>
            </a:r>
            <a:r>
              <a:rPr lang="fr-FR" sz="2400" b="1" dirty="0" smtClean="0"/>
              <a:t>profile </a:t>
            </a:r>
            <a:endParaRPr lang="fr-FR" sz="2400" b="1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46" r="-86"/>
          <a:stretch/>
        </p:blipFill>
        <p:spPr>
          <a:xfrm>
            <a:off x="4136685" y="27482"/>
            <a:ext cx="5348831" cy="6823034"/>
          </a:xfrm>
        </p:spPr>
      </p:pic>
    </p:spTree>
    <p:extLst>
      <p:ext uri="{BB962C8B-B14F-4D97-AF65-F5344CB8AC3E}">
        <p14:creationId xmlns:p14="http://schemas.microsoft.com/office/powerpoint/2010/main" val="955972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774" y="127032"/>
            <a:ext cx="6022892" cy="1035424"/>
          </a:xfrm>
        </p:spPr>
        <p:txBody>
          <a:bodyPr/>
          <a:lstStyle/>
          <a:p>
            <a:pPr lvl="0"/>
            <a:r>
              <a:rPr lang="fr-FR" dirty="0" smtClean="0"/>
              <a:t>Output </a:t>
            </a:r>
            <a:r>
              <a:rPr lang="bn-IN" dirty="0" smtClean="0"/>
              <a:t>: </a:t>
            </a:r>
            <a:r>
              <a:rPr lang="fr-FR" dirty="0" err="1"/>
              <a:t>Typology</a:t>
            </a:r>
            <a:r>
              <a:rPr lang="fr-FR" dirty="0"/>
              <a:t> of expertise </a:t>
            </a:r>
            <a:r>
              <a:rPr lang="bn-IN" dirty="0" smtClean="0"/>
              <a:t> 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60774" y="2057400"/>
            <a:ext cx="4873429" cy="3954043"/>
          </a:xfrm>
        </p:spPr>
        <p:txBody>
          <a:bodyPr>
            <a:normAutofit/>
          </a:bodyPr>
          <a:lstStyle/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>
                <a:solidFill>
                  <a:srgbClr val="333333"/>
                </a:solidFill>
              </a:rPr>
              <a:t>Biographies</a:t>
            </a: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 smtClean="0">
                <a:solidFill>
                  <a:srgbClr val="333333"/>
                </a:solidFill>
              </a:rPr>
              <a:t>Publications</a:t>
            </a:r>
            <a:endParaRPr lang="en-US" sz="2000" dirty="0">
              <a:solidFill>
                <a:srgbClr val="333333"/>
              </a:solidFill>
            </a:endParaRP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 smtClean="0">
                <a:solidFill>
                  <a:srgbClr val="333333"/>
                </a:solidFill>
              </a:rPr>
              <a:t>Typology of expertise </a:t>
            </a:r>
          </a:p>
          <a:p>
            <a:pPr lvl="1" indent="-228600">
              <a:buClr>
                <a:srgbClr val="990000">
                  <a:lumMod val="50000"/>
                </a:srgbClr>
              </a:buClr>
              <a:buFont typeface="Wingdings 2" pitchFamily="18" charset="2"/>
              <a:buChar char="¡"/>
            </a:pPr>
            <a:r>
              <a:rPr lang="en-US" sz="1600" dirty="0" err="1" smtClean="0">
                <a:solidFill>
                  <a:srgbClr val="333333"/>
                </a:solidFill>
              </a:rPr>
              <a:t>Sovietology</a:t>
            </a:r>
            <a:r>
              <a:rPr lang="en-US" sz="1600" dirty="0" smtClean="0">
                <a:solidFill>
                  <a:srgbClr val="333333"/>
                </a:solidFill>
              </a:rPr>
              <a:t> </a:t>
            </a:r>
            <a:endParaRPr lang="bn-IN" sz="1600" dirty="0" smtClean="0">
              <a:solidFill>
                <a:srgbClr val="333333"/>
              </a:solidFill>
            </a:endParaRPr>
          </a:p>
          <a:p>
            <a:pPr lvl="1" indent="-228600">
              <a:buClr>
                <a:srgbClr val="990000">
                  <a:lumMod val="50000"/>
                </a:srgbClr>
              </a:buClr>
              <a:buFont typeface="Wingdings 2" pitchFamily="18" charset="2"/>
              <a:buChar char="¡"/>
            </a:pPr>
            <a:r>
              <a:rPr lang="en-US" sz="1600" dirty="0" smtClean="0">
                <a:solidFill>
                  <a:srgbClr val="333333"/>
                </a:solidFill>
              </a:rPr>
              <a:t>Eastern </a:t>
            </a:r>
            <a:r>
              <a:rPr lang="en-US" sz="1600" dirty="0">
                <a:solidFill>
                  <a:srgbClr val="333333"/>
                </a:solidFill>
              </a:rPr>
              <a:t>Studies </a:t>
            </a:r>
            <a:endParaRPr lang="bn-IN" sz="1600" dirty="0" smtClean="0">
              <a:solidFill>
                <a:srgbClr val="333333"/>
              </a:solidFill>
            </a:endParaRPr>
          </a:p>
          <a:p>
            <a:pPr lvl="1" indent="-228600">
              <a:buClr>
                <a:srgbClr val="990000">
                  <a:lumMod val="50000"/>
                </a:srgbClr>
              </a:buClr>
              <a:buFont typeface="Wingdings 2" pitchFamily="18" charset="2"/>
              <a:buChar char="¡"/>
            </a:pPr>
            <a:r>
              <a:rPr lang="en-US" sz="1600" dirty="0" smtClean="0">
                <a:solidFill>
                  <a:srgbClr val="333333"/>
                </a:solidFill>
              </a:rPr>
              <a:t> </a:t>
            </a:r>
            <a:r>
              <a:rPr lang="en-US" sz="1600" dirty="0">
                <a:solidFill>
                  <a:srgbClr val="333333"/>
                </a:solidFill>
              </a:rPr>
              <a:t>Recognition </a:t>
            </a:r>
          </a:p>
          <a:p>
            <a:endParaRPr lang="fr-CH" sz="1200" dirty="0"/>
          </a:p>
        </p:txBody>
      </p:sp>
      <p:sp>
        <p:nvSpPr>
          <p:cNvPr id="8" name="ZoneTexte 7"/>
          <p:cNvSpPr txBox="1"/>
          <p:nvPr/>
        </p:nvSpPr>
        <p:spPr>
          <a:xfrm>
            <a:off x="5034203" y="6011443"/>
            <a:ext cx="3459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b="1" dirty="0" smtClean="0">
                <a:solidFill>
                  <a:schemeClr val="bg1"/>
                </a:solidFill>
              </a:rPr>
              <a:t>Alicja Kwade – T</a:t>
            </a:r>
            <a:r>
              <a:rPr lang="fr-FR" sz="1600" b="1" dirty="0" smtClean="0">
                <a:solidFill>
                  <a:schemeClr val="bg1"/>
                </a:solidFill>
              </a:rPr>
              <a:t>i</a:t>
            </a:r>
            <a:r>
              <a:rPr lang="bn-IN" sz="1600" b="1" dirty="0" smtClean="0">
                <a:solidFill>
                  <a:schemeClr val="bg1"/>
                </a:solidFill>
              </a:rPr>
              <a:t>me zones </a:t>
            </a:r>
            <a:endParaRPr lang="fr-FR" sz="1600" b="1" dirty="0">
              <a:solidFill>
                <a:schemeClr val="bg1"/>
              </a:solidFill>
            </a:endParaRPr>
          </a:p>
        </p:txBody>
      </p:sp>
      <p:pic>
        <p:nvPicPr>
          <p:cNvPr id="6" name="Espace réservé pour une image  6" descr="akw_zeitzone-mannheim_2015_photo-roman-maerz-2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" r="3576"/>
          <a:stretch/>
        </p:blipFill>
        <p:spPr>
          <a:xfrm>
            <a:off x="4927960" y="1279082"/>
            <a:ext cx="3566160" cy="513556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071163" y="6009891"/>
            <a:ext cx="3459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b="1" dirty="0" smtClean="0">
                <a:solidFill>
                  <a:schemeClr val="bg1"/>
                </a:solidFill>
              </a:rPr>
              <a:t>Alicja Kwade – T</a:t>
            </a:r>
            <a:r>
              <a:rPr lang="fr-FR" sz="1600" b="1" dirty="0" smtClean="0">
                <a:solidFill>
                  <a:schemeClr val="bg1"/>
                </a:solidFill>
              </a:rPr>
              <a:t>i</a:t>
            </a:r>
            <a:r>
              <a:rPr lang="bn-IN" sz="1600" b="1" dirty="0" smtClean="0">
                <a:solidFill>
                  <a:schemeClr val="bg1"/>
                </a:solidFill>
              </a:rPr>
              <a:t>me zones </a:t>
            </a:r>
            <a:endParaRPr lang="fr-F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236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2502" y="1651737"/>
            <a:ext cx="2468427" cy="1035424"/>
          </a:xfrm>
        </p:spPr>
        <p:txBody>
          <a:bodyPr/>
          <a:lstStyle/>
          <a:p>
            <a:r>
              <a:rPr lang="bn-IN" dirty="0"/>
              <a:t>T</a:t>
            </a:r>
            <a:r>
              <a:rPr lang="bn-IN" dirty="0" smtClean="0"/>
              <a:t>hank you!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5637606" y="336800"/>
            <a:ext cx="2400389" cy="686935"/>
          </a:xfrm>
        </p:spPr>
        <p:txBody>
          <a:bodyPr/>
          <a:lstStyle/>
          <a:p>
            <a:r>
              <a:rPr lang="bn-IN" dirty="0" smtClean="0"/>
              <a:t>Russia to the Poles!</a:t>
            </a:r>
            <a:endParaRPr lang="fr-FR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913" y="1077321"/>
            <a:ext cx="3590925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015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8423" y="208860"/>
            <a:ext cx="6508377" cy="1143000"/>
          </a:xfrm>
        </p:spPr>
        <p:txBody>
          <a:bodyPr/>
          <a:lstStyle/>
          <a:p>
            <a:r>
              <a:rPr lang="fr-FR" dirty="0" smtClean="0"/>
              <a:t>V</a:t>
            </a:r>
            <a:r>
              <a:rPr lang="bn-IN" dirty="0" smtClean="0"/>
              <a:t>isualisation of expertise?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78423" y="1706082"/>
            <a:ext cx="6508377" cy="442008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/>
              <a:t>Biographies  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Mobility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Violence 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Knowledge of Eastern Europe</a:t>
            </a:r>
            <a:endParaRPr lang="bn-IN" sz="2000" dirty="0" smtClean="0"/>
          </a:p>
          <a:p>
            <a:pPr marL="228600" lvl="1" indent="0" algn="ctr">
              <a:lnSpc>
                <a:spcPct val="110000"/>
              </a:lnSpc>
              <a:buNone/>
            </a:pPr>
            <a:r>
              <a:rPr lang="bn-IN" sz="3900" dirty="0"/>
              <a:t>+</a:t>
            </a:r>
            <a:endParaRPr lang="en-US" sz="3900" dirty="0" smtClean="0"/>
          </a:p>
          <a:p>
            <a:pPr>
              <a:lnSpc>
                <a:spcPct val="110000"/>
              </a:lnSpc>
            </a:pPr>
            <a:r>
              <a:rPr lang="en-US" sz="2800" dirty="0" smtClean="0"/>
              <a:t>Publications 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Analyses of the East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Bilateral relations with East Europe</a:t>
            </a:r>
            <a:endParaRPr lang="bn-IN" sz="2000" dirty="0" smtClean="0"/>
          </a:p>
          <a:p>
            <a:pPr marL="228600" lvl="1" indent="0" algn="ctr">
              <a:lnSpc>
                <a:spcPct val="110000"/>
              </a:lnSpc>
              <a:buNone/>
            </a:pPr>
            <a:r>
              <a:rPr lang="bn-IN" sz="3900" dirty="0"/>
              <a:t>=</a:t>
            </a:r>
            <a:endParaRPr lang="en-US" sz="3900" dirty="0" smtClean="0"/>
          </a:p>
          <a:p>
            <a:pPr>
              <a:lnSpc>
                <a:spcPct val="110000"/>
              </a:lnSpc>
            </a:pPr>
            <a:r>
              <a:rPr lang="en-US" sz="2800" dirty="0" smtClean="0"/>
              <a:t>Typology of expertise </a:t>
            </a:r>
          </a:p>
          <a:p>
            <a:pPr lvl="1">
              <a:lnSpc>
                <a:spcPct val="110000"/>
              </a:lnSpc>
            </a:pPr>
            <a:r>
              <a:rPr lang="en-US" sz="2000" dirty="0" err="1" smtClean="0"/>
              <a:t>Sovietology</a:t>
            </a:r>
            <a:r>
              <a:rPr lang="en-US" sz="2000" dirty="0" smtClean="0"/>
              <a:t> / Eastern Studies / Recognition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38624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774" y="127032"/>
            <a:ext cx="3566160" cy="1035424"/>
          </a:xfrm>
        </p:spPr>
        <p:txBody>
          <a:bodyPr/>
          <a:lstStyle/>
          <a:p>
            <a:r>
              <a:rPr lang="fr-CH" dirty="0" smtClean="0"/>
              <a:t>Biographies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60774" y="2057400"/>
            <a:ext cx="2582426" cy="4501203"/>
          </a:xfrm>
        </p:spPr>
        <p:txBody>
          <a:bodyPr>
            <a:normAutofit/>
          </a:bodyPr>
          <a:lstStyle/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 smtClean="0">
                <a:solidFill>
                  <a:srgbClr val="333333"/>
                </a:solidFill>
              </a:rPr>
              <a:t>Biographies</a:t>
            </a: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Publications</a:t>
            </a:r>
            <a:endParaRPr lang="en-US" sz="2000" dirty="0">
              <a:solidFill>
                <a:schemeClr val="tx2">
                  <a:lumMod val="25000"/>
                  <a:lumOff val="75000"/>
                </a:schemeClr>
              </a:solidFill>
            </a:endParaRP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 smtClean="0">
                <a:solidFill>
                  <a:srgbClr val="CCCCCC"/>
                </a:solidFill>
              </a:rPr>
              <a:t>Typology of expertise </a:t>
            </a:r>
          </a:p>
          <a:p>
            <a:endParaRPr lang="fr-CH" sz="12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62623" y="4701869"/>
            <a:ext cx="3123850" cy="12382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/>
              <a:t>P</a:t>
            </a:r>
            <a:r>
              <a:rPr lang="bn-IN" dirty="0" smtClean="0"/>
              <a:t>rofessional path </a:t>
            </a:r>
            <a:endParaRPr lang="fr-F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429" y="20661"/>
            <a:ext cx="2510971" cy="687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377827" y="2057400"/>
            <a:ext cx="265970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bn-IN" sz="2400" dirty="0" smtClean="0"/>
              <a:t>Journalism</a:t>
            </a:r>
          </a:p>
          <a:p>
            <a:endParaRPr lang="bn-IN" sz="2400" dirty="0" smtClean="0"/>
          </a:p>
          <a:p>
            <a:pPr marL="285750" indent="-285750">
              <a:buFontTx/>
              <a:buChar char="-"/>
            </a:pPr>
            <a:r>
              <a:rPr lang="fr-FR" sz="2400" dirty="0" smtClean="0"/>
              <a:t>S</a:t>
            </a:r>
            <a:r>
              <a:rPr lang="bn-IN" sz="2400" dirty="0" smtClean="0"/>
              <a:t>tate servant</a:t>
            </a:r>
          </a:p>
          <a:p>
            <a:pPr marL="285750" indent="-285750">
              <a:buFontTx/>
              <a:buChar char="-"/>
            </a:pPr>
            <a:endParaRPr lang="bn-IN" sz="2400" dirty="0" smtClean="0"/>
          </a:p>
          <a:p>
            <a:pPr marL="285750" indent="-285750">
              <a:buFontTx/>
              <a:buChar char="-"/>
            </a:pPr>
            <a:r>
              <a:rPr lang="fr-FR" sz="2400" dirty="0" smtClean="0"/>
              <a:t>M</a:t>
            </a:r>
            <a:r>
              <a:rPr lang="bn-IN" sz="2400" dirty="0" smtClean="0"/>
              <a:t>ilitary service</a:t>
            </a:r>
          </a:p>
          <a:p>
            <a:endParaRPr lang="bn-IN" sz="2400" dirty="0" smtClean="0"/>
          </a:p>
          <a:p>
            <a:pPr marL="285750" indent="-285750">
              <a:buFontTx/>
              <a:buChar char="-"/>
            </a:pPr>
            <a:r>
              <a:rPr lang="fr-FR" sz="2400" dirty="0"/>
              <a:t>A</a:t>
            </a:r>
            <a:r>
              <a:rPr lang="bn-IN" sz="2400" dirty="0"/>
              <a:t>cademia</a:t>
            </a:r>
            <a:endParaRPr lang="bn-IN" sz="2400" dirty="0" smtClean="0"/>
          </a:p>
          <a:p>
            <a:pPr marL="285750" indent="-285750">
              <a:buFontTx/>
              <a:buChar char="-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57561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pour une image 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353870" y="5056595"/>
            <a:ext cx="3123850" cy="12382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b="1" dirty="0" err="1" smtClean="0"/>
              <a:t>Mobility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772513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774" y="127032"/>
            <a:ext cx="3566160" cy="1035424"/>
          </a:xfrm>
        </p:spPr>
        <p:txBody>
          <a:bodyPr/>
          <a:lstStyle/>
          <a:p>
            <a:r>
              <a:rPr lang="fr-CH" dirty="0" err="1" smtClean="0"/>
              <a:t>Mobility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60774" y="2057400"/>
            <a:ext cx="2009671" cy="4501203"/>
          </a:xfrm>
        </p:spPr>
        <p:txBody>
          <a:bodyPr>
            <a:normAutofit/>
          </a:bodyPr>
          <a:lstStyle/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>
                <a:solidFill>
                  <a:srgbClr val="333333"/>
                </a:solidFill>
              </a:rPr>
              <a:t>Biographies</a:t>
            </a:r>
          </a:p>
          <a:p>
            <a:pPr lvl="1" indent="-228600">
              <a:buClr>
                <a:srgbClr val="990000">
                  <a:lumMod val="50000"/>
                </a:srgbClr>
              </a:buClr>
              <a:buFont typeface="Wingdings 2" pitchFamily="18" charset="2"/>
              <a:buChar char="¡"/>
            </a:pPr>
            <a:r>
              <a:rPr lang="en-US" sz="1600" dirty="0" smtClean="0">
                <a:solidFill>
                  <a:srgbClr val="333333"/>
                </a:solidFill>
              </a:rPr>
              <a:t>Mobility</a:t>
            </a:r>
            <a:endParaRPr lang="en-US" sz="1600" dirty="0">
              <a:solidFill>
                <a:srgbClr val="333333"/>
              </a:solidFill>
            </a:endParaRP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 smtClean="0">
                <a:solidFill>
                  <a:srgbClr val="CCCCCC"/>
                </a:solidFill>
              </a:rPr>
              <a:t>Publications</a:t>
            </a:r>
            <a:endParaRPr lang="en-US" sz="2000" dirty="0">
              <a:solidFill>
                <a:srgbClr val="CCCCCC"/>
              </a:solidFill>
            </a:endParaRP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 smtClean="0">
                <a:solidFill>
                  <a:srgbClr val="CCCCCC"/>
                </a:solidFill>
              </a:rPr>
              <a:t>Typology of expertise </a:t>
            </a:r>
          </a:p>
          <a:p>
            <a:endParaRPr lang="fr-CH" sz="12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864" b="26628"/>
          <a:stretch/>
        </p:blipFill>
        <p:spPr>
          <a:xfrm>
            <a:off x="3848755" y="340480"/>
            <a:ext cx="4017607" cy="6124672"/>
          </a:xfrm>
        </p:spPr>
      </p:pic>
    </p:spTree>
    <p:extLst>
      <p:ext uri="{BB962C8B-B14F-4D97-AF65-F5344CB8AC3E}">
        <p14:creationId xmlns:p14="http://schemas.microsoft.com/office/powerpoint/2010/main" val="2792999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774" y="127032"/>
            <a:ext cx="3566160" cy="1035424"/>
          </a:xfrm>
        </p:spPr>
        <p:txBody>
          <a:bodyPr/>
          <a:lstStyle/>
          <a:p>
            <a:r>
              <a:rPr lang="fr-CH" dirty="0" err="1" smtClean="0"/>
              <a:t>Mobility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60774" y="2057400"/>
            <a:ext cx="2009671" cy="4501203"/>
          </a:xfrm>
        </p:spPr>
        <p:txBody>
          <a:bodyPr>
            <a:normAutofit/>
          </a:bodyPr>
          <a:lstStyle/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>
                <a:solidFill>
                  <a:srgbClr val="333333"/>
                </a:solidFill>
              </a:rPr>
              <a:t>Biographies</a:t>
            </a:r>
          </a:p>
          <a:p>
            <a:pPr lvl="1" indent="-228600">
              <a:buClr>
                <a:srgbClr val="990000">
                  <a:lumMod val="50000"/>
                </a:srgbClr>
              </a:buClr>
              <a:buFont typeface="Wingdings 2" pitchFamily="18" charset="2"/>
              <a:buChar char="¡"/>
            </a:pPr>
            <a:r>
              <a:rPr lang="en-US" sz="1600" dirty="0" smtClean="0">
                <a:solidFill>
                  <a:srgbClr val="333333"/>
                </a:solidFill>
              </a:rPr>
              <a:t>Mobility</a:t>
            </a:r>
            <a:endParaRPr lang="en-US" sz="1600" dirty="0">
              <a:solidFill>
                <a:srgbClr val="333333"/>
              </a:solidFill>
            </a:endParaRPr>
          </a:p>
          <a:p>
            <a:pPr lvl="1" indent="-228600">
              <a:buClr>
                <a:srgbClr val="990000">
                  <a:lumMod val="50000"/>
                </a:srgbClr>
              </a:buClr>
              <a:buFont typeface="Wingdings 2" pitchFamily="18" charset="2"/>
              <a:buChar char="¡"/>
            </a:pPr>
            <a:endParaRPr lang="en-US" sz="1600" dirty="0">
              <a:solidFill>
                <a:srgbClr val="CCCCCC"/>
              </a:solidFill>
            </a:endParaRP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>
                <a:solidFill>
                  <a:srgbClr val="CCCCCC"/>
                </a:solidFill>
              </a:rPr>
              <a:t>Publications</a:t>
            </a: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 smtClean="0">
                <a:solidFill>
                  <a:srgbClr val="CCCCCC"/>
                </a:solidFill>
              </a:rPr>
              <a:t>Typology of expertise </a:t>
            </a:r>
          </a:p>
          <a:p>
            <a:endParaRPr lang="fr-CH" sz="12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rcRect t="13808" b="13808"/>
          <a:stretch>
            <a:fillRect/>
          </a:stretch>
        </p:blipFill>
        <p:spPr>
          <a:xfrm>
            <a:off x="3482439" y="127032"/>
            <a:ext cx="4625604" cy="6661249"/>
          </a:xfrm>
        </p:spPr>
      </p:pic>
    </p:spTree>
    <p:extLst>
      <p:ext uri="{BB962C8B-B14F-4D97-AF65-F5344CB8AC3E}">
        <p14:creationId xmlns:p14="http://schemas.microsoft.com/office/powerpoint/2010/main" val="1262437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774" y="127032"/>
            <a:ext cx="3566160" cy="1035424"/>
          </a:xfrm>
        </p:spPr>
        <p:txBody>
          <a:bodyPr/>
          <a:lstStyle/>
          <a:p>
            <a:r>
              <a:rPr lang="fr-CH" dirty="0" err="1" smtClean="0"/>
              <a:t>Mobility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60774" y="2057400"/>
            <a:ext cx="2009671" cy="4501203"/>
          </a:xfrm>
        </p:spPr>
        <p:txBody>
          <a:bodyPr>
            <a:normAutofit/>
          </a:bodyPr>
          <a:lstStyle/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>
                <a:solidFill>
                  <a:srgbClr val="333333"/>
                </a:solidFill>
              </a:rPr>
              <a:t>Biographies</a:t>
            </a:r>
          </a:p>
          <a:p>
            <a:pPr lvl="1" indent="-228600">
              <a:buClr>
                <a:srgbClr val="990000">
                  <a:lumMod val="50000"/>
                </a:srgbClr>
              </a:buClr>
              <a:buFont typeface="Wingdings 2" pitchFamily="18" charset="2"/>
              <a:buChar char="¡"/>
            </a:pPr>
            <a:r>
              <a:rPr lang="en-US" sz="1600" dirty="0" smtClean="0">
                <a:solidFill>
                  <a:schemeClr val="bg2"/>
                </a:solidFill>
              </a:rPr>
              <a:t>Mobility</a:t>
            </a:r>
            <a:endParaRPr lang="en-US" sz="1600" dirty="0">
              <a:solidFill>
                <a:schemeClr val="bg2"/>
              </a:solidFill>
            </a:endParaRPr>
          </a:p>
          <a:p>
            <a:pPr lvl="1" indent="-228600">
              <a:buClr>
                <a:srgbClr val="990000">
                  <a:lumMod val="50000"/>
                </a:srgbClr>
              </a:buClr>
              <a:buFont typeface="Wingdings 2" pitchFamily="18" charset="2"/>
              <a:buChar char="¡"/>
            </a:pPr>
            <a:r>
              <a:rPr lang="en-US" sz="1600" dirty="0">
                <a:solidFill>
                  <a:srgbClr val="333333"/>
                </a:solidFill>
              </a:rPr>
              <a:t>Violence </a:t>
            </a: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>
                <a:solidFill>
                  <a:srgbClr val="CCCCCC"/>
                </a:solidFill>
              </a:rPr>
              <a:t>Publications</a:t>
            </a: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 smtClean="0">
                <a:solidFill>
                  <a:srgbClr val="CCCCCC"/>
                </a:solidFill>
              </a:rPr>
              <a:t>Typology of expertise </a:t>
            </a:r>
          </a:p>
          <a:p>
            <a:endParaRPr lang="fr-CH" sz="1200" dirty="0"/>
          </a:p>
        </p:txBody>
      </p:sp>
      <p:pic>
        <p:nvPicPr>
          <p:cNvPr id="4103" name="Picture 7" descr="Wilhelm Cornid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912" y="1162456"/>
            <a:ext cx="1394308" cy="194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160774" y="4826493"/>
            <a:ext cx="5777175" cy="10354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/>
              <a:t>Wilhelm Cornides </a:t>
            </a:r>
            <a:endParaRPr lang="fr-CH" dirty="0" smtClean="0"/>
          </a:p>
          <a:p>
            <a:r>
              <a:rPr lang="bn-IN" dirty="0" smtClean="0"/>
              <a:t>(1920-1966)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-17261" r="-17261"/>
          <a:stretch/>
        </p:blipFill>
        <p:spPr>
          <a:xfrm>
            <a:off x="3878147" y="-117669"/>
            <a:ext cx="3403509" cy="6975669"/>
          </a:xfrm>
        </p:spPr>
      </p:pic>
    </p:spTree>
    <p:extLst>
      <p:ext uri="{BB962C8B-B14F-4D97-AF65-F5344CB8AC3E}">
        <p14:creationId xmlns:p14="http://schemas.microsoft.com/office/powerpoint/2010/main" val="3618858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774" y="127032"/>
            <a:ext cx="3566160" cy="1035424"/>
          </a:xfrm>
        </p:spPr>
        <p:txBody>
          <a:bodyPr/>
          <a:lstStyle/>
          <a:p>
            <a:r>
              <a:rPr lang="fr-CH" dirty="0" smtClean="0"/>
              <a:t>Carrier and </a:t>
            </a:r>
            <a:r>
              <a:rPr lang="fr-CH" dirty="0" err="1" smtClean="0"/>
              <a:t>war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60774" y="2057400"/>
            <a:ext cx="2009671" cy="4501203"/>
          </a:xfrm>
        </p:spPr>
        <p:txBody>
          <a:bodyPr>
            <a:normAutofit/>
          </a:bodyPr>
          <a:lstStyle/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>
                <a:solidFill>
                  <a:srgbClr val="333333"/>
                </a:solidFill>
              </a:rPr>
              <a:t>Biographies</a:t>
            </a:r>
          </a:p>
          <a:p>
            <a:pPr lvl="1" indent="-228600">
              <a:buClr>
                <a:srgbClr val="990000">
                  <a:lumMod val="50000"/>
                </a:srgbClr>
              </a:buClr>
              <a:buFont typeface="Wingdings 2" pitchFamily="18" charset="2"/>
              <a:buChar char="¡"/>
            </a:pPr>
            <a:r>
              <a:rPr lang="en-US" sz="1600" dirty="0" smtClean="0">
                <a:solidFill>
                  <a:schemeClr val="bg2"/>
                </a:solidFill>
              </a:rPr>
              <a:t>Mobility</a:t>
            </a:r>
            <a:endParaRPr lang="en-US" sz="1600" dirty="0">
              <a:solidFill>
                <a:schemeClr val="bg2"/>
              </a:solidFill>
            </a:endParaRPr>
          </a:p>
          <a:p>
            <a:pPr lvl="1" indent="-228600">
              <a:buClr>
                <a:srgbClr val="990000">
                  <a:lumMod val="50000"/>
                </a:srgbClr>
              </a:buClr>
              <a:buFont typeface="Wingdings 2" pitchFamily="18" charset="2"/>
              <a:buChar char="¡"/>
            </a:pPr>
            <a:r>
              <a:rPr lang="en-US" sz="1600" dirty="0">
                <a:solidFill>
                  <a:srgbClr val="333333"/>
                </a:solidFill>
              </a:rPr>
              <a:t>Violence </a:t>
            </a: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>
                <a:solidFill>
                  <a:srgbClr val="CCCCCC"/>
                </a:solidFill>
              </a:rPr>
              <a:t>Publications</a:t>
            </a:r>
          </a:p>
          <a:p>
            <a:pPr marL="228600" lvl="0" indent="-228600">
              <a:spcBef>
                <a:spcPts val="1800"/>
              </a:spcBef>
              <a:buClr>
                <a:srgbClr val="990000"/>
              </a:buClr>
              <a:buFont typeface="Wingdings 2" pitchFamily="18" charset="2"/>
              <a:buChar char="¡"/>
            </a:pPr>
            <a:r>
              <a:rPr lang="en-US" sz="2000" dirty="0" smtClean="0">
                <a:solidFill>
                  <a:srgbClr val="CCCCCC"/>
                </a:solidFill>
              </a:rPr>
              <a:t>Typology of expertise </a:t>
            </a:r>
          </a:p>
          <a:p>
            <a:endParaRPr lang="fr-CH" sz="1200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3"/>
          <a:srcRect l="-44386" r="-44386"/>
          <a:stretch>
            <a:fillRect/>
          </a:stretch>
        </p:blipFill>
        <p:spPr>
          <a:xfrm>
            <a:off x="3774978" y="694970"/>
            <a:ext cx="3566160" cy="5135563"/>
          </a:xfrm>
        </p:spPr>
      </p:pic>
      <p:pic>
        <p:nvPicPr>
          <p:cNvPr id="4103" name="Picture 7" descr="Wilhelm Cornide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439" y="1162456"/>
            <a:ext cx="1394308" cy="194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160774" y="4795109"/>
            <a:ext cx="5777175" cy="10354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/>
              <a:t>Wilhelm Cornides</a:t>
            </a:r>
            <a:endParaRPr lang="fr-CH" dirty="0" smtClean="0"/>
          </a:p>
          <a:p>
            <a:r>
              <a:rPr lang="fr-CH" dirty="0"/>
              <a:t>(</a:t>
            </a:r>
            <a:r>
              <a:rPr lang="bn-IN" dirty="0" smtClean="0"/>
              <a:t>1920-1966)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2646949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3202</TotalTime>
  <Words>595</Words>
  <Application>Microsoft Macintosh PowerPoint</Application>
  <PresentationFormat>Présentation à l'écran (4:3)</PresentationFormat>
  <Paragraphs>257</Paragraphs>
  <Slides>28</Slides>
  <Notes>28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Plaza</vt:lpstr>
      <vt:lpstr>Présentation PowerPoint</vt:lpstr>
      <vt:lpstr>Présentation PowerPoint</vt:lpstr>
      <vt:lpstr>Visualisation of expertise?</vt:lpstr>
      <vt:lpstr>Biographies</vt:lpstr>
      <vt:lpstr>Présentation PowerPoint</vt:lpstr>
      <vt:lpstr>Mobility</vt:lpstr>
      <vt:lpstr>Mobility</vt:lpstr>
      <vt:lpstr>Mobility</vt:lpstr>
      <vt:lpstr>Carrier and war</vt:lpstr>
      <vt:lpstr>Carrier and war</vt:lpstr>
      <vt:lpstr>Carrier and war</vt:lpstr>
      <vt:lpstr>Carrier and war</vt:lpstr>
      <vt:lpstr>Carrier and war</vt:lpstr>
      <vt:lpstr>Carrier and war</vt:lpstr>
      <vt:lpstr>Carrier and war</vt:lpstr>
      <vt:lpstr>Carrier and war</vt:lpstr>
      <vt:lpstr>Conceptions  of the East</vt:lpstr>
      <vt:lpstr>Experience and knowledge</vt:lpstr>
      <vt:lpstr> </vt:lpstr>
      <vt:lpstr> </vt:lpstr>
      <vt:lpstr>+</vt:lpstr>
      <vt:lpstr>Conceptions  of the East</vt:lpstr>
      <vt:lpstr>Conceptions  of the East</vt:lpstr>
      <vt:lpstr>Conceptions  of the East</vt:lpstr>
      <vt:lpstr>Conceptions  of the East</vt:lpstr>
      <vt:lpstr>Conceptions  of the East</vt:lpstr>
      <vt:lpstr>Output : Typology of expertise  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Bunout</dc:creator>
  <cp:lastModifiedBy>Bunout</cp:lastModifiedBy>
  <cp:revision>88</cp:revision>
  <cp:lastPrinted>2016-06-10T05:07:01Z</cp:lastPrinted>
  <dcterms:created xsi:type="dcterms:W3CDTF">2016-01-09T20:35:03Z</dcterms:created>
  <dcterms:modified xsi:type="dcterms:W3CDTF">2016-06-10T08:45:39Z</dcterms:modified>
</cp:coreProperties>
</file>