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300" r:id="rId8"/>
    <p:sldId id="261" r:id="rId9"/>
    <p:sldId id="301" r:id="rId10"/>
    <p:sldId id="302" r:id="rId11"/>
    <p:sldId id="303" r:id="rId12"/>
    <p:sldId id="304" r:id="rId13"/>
    <p:sldId id="307" r:id="rId14"/>
    <p:sldId id="309" r:id="rId15"/>
    <p:sldId id="308" r:id="rId16"/>
    <p:sldId id="310" r:id="rId17"/>
    <p:sldId id="311" r:id="rId18"/>
    <p:sldId id="312" r:id="rId19"/>
    <p:sldId id="306" r:id="rId20"/>
    <p:sldId id="313" r:id="rId21"/>
    <p:sldId id="314" r:id="rId22"/>
    <p:sldId id="31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00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49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9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70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9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5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4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32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14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57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B646E-7346-4F18-A59B-B7289C5E53B0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F777-494C-4F44-A3D5-1DD97423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5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4520" y="4014174"/>
            <a:ext cx="6820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Jean-Luc Kop</a:t>
            </a:r>
            <a:endParaRPr lang="fr-FR" sz="2400" baseline="30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 de Lorraine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96" y="1839848"/>
            <a:ext cx="105361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fr-FR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Analyses en Réseaux : </a:t>
            </a:r>
            <a:endParaRPr lang="fr-FR" sz="3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ctr">
              <a:spcAft>
                <a:spcPts val="0"/>
              </a:spcAft>
            </a:pPr>
            <a:r>
              <a:rPr lang="fr-FR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fr-FR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sur des données longitudinales </a:t>
            </a:r>
            <a:endParaRPr lang="fr-FR" sz="3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ctr">
              <a:spcAft>
                <a:spcPts val="0"/>
              </a:spcAft>
            </a:pPr>
            <a:r>
              <a:rPr lang="fr-FR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(et </a:t>
            </a:r>
            <a:r>
              <a:rPr lang="fr-FR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passage du niveau intra-individuel au niveau </a:t>
            </a:r>
            <a:r>
              <a:rPr lang="fr-FR" sz="24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inter-individuel</a:t>
            </a:r>
            <a:r>
              <a:rPr lang="fr-FR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81803" y="5463752"/>
            <a:ext cx="56519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Atelier sur </a:t>
            </a:r>
            <a:r>
              <a:rPr kumimoji="0" lang="fr-FR" altLang="fr-FR" sz="18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Psychométrie et Analyses en Réseaux </a:t>
            </a:r>
            <a:br>
              <a:rPr kumimoji="0" lang="fr-FR" altLang="fr-FR" sz="18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CESP/U1178 INSERM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990000"/>
                </a:solidFill>
                <a:latin typeface="Arial" panose="020B0604020202020204" pitchFamily="34" charset="0"/>
              </a:rPr>
              <a:t>1</a:t>
            </a:r>
            <a:r>
              <a:rPr lang="fr-FR" altLang="fr-FR" b="1" baseline="30000" dirty="0">
                <a:solidFill>
                  <a:srgbClr val="990000"/>
                </a:solidFill>
                <a:latin typeface="Arial" panose="020B0604020202020204" pitchFamily="34" charset="0"/>
              </a:rPr>
              <a:t>er</a:t>
            </a:r>
            <a:r>
              <a:rPr lang="fr-FR" altLang="fr-FR" b="1" dirty="0">
                <a:solidFill>
                  <a:srgbClr val="990000"/>
                </a:solidFill>
                <a:latin typeface="Arial" panose="020B0604020202020204" pitchFamily="34" charset="0"/>
              </a:rPr>
              <a:t> mars </a:t>
            </a:r>
            <a:r>
              <a:rPr lang="fr-FR" altLang="fr-FR" b="1" dirty="0" smtClean="0">
                <a:solidFill>
                  <a:srgbClr val="990000"/>
                </a:solidFill>
                <a:latin typeface="Arial" panose="020B0604020202020204" pitchFamily="34" charset="0"/>
              </a:rPr>
              <a:t>2016</a:t>
            </a:r>
            <a:endParaRPr kumimoji="0" lang="fr-FR" altLang="fr-FR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407521" y="92932"/>
            <a:ext cx="589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 modèle multiniveaux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746449" y="923731"/>
            <a:ext cx="925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On estime les effets fixes (effets moyens) et les effets aléatoires (déviations individuelles par rapport à l’effet moyen)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010815" y="1808880"/>
            <a:ext cx="8727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 smtClean="0"/>
              <a:t>V</a:t>
            </a:r>
            <a:r>
              <a:rPr lang="fr-FR" sz="3200" baseline="-25000" dirty="0" err="1" smtClean="0"/>
              <a:t>t</a:t>
            </a:r>
            <a:r>
              <a:rPr lang="fr-FR" sz="3200" dirty="0" smtClean="0"/>
              <a:t> </a:t>
            </a:r>
            <a:r>
              <a:rPr lang="fr-FR" sz="3200" dirty="0"/>
              <a:t>~ </a:t>
            </a:r>
            <a:r>
              <a:rPr lang="fr-FR" sz="3200" dirty="0" smtClean="0"/>
              <a:t>V</a:t>
            </a:r>
            <a:r>
              <a:rPr lang="fr-FR" sz="3200" baseline="-25000" dirty="0" smtClean="0"/>
              <a:t>t-1</a:t>
            </a:r>
            <a:r>
              <a:rPr lang="fr-FR" sz="3200" dirty="0" smtClean="0"/>
              <a:t> </a:t>
            </a:r>
            <a:r>
              <a:rPr lang="fr-FR" sz="3200" dirty="0"/>
              <a:t>+ </a:t>
            </a:r>
            <a:r>
              <a:rPr lang="fr-FR" sz="3200" dirty="0" smtClean="0"/>
              <a:t>(</a:t>
            </a:r>
            <a:r>
              <a:rPr lang="fr-FR" sz="3200" dirty="0"/>
              <a:t>V</a:t>
            </a:r>
            <a:r>
              <a:rPr lang="fr-FR" sz="3200" baseline="-25000" dirty="0"/>
              <a:t>t-1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dirty="0"/>
              <a:t>| sujet)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07521" y="3361756"/>
            <a:ext cx="10664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On peut étudier l’effet du groupe (G </a:t>
            </a:r>
            <a:r>
              <a:rPr lang="fr-FR" sz="1600" dirty="0" smtClean="0"/>
              <a:t>[0 = </a:t>
            </a:r>
            <a:r>
              <a:rPr lang="fr-FR" sz="1600" dirty="0" err="1" smtClean="0"/>
              <a:t>gpe</a:t>
            </a:r>
            <a:r>
              <a:rPr lang="fr-FR" sz="1600" dirty="0" smtClean="0"/>
              <a:t> contrôle ; 1 = groupe </a:t>
            </a:r>
            <a:r>
              <a:rPr lang="fr-FR" sz="1600" dirty="0" err="1" smtClean="0"/>
              <a:t>expé</a:t>
            </a:r>
            <a:r>
              <a:rPr lang="fr-FR" sz="1600" dirty="0" smtClean="0"/>
              <a:t>]</a:t>
            </a:r>
            <a:r>
              <a:rPr lang="fr-FR" sz="3200" dirty="0" smtClean="0"/>
              <a:t>) et de la période (P </a:t>
            </a:r>
            <a:r>
              <a:rPr lang="fr-FR" sz="1600" dirty="0" smtClean="0"/>
              <a:t>[0 = 18 premiers jours ; 1 = 30 derniers jours]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010815" y="4754538"/>
            <a:ext cx="1092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V</a:t>
            </a:r>
            <a:r>
              <a:rPr lang="fr-FR" sz="2800" baseline="-25000" dirty="0" err="1"/>
              <a:t>t</a:t>
            </a:r>
            <a:r>
              <a:rPr lang="fr-FR" sz="2800" dirty="0" smtClean="0"/>
              <a:t> ~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 + P + </a:t>
            </a:r>
            <a:r>
              <a:rPr lang="fr-FR" sz="2800" dirty="0"/>
              <a:t>V</a:t>
            </a:r>
            <a:r>
              <a:rPr lang="fr-FR" sz="2800" baseline="-25000" dirty="0"/>
              <a:t>t-1 </a:t>
            </a:r>
            <a:r>
              <a:rPr lang="fr-FR" sz="2800" dirty="0" smtClean="0"/>
              <a:t>:P + P:G +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:P:G + (P +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 | sujet)</a:t>
            </a:r>
          </a:p>
        </p:txBody>
      </p:sp>
    </p:spTree>
    <p:extLst>
      <p:ext uri="{BB962C8B-B14F-4D97-AF65-F5344CB8AC3E}">
        <p14:creationId xmlns:p14="http://schemas.microsoft.com/office/powerpoint/2010/main" val="3495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407521" y="92932"/>
            <a:ext cx="589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Les effets fixes du modèle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26262" y="1210232"/>
                <a:ext cx="99798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+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+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2" y="1210232"/>
                <a:ext cx="9979848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855" t="-26000" r="-244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175657" y="1578299"/>
            <a:ext cx="57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cste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3070" y="1578299"/>
            <a:ext cx="1070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Effet de la variable décalée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69587" y="1591511"/>
            <a:ext cx="107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Effet de la période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97068" y="1555401"/>
            <a:ext cx="1524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Effet de l’interaction entre la période et la variable décalée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534614" y="1573456"/>
            <a:ext cx="1524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Effet de l’interaction entre la période et le groupe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193870" y="1555401"/>
            <a:ext cx="1820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Effet de l’interaction entre la période, le groupe et la variable décalée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95729" y="3617797"/>
                <a:ext cx="25789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29" y="3617797"/>
                <a:ext cx="2578976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651" t="-1961" r="-3066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495728" y="4748045"/>
                <a:ext cx="3430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28" y="4748045"/>
                <a:ext cx="343068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66" t="-2222" r="-355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495728" y="5939848"/>
                <a:ext cx="4387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28" y="5939848"/>
                <a:ext cx="438716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694" t="-2174" r="-139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582245" y="3571631"/>
            <a:ext cx="369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Période initiale (deux groupes confondus)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82245" y="4690356"/>
            <a:ext cx="3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Période finale, groupe contrôle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82245" y="5893682"/>
            <a:ext cx="3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Période finale, groupe </a:t>
            </a:r>
            <a:r>
              <a:rPr lang="fr-FR" dirty="0" err="1" smtClean="0"/>
              <a:t>expé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17241" y="2687216"/>
            <a:ext cx="751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Trois réseaux différents sur la base des effets fixes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819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5" y="215122"/>
            <a:ext cx="1009558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Réseau pendant la période initiale (18 premiers jours, deux groupes confondus)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Seuls les coefficients supérieurs à |0.08| sont représentés.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5" y="1159484"/>
            <a:ext cx="7977920" cy="56985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92818" y="6227146"/>
            <a:ext cx="449701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Effets fixes (i.e. pour un individu « moyen »)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100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153621"/>
            <a:ext cx="7620000" cy="54428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7144" y="416657"/>
            <a:ext cx="1035275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Réseau pendant la période initiale (18 premiers jours, deux groupes confondus)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Seuls les coefficients significatifs (p &lt; 0.05) sont représentés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92818" y="6227146"/>
            <a:ext cx="449701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Effets fixes (i.e. pour un individu « moyen »)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33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1139098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Réseau pendant la période initiale </a:t>
            </a:r>
            <a:r>
              <a:rPr lang="fr-FR" sz="2400" i="1" dirty="0" smtClean="0"/>
              <a:t>vs.</a:t>
            </a:r>
            <a:r>
              <a:rPr lang="fr-FR" sz="2400" dirty="0" smtClean="0"/>
              <a:t> réseau pendant la période finale : groupe </a:t>
            </a:r>
            <a:r>
              <a:rPr lang="fr-FR" sz="2400" b="1" dirty="0" smtClean="0">
                <a:solidFill>
                  <a:srgbClr val="FF0000"/>
                </a:solidFill>
              </a:rPr>
              <a:t>contrôle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" y="898227"/>
            <a:ext cx="3558323" cy="25416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" y="3661326"/>
            <a:ext cx="3714258" cy="26530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731" y="1151429"/>
            <a:ext cx="7228114" cy="51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1191485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Réseau pendant la période initiale </a:t>
            </a:r>
            <a:r>
              <a:rPr lang="fr-FR" sz="2400" i="1" dirty="0" smtClean="0"/>
              <a:t>vs.</a:t>
            </a:r>
            <a:r>
              <a:rPr lang="fr-FR" sz="2400" dirty="0" smtClean="0"/>
              <a:t> réseau pendant la période finale : groupe </a:t>
            </a:r>
            <a:r>
              <a:rPr lang="fr-FR" sz="2400" b="1" dirty="0" smtClean="0">
                <a:solidFill>
                  <a:srgbClr val="FF0000"/>
                </a:solidFill>
              </a:rPr>
              <a:t>expérimental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898227"/>
            <a:ext cx="3892151" cy="27801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4" y="3512036"/>
            <a:ext cx="3909755" cy="27926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199" y="1264298"/>
            <a:ext cx="7561943" cy="54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955265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Différences d’évolution du réseau entre les deux groupes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44" y="1367125"/>
            <a:ext cx="6019800" cy="42998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455" y="1507278"/>
            <a:ext cx="5627370" cy="40195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53125" y="5252633"/>
            <a:ext cx="560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		g. ctrl p. finale	g. </a:t>
            </a:r>
            <a:r>
              <a:rPr lang="fr-FR" sz="1600" dirty="0" err="1" smtClean="0"/>
              <a:t>expé</a:t>
            </a:r>
            <a:r>
              <a:rPr lang="fr-FR" sz="1600" dirty="0" smtClean="0"/>
              <a:t> p. finale</a:t>
            </a:r>
          </a:p>
          <a:p>
            <a:r>
              <a:rPr lang="fr-FR" sz="1600" dirty="0" smtClean="0"/>
              <a:t>Joie </a:t>
            </a:r>
            <a:r>
              <a:rPr lang="fr-FR" sz="1600" dirty="0" smtClean="0">
                <a:sym typeface="Wingdings" panose="05000000000000000000" pitchFamily="2" charset="2"/>
              </a:rPr>
              <a:t> calme	            0,00	       	    0,12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Sérénité  gaieté	            0,13	          	   -0,01</a:t>
            </a:r>
          </a:p>
          <a:p>
            <a:r>
              <a:rPr lang="fr-FR" sz="1600" dirty="0" smtClean="0"/>
              <a:t>Sérénité </a:t>
            </a:r>
            <a:r>
              <a:rPr lang="fr-FR" sz="1600" dirty="0" smtClean="0">
                <a:sym typeface="Wingdings" panose="05000000000000000000" pitchFamily="2" charset="2"/>
              </a:rPr>
              <a:t> équilibre	            0,12	            	   -0,01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Equilibre  gaieté	           -0,20	    0,04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Equilibre  équilibre	            0,11		    0,25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240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119148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différences </a:t>
            </a:r>
            <a:r>
              <a:rPr lang="fr-FR" sz="2000" b="1" dirty="0" err="1" smtClean="0"/>
              <a:t>inter-individuelles</a:t>
            </a:r>
            <a:r>
              <a:rPr lang="fr-FR" sz="2000" b="1" dirty="0" smtClean="0"/>
              <a:t> dans le réseau (période initiale)</a:t>
            </a:r>
          </a:p>
          <a:p>
            <a:r>
              <a:rPr lang="fr-FR" sz="1600" b="1" dirty="0" smtClean="0"/>
              <a:t>Seules les variances supérieures à 0.02 sont représentées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" y="2133600"/>
            <a:ext cx="4917441" cy="35124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63" y="1114490"/>
            <a:ext cx="8040914" cy="57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119148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réseau individuel (différences du participant 1957 par rapport au réseau moyen en période initiale)</a:t>
            </a:r>
          </a:p>
          <a:p>
            <a:r>
              <a:rPr lang="fr-FR" sz="1600" b="1" dirty="0" smtClean="0"/>
              <a:t>Seules les différences supérieures à |0.10| sont représentées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30" y="1297990"/>
            <a:ext cx="7692570" cy="54946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5" y="2133600"/>
            <a:ext cx="4917441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7289" y="121383"/>
            <a:ext cx="1012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Extension possible : </a:t>
            </a:r>
            <a:r>
              <a:rPr lang="fr-FR" sz="3200" b="1" dirty="0"/>
              <a:t>c</a:t>
            </a:r>
            <a:r>
              <a:rPr lang="fr-FR" sz="3200" b="1" dirty="0" smtClean="0"/>
              <a:t>omparaison avant/après des réseaux individuels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3246" y="1198601"/>
            <a:ext cx="1066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On peut étudier l’effet du groupe (G </a:t>
            </a:r>
            <a:r>
              <a:rPr lang="fr-FR" sz="1600" dirty="0" smtClean="0"/>
              <a:t>[0 = </a:t>
            </a:r>
            <a:r>
              <a:rPr lang="fr-FR" sz="1600" dirty="0" err="1" smtClean="0"/>
              <a:t>gpe</a:t>
            </a:r>
            <a:r>
              <a:rPr lang="fr-FR" sz="1600" dirty="0" smtClean="0"/>
              <a:t> contrôle ; 1 = groupe </a:t>
            </a:r>
            <a:r>
              <a:rPr lang="fr-FR" sz="1600" dirty="0" err="1" smtClean="0"/>
              <a:t>expé</a:t>
            </a:r>
            <a:r>
              <a:rPr lang="fr-FR" sz="1600" dirty="0" smtClean="0"/>
              <a:t>]</a:t>
            </a:r>
            <a:r>
              <a:rPr lang="fr-FR" sz="3200" dirty="0" smtClean="0"/>
              <a:t>) et de la </a:t>
            </a:r>
            <a:r>
              <a:rPr lang="fr-FR" sz="2400" dirty="0" smtClean="0"/>
              <a:t>Modèle de </a:t>
            </a:r>
            <a:r>
              <a:rPr lang="fr-FR" sz="2400" dirty="0" err="1" smtClean="0"/>
              <a:t>Bringmann</a:t>
            </a:r>
            <a:r>
              <a:rPr lang="fr-FR" sz="2400" dirty="0" smtClean="0"/>
              <a:t> et al. (2013)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096540" y="2591383"/>
            <a:ext cx="1092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V</a:t>
            </a:r>
            <a:r>
              <a:rPr lang="fr-FR" sz="2800" baseline="-25000" dirty="0" err="1"/>
              <a:t>t</a:t>
            </a:r>
            <a:r>
              <a:rPr lang="fr-FR" sz="2800" dirty="0" smtClean="0"/>
              <a:t> ~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 + P + </a:t>
            </a:r>
            <a:r>
              <a:rPr lang="fr-FR" sz="2800" dirty="0"/>
              <a:t>V</a:t>
            </a:r>
            <a:r>
              <a:rPr lang="fr-FR" sz="2800" baseline="-25000" dirty="0"/>
              <a:t>t-1 </a:t>
            </a:r>
            <a:r>
              <a:rPr lang="fr-FR" sz="2800" dirty="0" smtClean="0"/>
              <a:t>:P + P:G +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:P:G + (P +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 | sujet)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8496" y="3896154"/>
            <a:ext cx="1066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Extension 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91790" y="5288936"/>
            <a:ext cx="1092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V</a:t>
            </a:r>
            <a:r>
              <a:rPr lang="fr-FR" sz="2800" baseline="-25000" dirty="0" err="1"/>
              <a:t>t</a:t>
            </a:r>
            <a:r>
              <a:rPr lang="fr-FR" sz="2800" dirty="0" smtClean="0"/>
              <a:t> ~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 + P + </a:t>
            </a:r>
            <a:r>
              <a:rPr lang="fr-FR" sz="2800" dirty="0"/>
              <a:t>V</a:t>
            </a:r>
            <a:r>
              <a:rPr lang="fr-FR" sz="2800" baseline="-25000" dirty="0"/>
              <a:t>t-1 </a:t>
            </a:r>
            <a:r>
              <a:rPr lang="fr-FR" sz="2800" dirty="0" smtClean="0"/>
              <a:t>:P + P:G +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:P:G + (P + V</a:t>
            </a:r>
            <a:r>
              <a:rPr lang="fr-FR" sz="2800" baseline="-25000" dirty="0" smtClean="0"/>
              <a:t>t-1</a:t>
            </a:r>
            <a:r>
              <a:rPr lang="fr-FR" sz="2800" dirty="0" smtClean="0"/>
              <a:t> </a:t>
            </a:r>
            <a:r>
              <a:rPr lang="fr-FR" sz="2800" dirty="0"/>
              <a:t>+ </a:t>
            </a:r>
            <a:r>
              <a:rPr lang="fr-FR" sz="2800" b="1" dirty="0" smtClean="0">
                <a:solidFill>
                  <a:srgbClr val="FF0000"/>
                </a:solidFill>
              </a:rPr>
              <a:t>P:V</a:t>
            </a:r>
            <a:r>
              <a:rPr lang="fr-FR" sz="2800" b="1" baseline="-25000" dirty="0" smtClean="0">
                <a:solidFill>
                  <a:srgbClr val="FF0000"/>
                </a:solidFill>
              </a:rPr>
              <a:t>t-1</a:t>
            </a:r>
            <a:r>
              <a:rPr lang="fr-FR" sz="2800" baseline="-25000" dirty="0" smtClean="0"/>
              <a:t> </a:t>
            </a:r>
            <a:r>
              <a:rPr lang="fr-FR" sz="2800" dirty="0" smtClean="0"/>
              <a:t>| sujet)</a:t>
            </a:r>
          </a:p>
        </p:txBody>
      </p:sp>
    </p:spTree>
    <p:extLst>
      <p:ext uri="{BB962C8B-B14F-4D97-AF65-F5344CB8AC3E}">
        <p14:creationId xmlns:p14="http://schemas.microsoft.com/office/powerpoint/2010/main" val="25901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71" y="171620"/>
            <a:ext cx="10636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0" u="none" strike="noStrike" baseline="0" dirty="0" smtClean="0"/>
              <a:t>Variable latentes ou réseaux</a:t>
            </a:r>
            <a:r>
              <a:rPr lang="fr-FR" sz="3200" b="1" i="0" u="none" strike="noStrike" dirty="0" smtClean="0"/>
              <a:t> ?</a:t>
            </a:r>
            <a:endParaRPr lang="fr-FR" sz="3200" b="1" i="0" u="none" strike="noStrike" baseline="0" dirty="0" smtClean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" y="1396769"/>
            <a:ext cx="5756910" cy="2266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133966" y="1701277"/>
            <a:ext cx="2504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0" i="0" u="none" strike="noStrike" baseline="0" dirty="0" err="1" smtClean="0">
                <a:latin typeface="JansonText-Roman"/>
              </a:rPr>
              <a:t>depr</a:t>
            </a:r>
            <a:r>
              <a:rPr lang="fr-FR" sz="1200" b="0" i="0" u="none" strike="noStrike" baseline="0" dirty="0" smtClean="0">
                <a:latin typeface="JansonText-Roman"/>
              </a:rPr>
              <a:t> : </a:t>
            </a:r>
            <a:r>
              <a:rPr lang="fr-FR" sz="1200" b="0" i="0" u="none" strike="noStrike" baseline="0" dirty="0" err="1" smtClean="0">
                <a:latin typeface="JansonText-Roman"/>
              </a:rPr>
              <a:t>Depressed</a:t>
            </a:r>
            <a:r>
              <a:rPr lang="fr-FR" sz="1200" b="0" i="0" u="none" strike="noStrike" baseline="0" dirty="0" smtClean="0">
                <a:latin typeface="JansonText-Roman"/>
              </a:rPr>
              <a:t> </a:t>
            </a:r>
            <a:r>
              <a:rPr lang="fr-FR" sz="1200" b="0" i="0" u="none" strike="noStrike" baseline="0" dirty="0" err="1" smtClean="0">
                <a:latin typeface="JansonText-Roman"/>
              </a:rPr>
              <a:t>mood</a:t>
            </a:r>
            <a:endParaRPr lang="fr-FR" sz="1200" b="0" i="0" u="none" strike="noStrike" baseline="0" dirty="0" smtClean="0">
              <a:latin typeface="JansonText-Roman"/>
            </a:endParaRPr>
          </a:p>
          <a:p>
            <a:r>
              <a:rPr lang="fr-FR" sz="1200" b="0" i="0" u="none" strike="noStrike" baseline="0" dirty="0" err="1" smtClean="0">
                <a:latin typeface="JansonText-Roman"/>
              </a:rPr>
              <a:t>inte</a:t>
            </a:r>
            <a:r>
              <a:rPr lang="fr-FR" sz="1200" b="0" i="0" u="none" strike="noStrike" baseline="0" dirty="0" smtClean="0">
                <a:latin typeface="JansonText-Roman"/>
              </a:rPr>
              <a:t> :</a:t>
            </a:r>
            <a:r>
              <a:rPr lang="fr-FR" sz="1200" b="0" i="0" u="none" strike="noStrike" dirty="0" smtClean="0">
                <a:latin typeface="JansonText-Roman"/>
              </a:rPr>
              <a:t> </a:t>
            </a:r>
            <a:r>
              <a:rPr lang="fr-FR" sz="1200" b="0" i="0" u="none" strike="noStrike" baseline="0" dirty="0" err="1" smtClean="0">
                <a:latin typeface="JansonText-Roman"/>
              </a:rPr>
              <a:t>Loss</a:t>
            </a:r>
            <a:r>
              <a:rPr lang="fr-FR" sz="1200" b="0" i="0" u="none" strike="noStrike" baseline="0" dirty="0" smtClean="0">
                <a:latin typeface="JansonText-Roman"/>
              </a:rPr>
              <a:t> of </a:t>
            </a:r>
            <a:r>
              <a:rPr lang="fr-FR" sz="1200" b="0" i="0" u="none" strike="noStrike" baseline="0" dirty="0" err="1" smtClean="0">
                <a:latin typeface="JansonText-Roman"/>
              </a:rPr>
              <a:t>interest</a:t>
            </a:r>
            <a:endParaRPr lang="fr-FR" sz="1200" b="0" i="0" u="none" strike="noStrike" baseline="0" dirty="0" smtClean="0">
              <a:latin typeface="JansonText-Roman"/>
            </a:endParaRPr>
          </a:p>
          <a:p>
            <a:r>
              <a:rPr lang="fr-FR" sz="1200" b="0" i="0" u="none" strike="noStrike" baseline="0" dirty="0" err="1" smtClean="0">
                <a:latin typeface="JansonText-Roman"/>
              </a:rPr>
              <a:t>weig</a:t>
            </a:r>
            <a:r>
              <a:rPr lang="fr-FR" sz="1200" b="0" i="0" u="none" strike="noStrike" baseline="0" dirty="0" smtClean="0">
                <a:latin typeface="JansonText-Roman"/>
              </a:rPr>
              <a:t> : </a:t>
            </a:r>
            <a:r>
              <a:rPr lang="fr-FR" sz="1200" b="0" i="0" u="none" strike="noStrike" baseline="0" dirty="0" err="1" smtClean="0">
                <a:latin typeface="JansonText-Roman"/>
              </a:rPr>
              <a:t>Weight</a:t>
            </a:r>
            <a:r>
              <a:rPr lang="fr-FR" sz="1200" b="0" i="0" u="none" strike="noStrike" baseline="0" dirty="0" smtClean="0">
                <a:latin typeface="JansonText-Roman"/>
              </a:rPr>
              <a:t> </a:t>
            </a:r>
            <a:r>
              <a:rPr lang="fr-FR" sz="1200" b="0" i="0" u="none" strike="noStrike" baseline="0" dirty="0" err="1" smtClean="0">
                <a:latin typeface="JansonText-Roman"/>
              </a:rPr>
              <a:t>problems</a:t>
            </a:r>
            <a:endParaRPr lang="fr-FR" sz="1200" b="0" i="0" u="none" strike="noStrike" baseline="0" dirty="0" smtClean="0">
              <a:latin typeface="JansonText-Roman"/>
            </a:endParaRPr>
          </a:p>
          <a:p>
            <a:r>
              <a:rPr lang="fr-FR" sz="1200" b="0" i="0" u="none" strike="noStrike" baseline="0" dirty="0" err="1" smtClean="0">
                <a:latin typeface="JansonText-Roman"/>
              </a:rPr>
              <a:t>slee</a:t>
            </a:r>
            <a:r>
              <a:rPr lang="fr-FR" sz="1200" b="0" i="0" u="none" strike="noStrike" baseline="0" dirty="0" smtClean="0">
                <a:latin typeface="JansonText-Roman"/>
              </a:rPr>
              <a:t> : </a:t>
            </a:r>
            <a:r>
              <a:rPr lang="fr-FR" sz="1200" b="0" i="0" u="none" strike="noStrike" baseline="0" dirty="0" err="1" smtClean="0">
                <a:latin typeface="JansonText-Roman"/>
              </a:rPr>
              <a:t>Sleep</a:t>
            </a:r>
            <a:r>
              <a:rPr lang="fr-FR" sz="1200" b="0" i="0" u="none" strike="noStrike" baseline="0" dirty="0" smtClean="0">
                <a:latin typeface="JansonText-Roman"/>
              </a:rPr>
              <a:t> </a:t>
            </a:r>
            <a:r>
              <a:rPr lang="fr-FR" sz="1200" b="0" i="0" u="none" strike="noStrike" baseline="0" dirty="0" err="1" smtClean="0">
                <a:latin typeface="JansonText-Roman"/>
              </a:rPr>
              <a:t>problems</a:t>
            </a:r>
            <a:endParaRPr lang="fr-FR" sz="1200" dirty="0" smtClean="0"/>
          </a:p>
          <a:p>
            <a:r>
              <a:rPr lang="fr-FR" sz="1200" b="0" i="0" u="none" strike="noStrike" baseline="0" dirty="0" smtClean="0">
                <a:latin typeface="JansonText-Roman"/>
              </a:rPr>
              <a:t>moto : </a:t>
            </a:r>
            <a:r>
              <a:rPr lang="fr-FR" sz="1200" b="0" i="0" u="none" strike="noStrike" baseline="0" dirty="0" err="1" smtClean="0">
                <a:latin typeface="JansonText-Roman"/>
              </a:rPr>
              <a:t>Psychomotor</a:t>
            </a:r>
            <a:r>
              <a:rPr lang="fr-FR" sz="1200" b="0" i="0" u="none" strike="noStrike" baseline="0" dirty="0" smtClean="0">
                <a:latin typeface="JansonText-Roman"/>
              </a:rPr>
              <a:t> </a:t>
            </a:r>
            <a:r>
              <a:rPr lang="fr-FR" sz="1200" b="0" i="0" u="none" strike="noStrike" baseline="0" dirty="0" err="1" smtClean="0">
                <a:latin typeface="JansonText-Roman"/>
              </a:rPr>
              <a:t>disturbances</a:t>
            </a:r>
            <a:endParaRPr lang="fr-FR" sz="1200" b="0" i="0" u="none" strike="noStrike" baseline="0" dirty="0" smtClean="0">
              <a:latin typeface="JansonText-Roman"/>
            </a:endParaRPr>
          </a:p>
          <a:p>
            <a:r>
              <a:rPr lang="fr-FR" sz="1200" b="0" i="0" u="none" strike="noStrike" baseline="0" dirty="0" err="1" smtClean="0">
                <a:latin typeface="JansonText-Roman"/>
              </a:rPr>
              <a:t>fati</a:t>
            </a:r>
            <a:r>
              <a:rPr lang="fr-FR" sz="1200" b="0" i="0" u="none" strike="noStrike" baseline="0" dirty="0" smtClean="0">
                <a:latin typeface="JansonText-Roman"/>
              </a:rPr>
              <a:t> : Fatigue</a:t>
            </a:r>
          </a:p>
          <a:p>
            <a:r>
              <a:rPr lang="fr-FR" sz="1200" b="0" i="0" u="none" strike="noStrike" baseline="0" dirty="0" err="1" smtClean="0">
                <a:latin typeface="JansonText-Roman"/>
              </a:rPr>
              <a:t>repr</a:t>
            </a:r>
            <a:r>
              <a:rPr lang="fr-FR" sz="1200" b="0" i="0" u="none" strike="noStrike" baseline="0" dirty="0" smtClean="0">
                <a:latin typeface="JansonText-Roman"/>
              </a:rPr>
              <a:t> : Self-</a:t>
            </a:r>
            <a:r>
              <a:rPr lang="fr-FR" sz="1200" b="0" i="0" u="none" strike="noStrike" baseline="0" dirty="0" err="1" smtClean="0">
                <a:latin typeface="JansonText-Roman"/>
              </a:rPr>
              <a:t>reproach</a:t>
            </a:r>
            <a:endParaRPr lang="fr-FR" sz="1200" b="0" i="0" u="none" strike="noStrike" baseline="0" dirty="0" smtClean="0">
              <a:latin typeface="JansonText-Roman"/>
            </a:endParaRPr>
          </a:p>
          <a:p>
            <a:r>
              <a:rPr lang="fr-FR" sz="1200" b="0" i="0" u="none" strike="noStrike" baseline="0" dirty="0" err="1" smtClean="0">
                <a:latin typeface="JansonText-Roman"/>
              </a:rPr>
              <a:t>conc</a:t>
            </a:r>
            <a:r>
              <a:rPr lang="fr-FR" sz="1200" b="0" i="0" u="none" strike="noStrike" baseline="0" dirty="0" smtClean="0">
                <a:latin typeface="JansonText-Roman"/>
              </a:rPr>
              <a:t> : Concentration </a:t>
            </a:r>
            <a:r>
              <a:rPr lang="fr-FR" sz="1200" b="0" i="0" u="none" strike="noStrike" baseline="0" dirty="0" err="1" smtClean="0">
                <a:latin typeface="JansonText-Roman"/>
              </a:rPr>
              <a:t>problems</a:t>
            </a:r>
            <a:endParaRPr lang="fr-FR" sz="1200" b="0" i="0" u="none" strike="noStrike" baseline="0" dirty="0" smtClean="0">
              <a:latin typeface="JansonText-Roman"/>
            </a:endParaRPr>
          </a:p>
          <a:p>
            <a:r>
              <a:rPr lang="fr-FR" sz="1200" b="0" i="0" u="none" strike="noStrike" baseline="0" dirty="0" err="1" smtClean="0">
                <a:latin typeface="JansonText-Roman"/>
              </a:rPr>
              <a:t>suic</a:t>
            </a:r>
            <a:r>
              <a:rPr lang="fr-FR" sz="1200" b="0" i="0" u="none" strike="noStrike" baseline="0" dirty="0" smtClean="0">
                <a:latin typeface="JansonText-Roman"/>
              </a:rPr>
              <a:t> : </a:t>
            </a:r>
            <a:r>
              <a:rPr lang="fr-FR" sz="1200" b="0" i="0" u="none" strike="noStrike" baseline="0" dirty="0" err="1" smtClean="0">
                <a:latin typeface="JansonText-Roman"/>
              </a:rPr>
              <a:t>Suicidal</a:t>
            </a:r>
            <a:r>
              <a:rPr lang="fr-FR" sz="1200" b="0" i="0" u="none" strike="noStrike" baseline="0" dirty="0" smtClean="0">
                <a:latin typeface="JansonText-Roman"/>
              </a:rPr>
              <a:t> </a:t>
            </a:r>
            <a:r>
              <a:rPr lang="fr-FR" sz="1200" b="0" i="0" u="none" strike="noStrike" baseline="0" dirty="0" err="1" smtClean="0">
                <a:latin typeface="JansonText-Roman"/>
              </a:rPr>
              <a:t>ideation</a:t>
            </a:r>
            <a:endParaRPr lang="fr-FR" sz="1200" b="0" i="0" u="none" strike="noStrike" baseline="0" dirty="0" smtClean="0">
              <a:latin typeface="JansonText-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3631" y="756395"/>
            <a:ext cx="11762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Borsboom</a:t>
            </a:r>
            <a:r>
              <a:rPr lang="en-US" sz="1200" dirty="0" smtClean="0"/>
              <a:t>, D., &amp; Cramer, A. O. J. (2013). Network analysis: An integrative approach to the structure of psychopathology. </a:t>
            </a:r>
            <a:r>
              <a:rPr lang="en-US" sz="1200" i="1" dirty="0" smtClean="0"/>
              <a:t>Annual Review of Clinical Psychology, 9</a:t>
            </a:r>
            <a:r>
              <a:rPr lang="en-US" sz="1200" dirty="0" smtClean="0"/>
              <a:t>, 91-121.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3979" y="4259179"/>
            <a:ext cx="94086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Quelques c</a:t>
            </a:r>
            <a:r>
              <a:rPr lang="fr-FR" sz="2000" dirty="0" smtClean="0"/>
              <a:t>onséquences </a:t>
            </a:r>
            <a:r>
              <a:rPr lang="fr-FR" sz="2000" dirty="0" smtClean="0"/>
              <a:t>conceptuelles d’une approche en variables latentes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Indicateurs interchangeables (chaque indicateur apporte la même information sur le trait latent)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Indépendance locale entre les indicateurs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modifier le niveau d’idées suicidaires, il faut agir sur la variable latente</a:t>
            </a:r>
            <a:r>
              <a:rPr lang="fr-FR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variable latente médiatise l’influence de variables externes sur les indicateurs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5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1191485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Réseau moyen vs. réseaux individuels</a:t>
            </a:r>
          </a:p>
          <a:p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/>
              <a:t>Période initiale</a:t>
            </a:r>
            <a:endParaRPr lang="fr-FR" sz="1600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9" y="1743777"/>
            <a:ext cx="4172873" cy="29806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1743776"/>
            <a:ext cx="6359812" cy="45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1191485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Réseau moyen vs. réseaux individuels</a:t>
            </a:r>
          </a:p>
          <a:p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/>
              <a:t>Période finale (groupe contrôle)</a:t>
            </a:r>
            <a:endParaRPr lang="fr-FR" sz="16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1" y="2184972"/>
            <a:ext cx="4301958" cy="30728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1265463"/>
            <a:ext cx="7149466" cy="51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44" y="215122"/>
            <a:ext cx="1191485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Réseau moyen vs. réseaux individuels</a:t>
            </a:r>
          </a:p>
          <a:p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/>
              <a:t>Période finale (groupe expérimental)</a:t>
            </a:r>
            <a:endParaRPr lang="fr-FR" sz="16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45" y="1808082"/>
            <a:ext cx="3875756" cy="27683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1" y="1219772"/>
            <a:ext cx="7653489" cy="54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93299" y="1341170"/>
            <a:ext cx="2709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Depr</a:t>
            </a:r>
            <a:r>
              <a:rPr lang="fr-FR" sz="1200" dirty="0" smtClean="0"/>
              <a:t> : </a:t>
            </a:r>
            <a:r>
              <a:rPr lang="fr-FR" sz="1200" dirty="0" err="1" smtClean="0"/>
              <a:t>Depressed</a:t>
            </a:r>
            <a:r>
              <a:rPr lang="fr-FR" sz="1200" dirty="0" smtClean="0"/>
              <a:t> </a:t>
            </a:r>
            <a:r>
              <a:rPr lang="fr-FR" sz="1200" dirty="0" err="1"/>
              <a:t>mood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Inte</a:t>
            </a:r>
            <a:r>
              <a:rPr lang="fr-FR" sz="1200" dirty="0" smtClean="0"/>
              <a:t>: </a:t>
            </a:r>
            <a:r>
              <a:rPr lang="fr-FR" sz="1200" dirty="0" err="1" smtClean="0"/>
              <a:t>Loss</a:t>
            </a:r>
            <a:r>
              <a:rPr lang="fr-FR" sz="1200" dirty="0" smtClean="0"/>
              <a:t> </a:t>
            </a:r>
            <a:r>
              <a:rPr lang="fr-FR" sz="1200" dirty="0"/>
              <a:t>of </a:t>
            </a:r>
            <a:r>
              <a:rPr lang="fr-FR" sz="1200" dirty="0" err="1"/>
              <a:t>interest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Weig</a:t>
            </a:r>
            <a:r>
              <a:rPr lang="fr-FR" sz="1200" dirty="0" smtClean="0"/>
              <a:t> : </a:t>
            </a:r>
            <a:r>
              <a:rPr lang="fr-FR" sz="1200" dirty="0" err="1" smtClean="0"/>
              <a:t>Weight</a:t>
            </a:r>
            <a:r>
              <a:rPr lang="fr-FR" sz="1200" dirty="0" smtClean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MD</a:t>
            </a:r>
          </a:p>
          <a:p>
            <a:r>
              <a:rPr lang="fr-FR" sz="1200" dirty="0" smtClean="0"/>
              <a:t>Moto : </a:t>
            </a:r>
            <a:r>
              <a:rPr lang="fr-FR" sz="1200" dirty="0" err="1" smtClean="0"/>
              <a:t>Psychomotor</a:t>
            </a:r>
            <a:r>
              <a:rPr lang="fr-FR" sz="1200" dirty="0" smtClean="0"/>
              <a:t> </a:t>
            </a:r>
            <a:r>
              <a:rPr lang="fr-FR" sz="1200" dirty="0" err="1"/>
              <a:t>disturbances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Repr</a:t>
            </a:r>
            <a:r>
              <a:rPr lang="fr-FR" sz="1200" dirty="0" smtClean="0"/>
              <a:t> : </a:t>
            </a:r>
            <a:r>
              <a:rPr lang="fr-FR" sz="1200" dirty="0"/>
              <a:t>Self-</a:t>
            </a:r>
            <a:r>
              <a:rPr lang="fr-FR" sz="1200" dirty="0" err="1"/>
              <a:t>reproach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Suic</a:t>
            </a:r>
            <a:r>
              <a:rPr lang="fr-FR" sz="1200" dirty="0" smtClean="0"/>
              <a:t> : </a:t>
            </a:r>
            <a:r>
              <a:rPr lang="fr-FR" sz="1200" dirty="0" err="1"/>
              <a:t>Suicidal</a:t>
            </a:r>
            <a:r>
              <a:rPr lang="fr-FR" sz="1200" dirty="0"/>
              <a:t> </a:t>
            </a:r>
            <a:r>
              <a:rPr lang="fr-FR" sz="1200" dirty="0" err="1"/>
              <a:t>ideation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mSle</a:t>
            </a:r>
            <a:r>
              <a:rPr lang="fr-FR" sz="1200" dirty="0" smtClean="0"/>
              <a:t> : </a:t>
            </a:r>
            <a:r>
              <a:rPr lang="fr-FR" sz="1200" dirty="0" err="1" smtClean="0"/>
              <a:t>Sleep</a:t>
            </a:r>
            <a:r>
              <a:rPr lang="fr-FR" sz="1200" dirty="0" smtClean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mFat</a:t>
            </a:r>
            <a:r>
              <a:rPr lang="fr-FR" sz="1200" dirty="0" smtClean="0"/>
              <a:t> : Fatigue </a:t>
            </a:r>
            <a:r>
              <a:rPr lang="fr-FR" sz="1200" dirty="0"/>
              <a:t>MD</a:t>
            </a:r>
          </a:p>
          <a:p>
            <a:r>
              <a:rPr lang="fr-FR" sz="1200" dirty="0" err="1" smtClean="0"/>
              <a:t>mCon</a:t>
            </a:r>
            <a:r>
              <a:rPr lang="fr-FR" sz="1200" dirty="0" smtClean="0"/>
              <a:t> : Concentration </a:t>
            </a:r>
            <a:r>
              <a:rPr lang="fr-FR" sz="1200" dirty="0" err="1"/>
              <a:t>problems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Slee</a:t>
            </a:r>
            <a:r>
              <a:rPr lang="fr-FR" sz="1200" dirty="0" smtClean="0"/>
              <a:t> 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MD/GAD</a:t>
            </a:r>
          </a:p>
          <a:p>
            <a:r>
              <a:rPr lang="fr-FR" sz="1200" dirty="0" err="1" smtClean="0"/>
              <a:t>Conc</a:t>
            </a:r>
            <a:r>
              <a:rPr lang="fr-FR" sz="1200" dirty="0" smtClean="0"/>
              <a:t> : </a:t>
            </a:r>
            <a:r>
              <a:rPr lang="fr-FR" sz="1200" dirty="0"/>
              <a:t>Concentration </a:t>
            </a:r>
            <a:r>
              <a:rPr lang="fr-FR" sz="1200" dirty="0" err="1"/>
              <a:t>problems</a:t>
            </a:r>
            <a:r>
              <a:rPr lang="fr-FR" sz="1200" dirty="0"/>
              <a:t> MD/GAD</a:t>
            </a:r>
          </a:p>
          <a:p>
            <a:r>
              <a:rPr lang="fr-FR" sz="1200" dirty="0" err="1" smtClean="0"/>
              <a:t>Fati</a:t>
            </a:r>
            <a:r>
              <a:rPr lang="fr-FR" sz="1200" dirty="0" smtClean="0"/>
              <a:t> : </a:t>
            </a:r>
            <a:r>
              <a:rPr lang="fr-FR" sz="1200" dirty="0"/>
              <a:t>Fatigue MD/GAD</a:t>
            </a:r>
          </a:p>
          <a:p>
            <a:r>
              <a:rPr lang="fr-FR" sz="1200" dirty="0" err="1" smtClean="0"/>
              <a:t>gSle</a:t>
            </a:r>
            <a:r>
              <a:rPr lang="fr-FR" sz="1200" dirty="0" smtClean="0"/>
              <a:t> 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GAD</a:t>
            </a:r>
          </a:p>
          <a:p>
            <a:r>
              <a:rPr lang="fr-FR" sz="1200" dirty="0" err="1" smtClean="0"/>
              <a:t>gFat</a:t>
            </a:r>
            <a:r>
              <a:rPr lang="fr-FR" sz="1200" dirty="0" smtClean="0"/>
              <a:t> : </a:t>
            </a:r>
            <a:r>
              <a:rPr lang="fr-FR" sz="1200" dirty="0"/>
              <a:t>Fatigue GAD</a:t>
            </a:r>
          </a:p>
          <a:p>
            <a:r>
              <a:rPr lang="fr-FR" sz="1200" dirty="0" err="1" smtClean="0"/>
              <a:t>gCon</a:t>
            </a:r>
            <a:r>
              <a:rPr lang="fr-FR" sz="1200" dirty="0" smtClean="0"/>
              <a:t> : </a:t>
            </a:r>
            <a:r>
              <a:rPr lang="fr-FR" sz="1200" dirty="0"/>
              <a:t>Concentration </a:t>
            </a:r>
            <a:r>
              <a:rPr lang="fr-FR" sz="1200" dirty="0" err="1"/>
              <a:t>problems</a:t>
            </a:r>
            <a:r>
              <a:rPr lang="fr-FR" sz="1200" dirty="0"/>
              <a:t> GAD</a:t>
            </a:r>
          </a:p>
          <a:p>
            <a:r>
              <a:rPr lang="fr-FR" sz="1200" dirty="0" err="1" smtClean="0"/>
              <a:t>Anxi</a:t>
            </a:r>
            <a:r>
              <a:rPr lang="fr-FR" sz="1200" dirty="0" smtClean="0"/>
              <a:t> : </a:t>
            </a:r>
            <a:r>
              <a:rPr lang="fr-FR" sz="1200" dirty="0" err="1"/>
              <a:t>Chronic</a:t>
            </a:r>
            <a:r>
              <a:rPr lang="fr-FR" sz="1200" dirty="0"/>
              <a:t> </a:t>
            </a:r>
            <a:r>
              <a:rPr lang="fr-FR" sz="1200" dirty="0" err="1"/>
              <a:t>anxiety</a:t>
            </a:r>
            <a:r>
              <a:rPr lang="fr-FR" sz="1200" dirty="0"/>
              <a:t>/</a:t>
            </a:r>
            <a:r>
              <a:rPr lang="fr-FR" sz="1200" dirty="0" err="1"/>
              <a:t>worry</a:t>
            </a:r>
            <a:r>
              <a:rPr lang="fr-FR" sz="1200" dirty="0"/>
              <a:t> GAD</a:t>
            </a:r>
          </a:p>
          <a:p>
            <a:r>
              <a:rPr lang="en-US" sz="1200" dirty="0" smtClean="0"/>
              <a:t>Even : </a:t>
            </a:r>
            <a:r>
              <a:rPr lang="en-US" sz="1200" dirty="0"/>
              <a:t>Anxiety about &gt;1 event GAD</a:t>
            </a:r>
          </a:p>
          <a:p>
            <a:r>
              <a:rPr lang="en-US" sz="1200" dirty="0" smtClean="0"/>
              <a:t>Ctrl : </a:t>
            </a:r>
            <a:r>
              <a:rPr lang="en-US" sz="1200" dirty="0"/>
              <a:t>No control over anxiety GAD</a:t>
            </a:r>
          </a:p>
          <a:p>
            <a:r>
              <a:rPr lang="fr-FR" sz="1200" dirty="0" err="1" smtClean="0"/>
              <a:t>Irri</a:t>
            </a:r>
            <a:r>
              <a:rPr lang="fr-FR" sz="1200" dirty="0" smtClean="0"/>
              <a:t> : </a:t>
            </a:r>
            <a:r>
              <a:rPr lang="fr-FR" sz="1200" dirty="0"/>
              <a:t>Irritable GAD</a:t>
            </a:r>
          </a:p>
          <a:p>
            <a:r>
              <a:rPr lang="fr-FR" sz="1200" dirty="0" smtClean="0"/>
              <a:t>Musc : </a:t>
            </a:r>
            <a:r>
              <a:rPr lang="fr-FR" sz="1200" dirty="0"/>
              <a:t>Muscle tension GAD</a:t>
            </a:r>
          </a:p>
          <a:p>
            <a:r>
              <a:rPr lang="en-US" sz="1200" dirty="0" smtClean="0"/>
              <a:t>Edge : </a:t>
            </a:r>
            <a:r>
              <a:rPr lang="en-US" sz="1200" dirty="0"/>
              <a:t>Feeling on edge GAD</a:t>
            </a:r>
            <a:endParaRPr lang="fr-FR" sz="1200" b="0" i="0" u="none" strike="noStrike" baseline="0" dirty="0" smtClean="0">
              <a:latin typeface="JansonText-Roman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46" y="1341170"/>
            <a:ext cx="3971925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971" y="171620"/>
            <a:ext cx="10636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0" u="none" strike="noStrike" baseline="0" dirty="0" smtClean="0"/>
              <a:t>Variable latentes ou réseaux</a:t>
            </a:r>
            <a:r>
              <a:rPr lang="fr-FR" sz="3200" b="1" i="0" u="none" strike="noStrike" dirty="0" smtClean="0"/>
              <a:t> ?</a:t>
            </a:r>
            <a:endParaRPr lang="fr-FR" sz="3200" b="1" i="0" u="none" strike="noStrike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333631" y="756395"/>
            <a:ext cx="11762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Borsboom</a:t>
            </a:r>
            <a:r>
              <a:rPr lang="en-US" sz="1200" dirty="0" smtClean="0"/>
              <a:t>, D., &amp; Cramer, A. O. J. (2013). Network analysis: An integrative approach to the structure of psychopathology. </a:t>
            </a:r>
            <a:r>
              <a:rPr lang="en-US" sz="1200" i="1" dirty="0" smtClean="0"/>
              <a:t>Annual Review of Clinical Psychology, 9</a:t>
            </a:r>
            <a:r>
              <a:rPr lang="en-US" sz="1200" dirty="0" smtClean="0"/>
              <a:t>, 91-121.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2971" y="5311488"/>
            <a:ext cx="102995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Quelques conséquences </a:t>
            </a:r>
            <a:r>
              <a:rPr lang="fr-FR" sz="2000" dirty="0" smtClean="0"/>
              <a:t>conceptuelles d’une approche en réseaux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indicateurs ne sont pas interchangeables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Il y a une dépendance locale entre les </a:t>
            </a:r>
            <a:r>
              <a:rPr lang="fr-FR" dirty="0" smtClean="0"/>
              <a:t>indicateurs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variables externes agissent préférentiellement sur certains indicateurs plutôt que sur d’autres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modifier le niveau d’idées suicidaires, on peut agir sur le sommeil… ou sur la fatigue….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5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42351" y="2185751"/>
            <a:ext cx="2709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Depr</a:t>
            </a:r>
            <a:r>
              <a:rPr lang="fr-FR" sz="1200" dirty="0" smtClean="0"/>
              <a:t> : </a:t>
            </a:r>
            <a:r>
              <a:rPr lang="fr-FR" sz="1200" dirty="0" err="1" smtClean="0"/>
              <a:t>Depressed</a:t>
            </a:r>
            <a:r>
              <a:rPr lang="fr-FR" sz="1200" dirty="0" smtClean="0"/>
              <a:t> </a:t>
            </a:r>
            <a:r>
              <a:rPr lang="fr-FR" sz="1200" dirty="0" err="1"/>
              <a:t>mood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Inte</a:t>
            </a:r>
            <a:r>
              <a:rPr lang="fr-FR" sz="1200" dirty="0" smtClean="0"/>
              <a:t>: </a:t>
            </a:r>
            <a:r>
              <a:rPr lang="fr-FR" sz="1200" dirty="0" err="1" smtClean="0"/>
              <a:t>Loss</a:t>
            </a:r>
            <a:r>
              <a:rPr lang="fr-FR" sz="1200" dirty="0" smtClean="0"/>
              <a:t> </a:t>
            </a:r>
            <a:r>
              <a:rPr lang="fr-FR" sz="1200" dirty="0"/>
              <a:t>of </a:t>
            </a:r>
            <a:r>
              <a:rPr lang="fr-FR" sz="1200" dirty="0" err="1"/>
              <a:t>interest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Weig</a:t>
            </a:r>
            <a:r>
              <a:rPr lang="fr-FR" sz="1200" dirty="0" smtClean="0"/>
              <a:t> : </a:t>
            </a:r>
            <a:r>
              <a:rPr lang="fr-FR" sz="1200" dirty="0" err="1" smtClean="0"/>
              <a:t>Weight</a:t>
            </a:r>
            <a:r>
              <a:rPr lang="fr-FR" sz="1200" dirty="0" smtClean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MD</a:t>
            </a:r>
          </a:p>
          <a:p>
            <a:r>
              <a:rPr lang="fr-FR" sz="1200" dirty="0" smtClean="0"/>
              <a:t>Moto : </a:t>
            </a:r>
            <a:r>
              <a:rPr lang="fr-FR" sz="1200" dirty="0" err="1" smtClean="0"/>
              <a:t>Psychomotor</a:t>
            </a:r>
            <a:r>
              <a:rPr lang="fr-FR" sz="1200" dirty="0" smtClean="0"/>
              <a:t> </a:t>
            </a:r>
            <a:r>
              <a:rPr lang="fr-FR" sz="1200" dirty="0" err="1"/>
              <a:t>disturbances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Repr</a:t>
            </a:r>
            <a:r>
              <a:rPr lang="fr-FR" sz="1200" dirty="0" smtClean="0"/>
              <a:t> : </a:t>
            </a:r>
            <a:r>
              <a:rPr lang="fr-FR" sz="1200" dirty="0"/>
              <a:t>Self-</a:t>
            </a:r>
            <a:r>
              <a:rPr lang="fr-FR" sz="1200" dirty="0" err="1"/>
              <a:t>reproach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Suic</a:t>
            </a:r>
            <a:r>
              <a:rPr lang="fr-FR" sz="1200" dirty="0" smtClean="0"/>
              <a:t> : </a:t>
            </a:r>
            <a:r>
              <a:rPr lang="fr-FR" sz="1200" dirty="0" err="1"/>
              <a:t>Suicidal</a:t>
            </a:r>
            <a:r>
              <a:rPr lang="fr-FR" sz="1200" dirty="0"/>
              <a:t> </a:t>
            </a:r>
            <a:r>
              <a:rPr lang="fr-FR" sz="1200" dirty="0" err="1"/>
              <a:t>ideation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mSle</a:t>
            </a:r>
            <a:r>
              <a:rPr lang="fr-FR" sz="1200" dirty="0" smtClean="0"/>
              <a:t> : </a:t>
            </a:r>
            <a:r>
              <a:rPr lang="fr-FR" sz="1200" dirty="0" err="1" smtClean="0"/>
              <a:t>Sleep</a:t>
            </a:r>
            <a:r>
              <a:rPr lang="fr-FR" sz="1200" dirty="0" smtClean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mFat</a:t>
            </a:r>
            <a:r>
              <a:rPr lang="fr-FR" sz="1200" dirty="0" smtClean="0"/>
              <a:t> : Fatigue </a:t>
            </a:r>
            <a:r>
              <a:rPr lang="fr-FR" sz="1200" dirty="0"/>
              <a:t>MD</a:t>
            </a:r>
          </a:p>
          <a:p>
            <a:r>
              <a:rPr lang="fr-FR" sz="1200" dirty="0" err="1" smtClean="0"/>
              <a:t>mCon</a:t>
            </a:r>
            <a:r>
              <a:rPr lang="fr-FR" sz="1200" dirty="0" smtClean="0"/>
              <a:t> : Concentration </a:t>
            </a:r>
            <a:r>
              <a:rPr lang="fr-FR" sz="1200" dirty="0" err="1"/>
              <a:t>problems</a:t>
            </a:r>
            <a:r>
              <a:rPr lang="fr-FR" sz="1200" dirty="0"/>
              <a:t> MD</a:t>
            </a:r>
          </a:p>
          <a:p>
            <a:r>
              <a:rPr lang="fr-FR" sz="1200" dirty="0" err="1" smtClean="0"/>
              <a:t>Slee</a:t>
            </a:r>
            <a:r>
              <a:rPr lang="fr-FR" sz="1200" dirty="0" smtClean="0"/>
              <a:t> 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MD/GAD</a:t>
            </a:r>
          </a:p>
          <a:p>
            <a:r>
              <a:rPr lang="fr-FR" sz="1200" dirty="0" err="1" smtClean="0"/>
              <a:t>Conc</a:t>
            </a:r>
            <a:r>
              <a:rPr lang="fr-FR" sz="1200" dirty="0" smtClean="0"/>
              <a:t> : </a:t>
            </a:r>
            <a:r>
              <a:rPr lang="fr-FR" sz="1200" dirty="0"/>
              <a:t>Concentration </a:t>
            </a:r>
            <a:r>
              <a:rPr lang="fr-FR" sz="1200" dirty="0" err="1"/>
              <a:t>problems</a:t>
            </a:r>
            <a:r>
              <a:rPr lang="fr-FR" sz="1200" dirty="0"/>
              <a:t> MD/GAD</a:t>
            </a:r>
          </a:p>
          <a:p>
            <a:r>
              <a:rPr lang="fr-FR" sz="1200" dirty="0" err="1" smtClean="0"/>
              <a:t>Fati</a:t>
            </a:r>
            <a:r>
              <a:rPr lang="fr-FR" sz="1200" dirty="0" smtClean="0"/>
              <a:t> : </a:t>
            </a:r>
            <a:r>
              <a:rPr lang="fr-FR" sz="1200" dirty="0"/>
              <a:t>Fatigue MD/GAD</a:t>
            </a:r>
          </a:p>
          <a:p>
            <a:r>
              <a:rPr lang="fr-FR" sz="1200" dirty="0" err="1" smtClean="0"/>
              <a:t>gSle</a:t>
            </a:r>
            <a:r>
              <a:rPr lang="fr-FR" sz="1200" dirty="0" smtClean="0"/>
              <a:t> 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problems</a:t>
            </a:r>
            <a:r>
              <a:rPr lang="fr-FR" sz="1200" dirty="0"/>
              <a:t> GAD</a:t>
            </a:r>
          </a:p>
          <a:p>
            <a:r>
              <a:rPr lang="fr-FR" sz="1200" dirty="0" err="1" smtClean="0"/>
              <a:t>gFat</a:t>
            </a:r>
            <a:r>
              <a:rPr lang="fr-FR" sz="1200" dirty="0" smtClean="0"/>
              <a:t> : </a:t>
            </a:r>
            <a:r>
              <a:rPr lang="fr-FR" sz="1200" dirty="0"/>
              <a:t>Fatigue GAD</a:t>
            </a:r>
          </a:p>
          <a:p>
            <a:r>
              <a:rPr lang="fr-FR" sz="1200" dirty="0" err="1" smtClean="0"/>
              <a:t>gCon</a:t>
            </a:r>
            <a:r>
              <a:rPr lang="fr-FR" sz="1200" dirty="0" smtClean="0"/>
              <a:t> : </a:t>
            </a:r>
            <a:r>
              <a:rPr lang="fr-FR" sz="1200" dirty="0"/>
              <a:t>Concentration </a:t>
            </a:r>
            <a:r>
              <a:rPr lang="fr-FR" sz="1200" dirty="0" err="1"/>
              <a:t>problems</a:t>
            </a:r>
            <a:r>
              <a:rPr lang="fr-FR" sz="1200" dirty="0"/>
              <a:t> GAD</a:t>
            </a:r>
          </a:p>
          <a:p>
            <a:r>
              <a:rPr lang="fr-FR" sz="1200" dirty="0" err="1" smtClean="0"/>
              <a:t>Anxi</a:t>
            </a:r>
            <a:r>
              <a:rPr lang="fr-FR" sz="1200" dirty="0" smtClean="0"/>
              <a:t> : </a:t>
            </a:r>
            <a:r>
              <a:rPr lang="fr-FR" sz="1200" dirty="0" err="1"/>
              <a:t>Chronic</a:t>
            </a:r>
            <a:r>
              <a:rPr lang="fr-FR" sz="1200" dirty="0"/>
              <a:t> </a:t>
            </a:r>
            <a:r>
              <a:rPr lang="fr-FR" sz="1200" dirty="0" err="1"/>
              <a:t>anxiety</a:t>
            </a:r>
            <a:r>
              <a:rPr lang="fr-FR" sz="1200" dirty="0"/>
              <a:t>/</a:t>
            </a:r>
            <a:r>
              <a:rPr lang="fr-FR" sz="1200" dirty="0" err="1"/>
              <a:t>worry</a:t>
            </a:r>
            <a:r>
              <a:rPr lang="fr-FR" sz="1200" dirty="0"/>
              <a:t> GAD</a:t>
            </a:r>
          </a:p>
          <a:p>
            <a:r>
              <a:rPr lang="en-US" sz="1200" dirty="0" smtClean="0"/>
              <a:t>Even : </a:t>
            </a:r>
            <a:r>
              <a:rPr lang="en-US" sz="1200" dirty="0"/>
              <a:t>Anxiety about &gt;1 event GAD</a:t>
            </a:r>
          </a:p>
          <a:p>
            <a:r>
              <a:rPr lang="en-US" sz="1200" dirty="0" smtClean="0"/>
              <a:t>Ctrl : </a:t>
            </a:r>
            <a:r>
              <a:rPr lang="en-US" sz="1200" dirty="0"/>
              <a:t>No control over anxiety GAD</a:t>
            </a:r>
          </a:p>
          <a:p>
            <a:r>
              <a:rPr lang="fr-FR" sz="1200" dirty="0" err="1" smtClean="0"/>
              <a:t>Irri</a:t>
            </a:r>
            <a:r>
              <a:rPr lang="fr-FR" sz="1200" dirty="0" smtClean="0"/>
              <a:t> : </a:t>
            </a:r>
            <a:r>
              <a:rPr lang="fr-FR" sz="1200" dirty="0"/>
              <a:t>Irritable GAD</a:t>
            </a:r>
          </a:p>
          <a:p>
            <a:r>
              <a:rPr lang="fr-FR" sz="1200" dirty="0" smtClean="0"/>
              <a:t>Musc : </a:t>
            </a:r>
            <a:r>
              <a:rPr lang="fr-FR" sz="1200" dirty="0"/>
              <a:t>Muscle tension GAD</a:t>
            </a:r>
          </a:p>
          <a:p>
            <a:r>
              <a:rPr lang="en-US" sz="1200" dirty="0" smtClean="0"/>
              <a:t>Edge : </a:t>
            </a:r>
            <a:r>
              <a:rPr lang="en-US" sz="1200" dirty="0"/>
              <a:t>Feeling on edge GAD</a:t>
            </a:r>
            <a:endParaRPr lang="fr-FR" sz="1200" b="0" i="0" u="none" strike="noStrike" baseline="0" dirty="0" smtClean="0">
              <a:latin typeface="JansonText-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971" y="1341170"/>
            <a:ext cx="9300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L’approche en réseaux est déclinable au niveau </a:t>
            </a:r>
            <a:r>
              <a:rPr lang="fr-FR" sz="2000" dirty="0" smtClean="0"/>
              <a:t>individuel</a:t>
            </a: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90" y="2185751"/>
            <a:ext cx="6870547" cy="37328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971" y="171620"/>
            <a:ext cx="10636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0" u="none" strike="noStrike" baseline="0" dirty="0" smtClean="0"/>
              <a:t>Variable latentes ou réseaux</a:t>
            </a:r>
            <a:r>
              <a:rPr lang="fr-FR" sz="3200" b="1" i="0" u="none" strike="noStrike" dirty="0" smtClean="0"/>
              <a:t> ?</a:t>
            </a:r>
            <a:endParaRPr lang="fr-FR" sz="3200" b="1" i="0" u="none" strike="noStrike" baseline="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333631" y="756395"/>
            <a:ext cx="11762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Borsboom</a:t>
            </a:r>
            <a:r>
              <a:rPr lang="en-US" sz="1200" dirty="0" smtClean="0"/>
              <a:t>, D., &amp; Cramer, A. O. J. (2013). Network analysis: An integrative approach to the structure of psychopathology. </a:t>
            </a:r>
            <a:r>
              <a:rPr lang="en-US" sz="1200" i="1" dirty="0" smtClean="0"/>
              <a:t>Annual Review of Clinical Psychology, 9</a:t>
            </a:r>
            <a:r>
              <a:rPr lang="en-US" sz="1200" dirty="0" smtClean="0"/>
              <a:t>, 91-121.</a:t>
            </a:r>
          </a:p>
        </p:txBody>
      </p:sp>
    </p:spTree>
    <p:extLst>
      <p:ext uri="{BB962C8B-B14F-4D97-AF65-F5344CB8AC3E}">
        <p14:creationId xmlns:p14="http://schemas.microsoft.com/office/powerpoint/2010/main" val="10484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71" y="171620"/>
            <a:ext cx="10636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Comment étudier à la fois les réseaux individuels et les réseaux « moyens » ? </a:t>
            </a:r>
            <a:endParaRPr lang="fr-FR" sz="3200" b="1" i="0" u="none" strike="noStrike" baseline="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5" y="2075316"/>
            <a:ext cx="9684479" cy="28897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05" y="5023306"/>
            <a:ext cx="10769814" cy="4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832" y="1822478"/>
            <a:ext cx="8654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 smtClean="0"/>
              <a:t>Un modèle </a:t>
            </a:r>
            <a:r>
              <a:rPr lang="fr-FR" sz="2800" b="1" i="0" u="none" strike="noStrike" baseline="0" dirty="0" err="1" smtClean="0"/>
              <a:t>auto-régressif</a:t>
            </a:r>
            <a:r>
              <a:rPr lang="fr-FR" sz="2800" b="1" i="0" u="none" strike="noStrike" baseline="0" dirty="0" smtClean="0"/>
              <a:t> multivarié et multi-niveaux </a:t>
            </a:r>
          </a:p>
          <a:p>
            <a:r>
              <a:rPr lang="fr-FR" sz="2800" b="1" dirty="0"/>
              <a:t>	</a:t>
            </a:r>
            <a:r>
              <a:rPr lang="fr-FR" sz="2800" b="1" i="0" u="none" strike="noStrike" baseline="0" dirty="0" smtClean="0"/>
              <a:t>(</a:t>
            </a:r>
            <a:r>
              <a:rPr lang="fr-FR" sz="2800" b="1" i="0" u="none" strike="noStrike" baseline="0" dirty="0" err="1" smtClean="0"/>
              <a:t>mlVAR</a:t>
            </a:r>
            <a:r>
              <a:rPr lang="fr-FR" sz="2800" b="1" i="0" u="none" strike="noStrike" dirty="0" smtClean="0"/>
              <a:t> : </a:t>
            </a:r>
            <a:r>
              <a:rPr lang="da-DK" sz="2800" b="1" i="1" u="none" strike="noStrike" baseline="0" dirty="0" smtClean="0"/>
              <a:t>multilevel vector autoregression model</a:t>
            </a:r>
            <a:r>
              <a:rPr lang="da-DK" sz="2800" b="1" i="0" u="none" strike="noStrike" baseline="0" dirty="0" smtClean="0"/>
              <a:t>)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91701" y="2776585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AR : modèle </a:t>
            </a:r>
            <a:r>
              <a:rPr lang="fr-FR" sz="2400" dirty="0" err="1" smtClean="0"/>
              <a:t>auto-régressif</a:t>
            </a:r>
            <a:r>
              <a:rPr lang="fr-FR" sz="2400" dirty="0" smtClean="0"/>
              <a:t> (variable au temps t dépend de la même variable au temps t-1, t-2, etc…)</a:t>
            </a:r>
          </a:p>
          <a:p>
            <a:r>
              <a:rPr lang="fr-FR" sz="2400" dirty="0" smtClean="0"/>
              <a:t>VAR : modèle </a:t>
            </a:r>
            <a:r>
              <a:rPr lang="fr-FR" sz="2400" dirty="0" err="1" smtClean="0"/>
              <a:t>auto-régressif</a:t>
            </a:r>
            <a:r>
              <a:rPr lang="fr-FR" sz="2400" dirty="0" smtClean="0"/>
              <a:t> multivarié (variable au temps t dépend en plus d’autres variables au temps t-1, t-2, etc.)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400" dirty="0" smtClean="0">
                <a:sym typeface="Wingdings" panose="05000000000000000000" pitchFamily="2" charset="2"/>
              </a:rPr>
              <a:t>Modélisation intra-individuelle</a:t>
            </a:r>
          </a:p>
          <a:p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Modèle multi-niveaux permet de modéliser les différences </a:t>
            </a:r>
            <a:r>
              <a:rPr lang="fr-FR" sz="2400" dirty="0" err="1" smtClean="0">
                <a:sym typeface="Wingdings" panose="05000000000000000000" pitchFamily="2" charset="2"/>
              </a:rPr>
              <a:t>inter-individuelles</a:t>
            </a:r>
            <a:r>
              <a:rPr lang="fr-FR" sz="2400" dirty="0" smtClean="0">
                <a:sym typeface="Wingdings" panose="05000000000000000000" pitchFamily="2" charset="2"/>
              </a:rPr>
              <a:t> (i.e. les coefficients de modèles </a:t>
            </a:r>
            <a:r>
              <a:rPr lang="fr-FR" sz="2400" dirty="0" err="1" smtClean="0">
                <a:sym typeface="Wingdings" panose="05000000000000000000" pitchFamily="2" charset="2"/>
              </a:rPr>
              <a:t>auto-régressifs</a:t>
            </a:r>
            <a:r>
              <a:rPr lang="fr-FR" sz="2400" dirty="0" smtClean="0">
                <a:sym typeface="Wingdings" panose="05000000000000000000" pitchFamily="2" charset="2"/>
              </a:rPr>
              <a:t> peuvent varier d’un individu à l’autre [effets aléatoires])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 Modélisation </a:t>
            </a:r>
            <a:r>
              <a:rPr lang="fr-FR" sz="2400" dirty="0" err="1" smtClean="0">
                <a:sym typeface="Wingdings" panose="05000000000000000000" pitchFamily="2" charset="2"/>
              </a:rPr>
              <a:t>inter-individuelle</a:t>
            </a: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01" y="0"/>
            <a:ext cx="5815703" cy="17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59" y="1735366"/>
            <a:ext cx="8654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 err="1" smtClean="0"/>
              <a:t>mlVAR</a:t>
            </a:r>
            <a:r>
              <a:rPr lang="fr-FR" sz="2800" b="1" i="0" u="none" strike="noStrike" dirty="0" smtClean="0"/>
              <a:t> : </a:t>
            </a:r>
            <a:r>
              <a:rPr lang="da-DK" sz="2800" b="1" i="1" u="none" strike="noStrike" baseline="0" dirty="0" smtClean="0"/>
              <a:t>multilevel vector autoregression model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11491" y="233654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Une voie d’entrée pour étudier les effets d’une intervention non plus seulement sur le niveau des variables (latentes ou pas…) mais sur le réseau de relations dynamiques</a:t>
            </a: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01" y="0"/>
            <a:ext cx="5815703" cy="173536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711491" y="3834063"/>
            <a:ext cx="0" cy="204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11491" y="5879432"/>
            <a:ext cx="2962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1211179" y="5141495"/>
            <a:ext cx="1973179" cy="352926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1211179" y="4162722"/>
            <a:ext cx="2063866" cy="139693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16764" y="6014544"/>
            <a:ext cx="8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64699" y="6023180"/>
            <a:ext cx="8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779658" y="5212913"/>
            <a:ext cx="99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contrôle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976561" y="4247068"/>
            <a:ext cx="99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expé</a:t>
            </a:r>
            <a:endParaRPr lang="fr-FR" dirty="0"/>
          </a:p>
        </p:txBody>
      </p:sp>
      <p:pic>
        <p:nvPicPr>
          <p:cNvPr id="21" name="Image 20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40" y="3373103"/>
            <a:ext cx="2664380" cy="2670103"/>
          </a:xfrm>
          <a:prstGeom prst="rect">
            <a:avLst/>
          </a:prstGeom>
        </p:spPr>
      </p:pic>
      <p:pic>
        <p:nvPicPr>
          <p:cNvPr id="22" name="Image 21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49" y="3373103"/>
            <a:ext cx="2776058" cy="277307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095780" y="6190574"/>
            <a:ext cx="8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645678" y="6199210"/>
            <a:ext cx="80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5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2022" y="4563762"/>
            <a:ext cx="7545859" cy="551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668947" y="1851900"/>
            <a:ext cx="8180173" cy="32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1365044" y="1513384"/>
            <a:ext cx="45719" cy="86497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Processus 12"/>
          <p:cNvSpPr/>
          <p:nvPr/>
        </p:nvSpPr>
        <p:spPr>
          <a:xfrm>
            <a:off x="7730531" y="1584169"/>
            <a:ext cx="45719" cy="86497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776250" y="2378357"/>
            <a:ext cx="81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jours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38916" y="3376215"/>
            <a:ext cx="90945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Mesures (deux fois par jour)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Impact (négatif/positif) de l’événement le plus marquant depuis la dernière mesure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Affect négatif fort niveau d’activation (énervement, colère, nervosité, contrariété)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Affect négatif faible niveau d’activation (lassitude, morosité, tristesse, inquiétude)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Affect positif fort niveau d’activation (joie, excitation, gaieté, surprise)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Affect positif faible niveau d’activation (calme, équilibre, tranquillité, sérénité)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Compétences </a:t>
            </a:r>
            <a:r>
              <a:rPr lang="fr-FR" dirty="0" err="1" smtClean="0"/>
              <a:t>auto-évaluées</a:t>
            </a:r>
            <a:r>
              <a:rPr lang="fr-FR" dirty="0" smtClean="0"/>
              <a:t> en « pleine conscience » : rumination et impulsivité (focalisation de l’attention)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07521" y="92932"/>
            <a:ext cx="446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APPLICATION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3953135" y="677707"/>
            <a:ext cx="104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42 jours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01594" y="2362646"/>
            <a:ext cx="81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jours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30221" y="1017247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Exercices quotidiens de méditation de pleine conscience (n = 53)</a:t>
            </a:r>
          </a:p>
          <a:p>
            <a:r>
              <a:rPr lang="fr-FR" dirty="0" smtClean="0"/>
              <a:t>Aucune intervention (n </a:t>
            </a:r>
            <a:r>
              <a:rPr lang="fr-FR" dirty="0"/>
              <a:t>= </a:t>
            </a:r>
            <a:r>
              <a:rPr lang="fr-FR" dirty="0" smtClean="0"/>
              <a:t>44)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48085" y="6251510"/>
            <a:ext cx="818540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Merci à Pascal Antoine (Lille 3) et Anne </a:t>
            </a:r>
            <a:r>
              <a:rPr lang="fr-FR" dirty="0" err="1" smtClean="0"/>
              <a:t>Congard</a:t>
            </a:r>
            <a:r>
              <a:rPr lang="fr-FR" dirty="0" smtClean="0"/>
              <a:t> (Aix-Marseille) pour les données !</a:t>
            </a:r>
          </a:p>
        </p:txBody>
      </p:sp>
    </p:spTree>
    <p:extLst>
      <p:ext uri="{BB962C8B-B14F-4D97-AF65-F5344CB8AC3E}">
        <p14:creationId xmlns:p14="http://schemas.microsoft.com/office/powerpoint/2010/main" val="6950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5469588" y="3023118"/>
            <a:ext cx="1024518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07521" y="92932"/>
            <a:ext cx="446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Un réseau dynamique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746449" y="923731"/>
            <a:ext cx="925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Modèle </a:t>
            </a:r>
            <a:r>
              <a:rPr lang="fr-FR" sz="2000" dirty="0" err="1" smtClean="0"/>
              <a:t>auto-régressif</a:t>
            </a:r>
            <a:r>
              <a:rPr lang="fr-FR" sz="2000" dirty="0" smtClean="0"/>
              <a:t> multivarié pour chaque variable du réseau (exemple pour variable « joie »)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647164" y="3184260"/>
            <a:ext cx="110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joie</a:t>
            </a:r>
            <a:r>
              <a:rPr lang="fr-FR" sz="2400" baseline="-25000" dirty="0" err="1" smtClean="0"/>
              <a:t>t</a:t>
            </a:r>
            <a:endParaRPr lang="fr-FR" sz="2400" baseline="-25000" dirty="0"/>
          </a:p>
        </p:txBody>
      </p:sp>
      <p:sp>
        <p:nvSpPr>
          <p:cNvPr id="16" name="Ellipse 15"/>
          <p:cNvSpPr/>
          <p:nvPr/>
        </p:nvSpPr>
        <p:spPr>
          <a:xfrm>
            <a:off x="5139907" y="1699960"/>
            <a:ext cx="1683880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139906" y="1830590"/>
            <a:ext cx="168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excitation</a:t>
            </a:r>
            <a:r>
              <a:rPr lang="fr-FR" sz="2400" baseline="-25000" dirty="0" smtClean="0"/>
              <a:t>t-1</a:t>
            </a:r>
            <a:endParaRPr lang="fr-FR" sz="2400" baseline="-25000" dirty="0"/>
          </a:p>
        </p:txBody>
      </p:sp>
      <p:sp>
        <p:nvSpPr>
          <p:cNvPr id="18" name="Ellipse 17"/>
          <p:cNvSpPr/>
          <p:nvPr/>
        </p:nvSpPr>
        <p:spPr>
          <a:xfrm>
            <a:off x="2412258" y="2194375"/>
            <a:ext cx="1208020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12258" y="2325005"/>
            <a:ext cx="120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gaieté</a:t>
            </a:r>
            <a:r>
              <a:rPr lang="fr-FR" sz="2400" baseline="-25000" dirty="0" smtClean="0"/>
              <a:t>t-1</a:t>
            </a:r>
            <a:endParaRPr lang="fr-FR" sz="2400" baseline="-25000" dirty="0"/>
          </a:p>
        </p:txBody>
      </p:sp>
      <p:sp>
        <p:nvSpPr>
          <p:cNvPr id="21" name="Ellipse 20"/>
          <p:cNvSpPr/>
          <p:nvPr/>
        </p:nvSpPr>
        <p:spPr>
          <a:xfrm>
            <a:off x="2182227" y="3103910"/>
            <a:ext cx="1438051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182227" y="3234540"/>
            <a:ext cx="143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surprise</a:t>
            </a:r>
            <a:r>
              <a:rPr lang="fr-FR" sz="2400" baseline="-25000" dirty="0" smtClean="0"/>
              <a:t>t-1</a:t>
            </a:r>
            <a:endParaRPr lang="fr-FR" sz="2400" baseline="-25000" dirty="0"/>
          </a:p>
        </p:txBody>
      </p:sp>
      <p:sp>
        <p:nvSpPr>
          <p:cNvPr id="24" name="Ellipse 23"/>
          <p:cNvSpPr/>
          <p:nvPr/>
        </p:nvSpPr>
        <p:spPr>
          <a:xfrm>
            <a:off x="2412258" y="4013445"/>
            <a:ext cx="1208020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412258" y="4144075"/>
            <a:ext cx="120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calme</a:t>
            </a:r>
            <a:r>
              <a:rPr lang="fr-FR" sz="2400" baseline="-25000" dirty="0" smtClean="0"/>
              <a:t>t-1</a:t>
            </a:r>
            <a:endParaRPr lang="fr-FR" sz="2400" baseline="-25000" dirty="0"/>
          </a:p>
        </p:txBody>
      </p:sp>
      <p:sp>
        <p:nvSpPr>
          <p:cNvPr id="26" name="Ellipse 25"/>
          <p:cNvSpPr/>
          <p:nvPr/>
        </p:nvSpPr>
        <p:spPr>
          <a:xfrm>
            <a:off x="5370061" y="4769225"/>
            <a:ext cx="1453725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351696" y="4888181"/>
            <a:ext cx="159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equilibre</a:t>
            </a:r>
            <a:r>
              <a:rPr lang="fr-FR" sz="2400" baseline="-25000" dirty="0" smtClean="0"/>
              <a:t>t-1</a:t>
            </a:r>
            <a:endParaRPr lang="fr-FR" sz="2400" baseline="-25000" dirty="0"/>
          </a:p>
        </p:txBody>
      </p:sp>
      <p:sp>
        <p:nvSpPr>
          <p:cNvPr id="30" name="Ellipse 29"/>
          <p:cNvSpPr/>
          <p:nvPr/>
        </p:nvSpPr>
        <p:spPr>
          <a:xfrm>
            <a:off x="8278103" y="3560157"/>
            <a:ext cx="1662697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477155" y="3690787"/>
            <a:ext cx="1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sérénité</a:t>
            </a:r>
            <a:r>
              <a:rPr lang="fr-FR" sz="2400" baseline="-25000" dirty="0" smtClean="0"/>
              <a:t>t-1</a:t>
            </a:r>
            <a:endParaRPr lang="fr-FR" sz="2400" baseline="-25000" dirty="0"/>
          </a:p>
        </p:txBody>
      </p:sp>
      <p:sp>
        <p:nvSpPr>
          <p:cNvPr id="32" name="Ellipse 31"/>
          <p:cNvSpPr/>
          <p:nvPr/>
        </p:nvSpPr>
        <p:spPr>
          <a:xfrm>
            <a:off x="8043577" y="1860904"/>
            <a:ext cx="1958838" cy="7557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8192866" y="1987996"/>
            <a:ext cx="180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tranquillité</a:t>
            </a:r>
            <a:r>
              <a:rPr lang="fr-FR" sz="2400" baseline="-25000" dirty="0" smtClean="0"/>
              <a:t>t-1</a:t>
            </a:r>
            <a:endParaRPr lang="fr-FR" sz="2400" baseline="-25000" dirty="0"/>
          </a:p>
        </p:txBody>
      </p:sp>
      <p:cxnSp>
        <p:nvCxnSpPr>
          <p:cNvPr id="11" name="Connecteur droit avec flèche 10"/>
          <p:cNvCxnSpPr>
            <a:endCxn id="9" idx="0"/>
          </p:cNvCxnSpPr>
          <p:nvPr/>
        </p:nvCxnSpPr>
        <p:spPr>
          <a:xfrm>
            <a:off x="5981847" y="2555837"/>
            <a:ext cx="0" cy="4672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704253" y="2555837"/>
            <a:ext cx="1665809" cy="5979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3818238" y="3465372"/>
            <a:ext cx="1551824" cy="194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3769021" y="3718051"/>
            <a:ext cx="1601041" cy="72013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5974072" y="3938047"/>
            <a:ext cx="0" cy="730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6578082" y="2322570"/>
            <a:ext cx="1379670" cy="83117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8" idx="3"/>
          </p:cNvCxnSpPr>
          <p:nvPr/>
        </p:nvCxnSpPr>
        <p:spPr>
          <a:xfrm flipH="1" flipV="1">
            <a:off x="6755658" y="3415093"/>
            <a:ext cx="1437208" cy="48603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1243</Words>
  <Application>Microsoft Office PowerPoint</Application>
  <PresentationFormat>Grand écran</PresentationFormat>
  <Paragraphs>169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JansonText-Roman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Luc Kop</dc:creator>
  <cp:lastModifiedBy>kop5</cp:lastModifiedBy>
  <cp:revision>133</cp:revision>
  <dcterms:created xsi:type="dcterms:W3CDTF">2015-05-21T07:38:35Z</dcterms:created>
  <dcterms:modified xsi:type="dcterms:W3CDTF">2016-03-01T09:13:53Z</dcterms:modified>
</cp:coreProperties>
</file>