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FF"/>
    <a:srgbClr val="CC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2809F-A58E-4E08-8911-032932EFF59D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ED6D7-42E9-4CB4-ADCC-C5B33FEB6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2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8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0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5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53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2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1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6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65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3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54B2-BD23-416E-AC08-D2C0759AA9DC}" type="datetimeFigureOut">
              <a:rPr lang="fr-FR" smtClean="0"/>
              <a:t>04/07/2018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3838-8540-43D7-B1B2-57A13D66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f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landakos.shinyapps.io/Network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2.0/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64303" y="2061138"/>
            <a:ext cx="7560840" cy="224676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86780" y="2109543"/>
            <a:ext cx="7315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D50214-1438-4913-9C31-03DD24AF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24" y="110193"/>
            <a:ext cx="2545191" cy="10530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1A14D3-8630-4301-9F81-74036BAB78AD}"/>
              </a:ext>
            </a:extLst>
          </p:cNvPr>
          <p:cNvSpPr txBox="1"/>
          <p:nvPr/>
        </p:nvSpPr>
        <p:spPr>
          <a:xfrm>
            <a:off x="-74764" y="4611231"/>
            <a:ext cx="9293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Jean-Luc </a:t>
            </a:r>
            <a:r>
              <a:rPr lang="fr-FR" sz="2800" dirty="0" smtClean="0"/>
              <a:t>Kop, </a:t>
            </a:r>
            <a:r>
              <a:rPr lang="fr-FR" sz="2800" dirty="0"/>
              <a:t>Vincent </a:t>
            </a:r>
            <a:r>
              <a:rPr lang="fr-FR" sz="2800" dirty="0" smtClean="0"/>
              <a:t>Grosjean, </a:t>
            </a:r>
          </a:p>
          <a:p>
            <a:pPr algn="ctr"/>
            <a:r>
              <a:rPr lang="fr-FR" sz="2800" dirty="0" smtClean="0"/>
              <a:t>Virginie </a:t>
            </a:r>
            <a:r>
              <a:rPr lang="fr-FR" sz="2800" dirty="0" err="1" smtClean="0"/>
              <a:t>Althaus</a:t>
            </a:r>
            <a:r>
              <a:rPr lang="fr-FR" sz="2800" dirty="0" smtClean="0"/>
              <a:t>, </a:t>
            </a:r>
            <a:r>
              <a:rPr lang="fr-FR" sz="2800" dirty="0"/>
              <a:t>Nadja </a:t>
            </a:r>
            <a:r>
              <a:rPr lang="fr-FR" sz="2800" dirty="0" err="1" smtClean="0"/>
              <a:t>Formet</a:t>
            </a:r>
            <a:r>
              <a:rPr lang="fr-FR" sz="2800" dirty="0" smtClean="0"/>
              <a:t>-Robert </a:t>
            </a:r>
            <a:endParaRPr lang="fr-FR" sz="2800" dirty="0"/>
          </a:p>
          <a:p>
            <a:pPr algn="ctr"/>
            <a:endParaRPr lang="fr-FR" sz="2800" b="1" dirty="0" smtClean="0"/>
          </a:p>
          <a:p>
            <a:pPr algn="ctr"/>
            <a:r>
              <a:rPr lang="fr-FR" sz="2400" b="1" dirty="0" smtClean="0"/>
              <a:t>XXIII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Journées Internationales de Psychologie Différentielle Luxembourg, 4-6 juillet 2018</a:t>
            </a:r>
            <a:endParaRPr lang="fr-FR" b="1" dirty="0"/>
          </a:p>
        </p:txBody>
      </p:sp>
      <p:pic>
        <p:nvPicPr>
          <p:cNvPr id="8" name="Image 7" descr="LOGO_2LPN.png">
            <a:extLst>
              <a:ext uri="{FF2B5EF4-FFF2-40B4-BE49-F238E27FC236}">
                <a16:creationId xmlns:a16="http://schemas.microsoft.com/office/drawing/2014/main" id="{CE3F9693-998C-42DF-BE5C-684B5F5F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78343"/>
            <a:ext cx="838683" cy="7511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53" y="247545"/>
            <a:ext cx="1744884" cy="630798"/>
          </a:xfrm>
          <a:prstGeom prst="rect">
            <a:avLst/>
          </a:prstGeom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" y="257672"/>
            <a:ext cx="2021596" cy="7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dans l’ENTREPRISE n° 1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872" y="1381150"/>
            <a:ext cx="433211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Le réseau et les moyennes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26" y="2165530"/>
            <a:ext cx="6567363" cy="46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dans l’ENTREPRISE n° 1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872" y="1381150"/>
            <a:ext cx="807652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Zoom sur les scores de santé perçue et les items de cadrage de l’activité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" y="2370886"/>
            <a:ext cx="5856091" cy="41842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341" y="2700819"/>
            <a:ext cx="3763659" cy="35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ENTREPRISES n° 1 et n° 2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872" y="1381150"/>
            <a:ext cx="45481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Les réseaux et les moyennes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8" y="2204864"/>
            <a:ext cx="4424536" cy="44245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20" y="2270710"/>
            <a:ext cx="4292843" cy="42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82016"/>
            <a:ext cx="5520621" cy="43731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ENTREPRISES n° 1 et n° 2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872" y="1381150"/>
            <a:ext cx="45481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Les indicateurs de centralité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4" y="4544189"/>
            <a:ext cx="2043241" cy="20432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81128"/>
            <a:ext cx="1982425" cy="19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DISCUSSION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8536" y="1540799"/>
            <a:ext cx="738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 Les modèles en réseau : gadget ou révolution ?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24208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Pas d’apport statistique fondamentalement nouveau (corrélations partielles !)</a:t>
            </a:r>
            <a:endParaRPr lang="fr-FR" sz="2200" dirty="0"/>
          </a:p>
        </p:txBody>
      </p:sp>
      <p:sp>
        <p:nvSpPr>
          <p:cNvPr id="14" name="Plus 13"/>
          <p:cNvSpPr/>
          <p:nvPr/>
        </p:nvSpPr>
        <p:spPr>
          <a:xfrm>
            <a:off x="131540" y="4581128"/>
            <a:ext cx="936104" cy="792088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oins 14"/>
          <p:cNvSpPr/>
          <p:nvPr/>
        </p:nvSpPr>
        <p:spPr>
          <a:xfrm>
            <a:off x="155575" y="2348880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oins 15"/>
          <p:cNvSpPr/>
          <p:nvPr/>
        </p:nvSpPr>
        <p:spPr>
          <a:xfrm>
            <a:off x="155575" y="3272044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lus 16"/>
          <p:cNvSpPr/>
          <p:nvPr/>
        </p:nvSpPr>
        <p:spPr>
          <a:xfrm>
            <a:off x="155526" y="5504292"/>
            <a:ext cx="936104" cy="792088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112279" y="3452374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Piège potentiel de l’esthétisme des représentations graphiques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12279" y="4761728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Support visuel aide à la démarche interprétative</a:t>
            </a:r>
            <a:endParaRPr lang="fr-FR" sz="2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091630" y="5492531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Incitation à poser de manière différentes les questions habituelles en psychologie (différentielle) : statut des variables latentes, signification des </a:t>
            </a:r>
            <a:r>
              <a:rPr lang="fr-FR" sz="2200" dirty="0" err="1" smtClean="0"/>
              <a:t>co</a:t>
            </a:r>
            <a:r>
              <a:rPr lang="fr-FR" sz="2200" dirty="0" smtClean="0"/>
              <a:t>-variations….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5439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DISCUSSION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8536" y="1540799"/>
            <a:ext cx="803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</a:t>
            </a:r>
            <a:r>
              <a:rPr lang="fr-FR" sz="2400" b="1" dirty="0" smtClean="0"/>
              <a:t>. Une réponse à la question de la validation des questionnaires utilisés dans les questions de santé au travail ?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608" y="27950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La question de la nature (ontologie) de ce que l’on mesure est (</a:t>
            </a:r>
            <a:r>
              <a:rPr lang="fr-FR" sz="2200" dirty="0" err="1" smtClean="0"/>
              <a:t>re</a:t>
            </a:r>
            <a:r>
              <a:rPr lang="fr-FR" sz="2200" dirty="0" smtClean="0"/>
              <a:t>)posée avec acuité</a:t>
            </a:r>
            <a:endParaRPr lang="fr-FR" sz="2200" dirty="0"/>
          </a:p>
        </p:txBody>
      </p:sp>
      <p:sp>
        <p:nvSpPr>
          <p:cNvPr id="8" name="Plus 7"/>
          <p:cNvSpPr/>
          <p:nvPr/>
        </p:nvSpPr>
        <p:spPr>
          <a:xfrm>
            <a:off x="107504" y="2785314"/>
            <a:ext cx="936104" cy="792088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oins 8"/>
          <p:cNvSpPr/>
          <p:nvPr/>
        </p:nvSpPr>
        <p:spPr>
          <a:xfrm>
            <a:off x="107504" y="3789040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3608" y="381634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Pas de démarche hypothético-déductive convaincante pour le moment afin d’interroger la validation des mesures avec l’approche en réseau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9820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DISCUSSION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8536" y="1540799"/>
            <a:ext cx="861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3. Une réponse à la question du choix des cibles d’intervention ?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608" y="27950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Outil supplémentaire à disposition de l’intervention psychologique</a:t>
            </a:r>
            <a:endParaRPr lang="fr-FR" sz="2200" dirty="0"/>
          </a:p>
        </p:txBody>
      </p:sp>
      <p:sp>
        <p:nvSpPr>
          <p:cNvPr id="8" name="Plus 7"/>
          <p:cNvSpPr/>
          <p:nvPr/>
        </p:nvSpPr>
        <p:spPr>
          <a:xfrm>
            <a:off x="107504" y="2785314"/>
            <a:ext cx="936104" cy="792088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oins 8"/>
          <p:cNvSpPr/>
          <p:nvPr/>
        </p:nvSpPr>
        <p:spPr>
          <a:xfrm>
            <a:off x="107504" y="3789040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43608" y="38610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Démontrer empiriquement la pertinence de ce choix n’est pas une mince affaire…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13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DISCUSSION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78536" y="1540799"/>
            <a:ext cx="861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4</a:t>
            </a:r>
            <a:r>
              <a:rPr lang="fr-FR" sz="2400" b="1" dirty="0" smtClean="0"/>
              <a:t>. Une démarche complexe à mettre en œuvre ?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608" y="27950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Des applications existent ne nécessitant presque aucune connaissance technique</a:t>
            </a:r>
            <a:endParaRPr lang="fr-FR" sz="2200" dirty="0"/>
          </a:p>
        </p:txBody>
      </p:sp>
      <p:sp>
        <p:nvSpPr>
          <p:cNvPr id="8" name="Plus 7"/>
          <p:cNvSpPr/>
          <p:nvPr/>
        </p:nvSpPr>
        <p:spPr>
          <a:xfrm>
            <a:off x="107504" y="2785314"/>
            <a:ext cx="936104" cy="792088"/>
          </a:xfrm>
          <a:prstGeom prst="mathPlus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oins 8"/>
          <p:cNvSpPr/>
          <p:nvPr/>
        </p:nvSpPr>
        <p:spPr>
          <a:xfrm>
            <a:off x="107504" y="3789040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oins 13"/>
          <p:cNvSpPr/>
          <p:nvPr/>
        </p:nvSpPr>
        <p:spPr>
          <a:xfrm>
            <a:off x="107504" y="4725144"/>
            <a:ext cx="864096" cy="93610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139952" y="3159428"/>
            <a:ext cx="3052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4"/>
              </a:rPr>
              <a:t>https://</a:t>
            </a:r>
            <a:r>
              <a:rPr lang="fr-FR" sz="1200">
                <a:hlinkClick r:id="rId4"/>
              </a:rPr>
              <a:t>jolandakos.shinyapps.io/NetworkApp</a:t>
            </a:r>
            <a:r>
              <a:rPr lang="fr-FR" sz="1200" smtClean="0">
                <a:hlinkClick r:id="rId4"/>
              </a:rPr>
              <a:t>/</a:t>
            </a:r>
            <a:endParaRPr lang="fr-FR" sz="12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1055319" y="3872371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Les choix conceptuels restent délicats (ex : quelle granularité pour les nœuds du réseau ?)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15616" y="486099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Les choix méthodologiques aussi (ex : quel indicateur de centralité ?)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892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4" grpId="0" animBg="1"/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LA SANTE AU TRAVAIL 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E8BAA1-77F9-49EB-9516-755D8E774BBF}"/>
              </a:ext>
            </a:extLst>
          </p:cNvPr>
          <p:cNvSpPr txBox="1"/>
          <p:nvPr/>
        </p:nvSpPr>
        <p:spPr>
          <a:xfrm>
            <a:off x="-36512" y="1581750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/>
              <a:t>Santé </a:t>
            </a:r>
            <a:r>
              <a:rPr lang="fr-FR" sz="2800" b="1" dirty="0"/>
              <a:t>au </a:t>
            </a:r>
            <a:r>
              <a:rPr lang="fr-FR" sz="2800" b="1" dirty="0" smtClean="0"/>
              <a:t>travail, r</a:t>
            </a:r>
            <a:r>
              <a:rPr lang="fr-FR" sz="2800" b="1" dirty="0" smtClean="0">
                <a:latin typeface="+mj-lt"/>
              </a:rPr>
              <a:t>isques psycho-sociaux, stress, bien-être au travail, qualité de vie au travail : des enjeux centraux pour la psychologie du travail contemporaine.</a:t>
            </a:r>
          </a:p>
        </p:txBody>
      </p:sp>
      <p:pic>
        <p:nvPicPr>
          <p:cNvPr id="9" name="Image 8" descr="Stress-au-trav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3" y="1452381"/>
            <a:ext cx="2731389" cy="1843688"/>
          </a:xfrm>
          <a:prstGeom prst="rect">
            <a:avLst/>
          </a:prstGeom>
        </p:spPr>
      </p:pic>
      <p:pic>
        <p:nvPicPr>
          <p:cNvPr id="10" name="Image 9" descr="lutte-stress-travail-quelles-mesures-L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030498"/>
            <a:ext cx="3168352" cy="2827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6220" y="5965448"/>
            <a:ext cx="5799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Kop, J.-L., </a:t>
            </a:r>
            <a:r>
              <a:rPr lang="fr-FR" sz="900" dirty="0" err="1"/>
              <a:t>Althaus</a:t>
            </a:r>
            <a:r>
              <a:rPr lang="fr-FR" sz="900" dirty="0"/>
              <a:t>, V., </a:t>
            </a:r>
            <a:r>
              <a:rPr lang="fr-FR" sz="900" dirty="0" err="1"/>
              <a:t>Formet</a:t>
            </a:r>
            <a:r>
              <a:rPr lang="fr-FR" sz="900" dirty="0"/>
              <a:t>-Robert, N., &amp; Grosjean, V. (2016). </a:t>
            </a:r>
            <a:r>
              <a:rPr lang="fr-FR" sz="900" dirty="0" err="1"/>
              <a:t>Systematic</a:t>
            </a:r>
            <a:r>
              <a:rPr lang="fr-FR" sz="900" dirty="0"/>
              <a:t> comparative content </a:t>
            </a:r>
            <a:r>
              <a:rPr lang="fr-FR" sz="900" dirty="0" err="1"/>
              <a:t>analysis</a:t>
            </a:r>
            <a:r>
              <a:rPr lang="fr-FR" sz="900" dirty="0"/>
              <a:t> of 17 psychosocial </a:t>
            </a:r>
            <a:r>
              <a:rPr lang="fr-FR" sz="900" dirty="0" err="1"/>
              <a:t>work</a:t>
            </a:r>
            <a:r>
              <a:rPr lang="fr-FR" sz="900" dirty="0"/>
              <a:t> </a:t>
            </a:r>
            <a:r>
              <a:rPr lang="fr-FR" sz="900" dirty="0" err="1"/>
              <a:t>environment</a:t>
            </a:r>
            <a:r>
              <a:rPr lang="fr-FR" sz="900" dirty="0"/>
              <a:t> questionnaires </a:t>
            </a:r>
            <a:r>
              <a:rPr lang="fr-FR" sz="900" dirty="0" err="1"/>
              <a:t>using</a:t>
            </a:r>
            <a:r>
              <a:rPr lang="fr-FR" sz="900" dirty="0"/>
              <a:t> a new </a:t>
            </a:r>
            <a:r>
              <a:rPr lang="fr-FR" sz="900" dirty="0" err="1"/>
              <a:t>taxonomy</a:t>
            </a:r>
            <a:r>
              <a:rPr lang="fr-FR" sz="900" dirty="0"/>
              <a:t>. </a:t>
            </a:r>
            <a:r>
              <a:rPr lang="fr-FR" sz="900" i="1" dirty="0"/>
              <a:t>International Journal of </a:t>
            </a:r>
            <a:r>
              <a:rPr lang="fr-FR" sz="900" i="1" dirty="0" err="1"/>
              <a:t>Occupational</a:t>
            </a:r>
            <a:r>
              <a:rPr lang="fr-FR" sz="900" i="1" dirty="0"/>
              <a:t> and </a:t>
            </a:r>
            <a:r>
              <a:rPr lang="fr-FR" sz="900" i="1" dirty="0" err="1"/>
              <a:t>Environmental</a:t>
            </a:r>
            <a:r>
              <a:rPr lang="fr-FR" sz="900" i="1" dirty="0"/>
              <a:t> </a:t>
            </a:r>
            <a:r>
              <a:rPr lang="fr-FR" sz="900" i="1" dirty="0" err="1"/>
              <a:t>Health</a:t>
            </a:r>
            <a:r>
              <a:rPr lang="fr-FR" sz="900" dirty="0"/>
              <a:t>, 22(2), 128‑141</a:t>
            </a:r>
            <a:r>
              <a:rPr lang="fr-FR" sz="900" dirty="0" smtClean="0"/>
              <a:t>.</a:t>
            </a:r>
          </a:p>
          <a:p>
            <a:r>
              <a:rPr lang="fr-FR" sz="900" dirty="0" err="1" smtClean="0"/>
              <a:t>Tabanelli</a:t>
            </a:r>
            <a:r>
              <a:rPr lang="fr-FR" sz="900" dirty="0"/>
              <a:t>, M. C., </a:t>
            </a:r>
            <a:r>
              <a:rPr lang="fr-FR" sz="900" dirty="0" err="1"/>
              <a:t>Depolo</a:t>
            </a:r>
            <a:r>
              <a:rPr lang="fr-FR" sz="900" dirty="0"/>
              <a:t>, M., Cooke, R. M. T., </a:t>
            </a:r>
            <a:r>
              <a:rPr lang="fr-FR" sz="900" dirty="0" err="1"/>
              <a:t>Sarchielli</a:t>
            </a:r>
            <a:r>
              <a:rPr lang="fr-FR" sz="900" dirty="0"/>
              <a:t>, G., Bonfiglioli, R., </a:t>
            </a:r>
            <a:r>
              <a:rPr lang="fr-FR" sz="900" dirty="0" err="1"/>
              <a:t>Mattioli</a:t>
            </a:r>
            <a:r>
              <a:rPr lang="fr-FR" sz="900" dirty="0"/>
              <a:t>, S., &amp; </a:t>
            </a:r>
            <a:r>
              <a:rPr lang="fr-FR" sz="900" dirty="0" err="1"/>
              <a:t>Violante</a:t>
            </a:r>
            <a:r>
              <a:rPr lang="fr-FR" sz="900" dirty="0"/>
              <a:t>, F. S. (2008). </a:t>
            </a:r>
            <a:r>
              <a:rPr lang="fr-FR" sz="900" dirty="0" err="1"/>
              <a:t>Available</a:t>
            </a:r>
            <a:r>
              <a:rPr lang="fr-FR" sz="900" dirty="0"/>
              <a:t> instruments for </a:t>
            </a:r>
            <a:r>
              <a:rPr lang="fr-FR" sz="900" dirty="0" err="1"/>
              <a:t>measurement</a:t>
            </a:r>
            <a:r>
              <a:rPr lang="fr-FR" sz="900" dirty="0"/>
              <a:t> of psychosocial </a:t>
            </a:r>
            <a:r>
              <a:rPr lang="fr-FR" sz="900" dirty="0" err="1"/>
              <a:t>factors</a:t>
            </a:r>
            <a:r>
              <a:rPr lang="fr-FR" sz="900" dirty="0"/>
              <a:t> in the </a:t>
            </a:r>
            <a:r>
              <a:rPr lang="fr-FR" sz="900" dirty="0" err="1"/>
              <a:t>work</a:t>
            </a:r>
            <a:r>
              <a:rPr lang="fr-FR" sz="900" dirty="0"/>
              <a:t> </a:t>
            </a:r>
            <a:r>
              <a:rPr lang="fr-FR" sz="900" dirty="0" err="1"/>
              <a:t>environment</a:t>
            </a:r>
            <a:r>
              <a:rPr lang="fr-FR" sz="900" dirty="0"/>
              <a:t>. </a:t>
            </a:r>
            <a:r>
              <a:rPr lang="fr-FR" sz="900" i="1" dirty="0"/>
              <a:t>International Archives of </a:t>
            </a:r>
            <a:r>
              <a:rPr lang="fr-FR" sz="900" i="1" dirty="0" err="1"/>
              <a:t>Occupational</a:t>
            </a:r>
            <a:r>
              <a:rPr lang="fr-FR" sz="900" i="1" dirty="0"/>
              <a:t> and </a:t>
            </a:r>
            <a:r>
              <a:rPr lang="fr-FR" sz="900" i="1" dirty="0" err="1"/>
              <a:t>Environmental</a:t>
            </a:r>
            <a:r>
              <a:rPr lang="fr-FR" sz="900" i="1" dirty="0"/>
              <a:t> </a:t>
            </a:r>
            <a:r>
              <a:rPr lang="fr-FR" sz="900" i="1" dirty="0" err="1"/>
              <a:t>Health</a:t>
            </a:r>
            <a:r>
              <a:rPr lang="fr-FR" sz="900" dirty="0"/>
              <a:t>, 82(1), 1‑12</a:t>
            </a:r>
            <a:r>
              <a:rPr lang="fr-FR" sz="900" dirty="0" smtClean="0"/>
              <a:t>.</a:t>
            </a:r>
            <a:endParaRPr lang="fr-FR" sz="9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8BAA1-77F9-49EB-9516-755D8E774BBF}"/>
              </a:ext>
            </a:extLst>
          </p:cNvPr>
          <p:cNvSpPr txBox="1"/>
          <p:nvPr/>
        </p:nvSpPr>
        <p:spPr>
          <a:xfrm>
            <a:off x="0" y="4219390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>
                <a:latin typeface="+mj-lt"/>
              </a:rPr>
              <a:t>Les interventions dans ce champ s’appuient sur des questionnaires de </a:t>
            </a:r>
            <a:r>
              <a:rPr lang="fr-FR" sz="2800" b="1" i="1" dirty="0" smtClean="0">
                <a:latin typeface="+mj-lt"/>
              </a:rPr>
              <a:t>perception de l’environnement de travail </a:t>
            </a:r>
            <a:r>
              <a:rPr lang="fr-FR" sz="2800" b="1" dirty="0" smtClean="0">
                <a:latin typeface="+mj-lt"/>
              </a:rPr>
              <a:t>et de </a:t>
            </a:r>
            <a:r>
              <a:rPr lang="fr-FR" sz="2800" b="1" i="1" dirty="0" smtClean="0">
                <a:latin typeface="+mj-lt"/>
              </a:rPr>
              <a:t>santé perçue</a:t>
            </a:r>
            <a:r>
              <a:rPr lang="fr-FR" sz="2800" b="1" dirty="0" smtClean="0">
                <a:latin typeface="+mj-lt"/>
              </a:rPr>
              <a:t>. </a:t>
            </a:r>
            <a:endParaRPr lang="fr-F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7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DEUX PROBLEMES OBSEDANTS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E8BAA1-77F9-49EB-9516-755D8E774BBF}"/>
              </a:ext>
            </a:extLst>
          </p:cNvPr>
          <p:cNvSpPr txBox="1"/>
          <p:nvPr/>
        </p:nvSpPr>
        <p:spPr>
          <a:xfrm>
            <a:off x="323528" y="170080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1. La validation des questionnaires de perception de l’environnement de travail</a:t>
            </a:r>
            <a:endParaRPr lang="fr-FR" sz="2800" b="1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EFF7F3-1505-4D55-B51D-B0F4610F54C8}"/>
              </a:ext>
            </a:extLst>
          </p:cNvPr>
          <p:cNvSpPr txBox="1"/>
          <p:nvPr/>
        </p:nvSpPr>
        <p:spPr>
          <a:xfrm>
            <a:off x="860016" y="292326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 la (sainte) </a:t>
            </a:r>
            <a:r>
              <a:rPr lang="fr-FR" sz="2400" b="1" dirty="0"/>
              <a:t>trinité érigée en dogme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819D3-FED4-418F-8BAD-69BC75F8C23B}"/>
              </a:ext>
            </a:extLst>
          </p:cNvPr>
          <p:cNvSpPr/>
          <p:nvPr/>
        </p:nvSpPr>
        <p:spPr>
          <a:xfrm>
            <a:off x="2663280" y="5944786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Maul, A. (2017a). Rethinking traditional methods of survey validation. </a:t>
            </a:r>
            <a:r>
              <a:rPr lang="en-US" sz="1050" i="1" dirty="0"/>
              <a:t>Measurement: Interdisciplinary Research and Perspectives</a:t>
            </a:r>
            <a:r>
              <a:rPr lang="en-US" sz="1050" dirty="0"/>
              <a:t>, </a:t>
            </a:r>
            <a:r>
              <a:rPr lang="en-US" sz="1050" i="1" dirty="0"/>
              <a:t>15</a:t>
            </a:r>
            <a:r>
              <a:rPr lang="en-US" sz="1050" dirty="0"/>
              <a:t>(2), 51‑69. https://doi.org/10.1080/15366367.2017.1348108</a:t>
            </a:r>
          </a:p>
          <a:p>
            <a:r>
              <a:rPr lang="en-US" sz="1050" dirty="0"/>
              <a:t>Maul, A. (2017b). Moving beyond traditional methods of survey validation. </a:t>
            </a:r>
            <a:r>
              <a:rPr lang="en-US" sz="1050" i="1" dirty="0"/>
              <a:t>Measurement: Interdisciplinary Research and Perspectives</a:t>
            </a:r>
            <a:r>
              <a:rPr lang="en-US" sz="1050" dirty="0"/>
              <a:t>, </a:t>
            </a:r>
            <a:r>
              <a:rPr lang="en-US" sz="1050" i="1" dirty="0"/>
              <a:t>15</a:t>
            </a:r>
            <a:r>
              <a:rPr lang="en-US" sz="1050" dirty="0"/>
              <a:t>(2), 103‑109. https://doi.org/10.1080/15366367.2017.1369786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F1F260-C2E9-451B-9634-45A30B22E59A}"/>
              </a:ext>
            </a:extLst>
          </p:cNvPr>
          <p:cNvSpPr txBox="1"/>
          <p:nvPr/>
        </p:nvSpPr>
        <p:spPr>
          <a:xfrm>
            <a:off x="1285228" y="3352123"/>
            <a:ext cx="6445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Vérification de la fidélité (estimation par la consistance interne)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Adéquation </a:t>
            </a:r>
            <a:r>
              <a:rPr lang="fr-FR" sz="2400" dirty="0"/>
              <a:t>avec un modèle de mesure en traits latents (analyse factorielle, modèles de réponse à l’item 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Réseau </a:t>
            </a:r>
            <a:r>
              <a:rPr lang="fr-FR" sz="2400" dirty="0"/>
              <a:t>nomologique</a:t>
            </a:r>
          </a:p>
        </p:txBody>
      </p:sp>
    </p:spTree>
    <p:extLst>
      <p:ext uri="{BB962C8B-B14F-4D97-AF65-F5344CB8AC3E}">
        <p14:creationId xmlns:p14="http://schemas.microsoft.com/office/powerpoint/2010/main" val="1638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DEUX PROBLEMES OBSEDANTS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E8BAA1-77F9-49EB-9516-755D8E774BBF}"/>
              </a:ext>
            </a:extLst>
          </p:cNvPr>
          <p:cNvSpPr txBox="1"/>
          <p:nvPr/>
        </p:nvSpPr>
        <p:spPr>
          <a:xfrm>
            <a:off x="323528" y="170080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1. La validation des questionnaires de perception de l’environnement de travail</a:t>
            </a:r>
            <a:endParaRPr lang="fr-FR" sz="2800" b="1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EFF7F3-1505-4D55-B51D-B0F4610F54C8}"/>
              </a:ext>
            </a:extLst>
          </p:cNvPr>
          <p:cNvSpPr txBox="1"/>
          <p:nvPr/>
        </p:nvSpPr>
        <p:spPr>
          <a:xfrm>
            <a:off x="860016" y="2923269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De la (sainte) </a:t>
            </a:r>
            <a:r>
              <a:rPr lang="fr-FR" sz="2400" b="1" dirty="0"/>
              <a:t>trinité érigée en </a:t>
            </a:r>
            <a:r>
              <a:rPr lang="fr-FR" sz="2400" b="1" dirty="0" smtClean="0"/>
              <a:t>dogme… aux moutons de Panurge*</a:t>
            </a:r>
            <a:endParaRPr lang="fr-FR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CC6ABE-801E-4061-9AFB-D5F4A254DFD3}"/>
              </a:ext>
            </a:extLst>
          </p:cNvPr>
          <p:cNvSpPr/>
          <p:nvPr/>
        </p:nvSpPr>
        <p:spPr>
          <a:xfrm>
            <a:off x="71890" y="602128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 </a:t>
            </a:r>
            <a:r>
              <a:rPr lang="fr-FR" sz="1200" dirty="0"/>
              <a:t>« Panurge sans </a:t>
            </a:r>
            <a:r>
              <a:rPr lang="fr-FR" sz="1200" dirty="0" err="1"/>
              <a:t>aultre</a:t>
            </a:r>
            <a:r>
              <a:rPr lang="fr-FR" sz="1200" dirty="0"/>
              <a:t> chose dire jette en pleine mer son mouton criant et </a:t>
            </a:r>
            <a:r>
              <a:rPr lang="fr-FR" sz="1200" dirty="0" err="1"/>
              <a:t>bellant</a:t>
            </a:r>
            <a:r>
              <a:rPr lang="fr-FR" sz="1200" dirty="0"/>
              <a:t>. Tous les </a:t>
            </a:r>
            <a:r>
              <a:rPr lang="fr-FR" sz="1200" dirty="0" err="1"/>
              <a:t>aultres</a:t>
            </a:r>
            <a:r>
              <a:rPr lang="fr-FR" sz="1200" dirty="0"/>
              <a:t> moutons </a:t>
            </a:r>
            <a:r>
              <a:rPr lang="fr-FR" sz="1200" dirty="0" err="1"/>
              <a:t>crians</a:t>
            </a:r>
            <a:r>
              <a:rPr lang="fr-FR" sz="1200" dirty="0"/>
              <a:t> et </a:t>
            </a:r>
            <a:r>
              <a:rPr lang="fr-FR" sz="1200" dirty="0" err="1"/>
              <a:t>bellant</a:t>
            </a:r>
            <a:r>
              <a:rPr lang="fr-FR" sz="1200" dirty="0"/>
              <a:t> en pareille intonation </a:t>
            </a:r>
            <a:r>
              <a:rPr lang="fr-FR" sz="1200" dirty="0" err="1"/>
              <a:t>commencerent</a:t>
            </a:r>
            <a:r>
              <a:rPr lang="fr-FR" sz="1200" dirty="0"/>
              <a:t> </a:t>
            </a:r>
            <a:r>
              <a:rPr lang="fr-FR" sz="1200" dirty="0" err="1"/>
              <a:t>soy</a:t>
            </a:r>
            <a:r>
              <a:rPr lang="fr-FR" sz="1200" dirty="0"/>
              <a:t> </a:t>
            </a:r>
            <a:r>
              <a:rPr lang="fr-FR" sz="1200" dirty="0" err="1"/>
              <a:t>jecter</a:t>
            </a:r>
            <a:r>
              <a:rPr lang="fr-FR" sz="1200" dirty="0"/>
              <a:t> et </a:t>
            </a:r>
            <a:r>
              <a:rPr lang="fr-FR" sz="1200" dirty="0" err="1"/>
              <a:t>saulter</a:t>
            </a:r>
            <a:r>
              <a:rPr lang="fr-FR" sz="1200" dirty="0"/>
              <a:t> en mer </a:t>
            </a:r>
            <a:r>
              <a:rPr lang="fr-FR" sz="1200" dirty="0" err="1"/>
              <a:t>aprés</a:t>
            </a:r>
            <a:r>
              <a:rPr lang="fr-FR" sz="1200" dirty="0"/>
              <a:t> à la file. La </a:t>
            </a:r>
            <a:r>
              <a:rPr lang="fr-FR" sz="1200" dirty="0" err="1"/>
              <a:t>foulle</a:t>
            </a:r>
            <a:r>
              <a:rPr lang="fr-FR" sz="1200" dirty="0"/>
              <a:t> </a:t>
            </a:r>
            <a:r>
              <a:rPr lang="fr-FR" sz="1200" dirty="0" err="1"/>
              <a:t>estoit</a:t>
            </a:r>
            <a:r>
              <a:rPr lang="fr-FR" sz="1200" dirty="0"/>
              <a:t> à qui premier y </a:t>
            </a:r>
            <a:r>
              <a:rPr lang="fr-FR" sz="1200" dirty="0" err="1"/>
              <a:t>saulteroit</a:t>
            </a:r>
            <a:r>
              <a:rPr lang="fr-FR" sz="1200" dirty="0"/>
              <a:t> </a:t>
            </a:r>
            <a:r>
              <a:rPr lang="fr-FR" sz="1200" dirty="0" err="1"/>
              <a:t>aprés</a:t>
            </a:r>
            <a:r>
              <a:rPr lang="fr-FR" sz="1200" dirty="0"/>
              <a:t> leur </a:t>
            </a:r>
            <a:r>
              <a:rPr lang="fr-FR" sz="1200" dirty="0" err="1"/>
              <a:t>compaignon</a:t>
            </a:r>
            <a:r>
              <a:rPr lang="fr-FR" sz="1200" dirty="0"/>
              <a:t> » (Rabelais)</a:t>
            </a:r>
            <a:endParaRPr lang="en-US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203848" y="386278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Pourquoi les items (salaire, relations avec les collègues, autonomie, sens du travail…) d’un questionnaire de perception de l’environnement de travail devraient-ils </a:t>
            </a:r>
            <a:r>
              <a:rPr lang="fr-FR" sz="2000" dirty="0" err="1" smtClean="0"/>
              <a:t>covarier</a:t>
            </a:r>
            <a:r>
              <a:rPr lang="fr-FR" sz="2000" dirty="0" smtClean="0"/>
              <a:t> ?</a:t>
            </a:r>
            <a:endParaRPr lang="fr-FR" sz="2000" dirty="0"/>
          </a:p>
        </p:txBody>
      </p:sp>
      <p:sp>
        <p:nvSpPr>
          <p:cNvPr id="3" name="AutoShape 2" descr="RÃ©sultat de recherche d'images pour &quot;se gratter la tÃªte&quot;"/>
          <p:cNvSpPr>
            <a:spLocks noChangeAspect="1" noChangeArrowheads="1"/>
          </p:cNvSpPr>
          <p:nvPr/>
        </p:nvSpPr>
        <p:spPr bwMode="auto">
          <a:xfrm>
            <a:off x="1331640" y="43653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RÃ©sultat de recherche d'images pour &quot;se gratter la tÃªte&quot;"/>
          <p:cNvSpPr>
            <a:spLocks noChangeAspect="1" noChangeArrowheads="1"/>
          </p:cNvSpPr>
          <p:nvPr/>
        </p:nvSpPr>
        <p:spPr bwMode="auto">
          <a:xfrm>
            <a:off x="1179240" y="492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240" y="3752833"/>
            <a:ext cx="1772629" cy="16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DEUX PROBLEMES OBSEDANTS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16815" y="1533128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E8BAA1-77F9-49EB-9516-755D8E774BBF}"/>
              </a:ext>
            </a:extLst>
          </p:cNvPr>
          <p:cNvSpPr txBox="1"/>
          <p:nvPr/>
        </p:nvSpPr>
        <p:spPr>
          <a:xfrm>
            <a:off x="323528" y="170080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2. Comment choisir la cible d’intervention ? </a:t>
            </a:r>
            <a:endParaRPr lang="fr-FR" sz="2800" b="1" dirty="0"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341" y="2492896"/>
            <a:ext cx="3785982" cy="22756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5301208"/>
            <a:ext cx="3673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caractéristiques de l’environnement de travail qui obtiennent les perceptions les plus défavorables ?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39806" y="5258921"/>
            <a:ext cx="3673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caractéristiques de l’environnement de travail dont les perceptions diffèrent le plus entre les catégories de salariés ?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16" y="2142287"/>
            <a:ext cx="3796181" cy="32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L’APPROCHE EN RESEAU COMME ALTERNATIVE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875" y="1537628"/>
            <a:ext cx="524419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  <a:latin typeface="MyriadPro-Regular" panose="020B0503030403020204" pitchFamily="34" charset="0"/>
              </a:rPr>
              <a:t>« Network </a:t>
            </a:r>
            <a:r>
              <a:rPr lang="fr-FR" sz="2800" b="1" dirty="0">
                <a:solidFill>
                  <a:srgbClr val="9900FF"/>
                </a:solidFill>
                <a:latin typeface="MyriadPro-Regular" panose="020B0503030403020204" pitchFamily="34" charset="0"/>
              </a:rPr>
              <a:t>science </a:t>
            </a:r>
            <a:r>
              <a:rPr lang="fr-FR" sz="2800" b="1" dirty="0" err="1">
                <a:solidFill>
                  <a:srgbClr val="9900FF"/>
                </a:solidFill>
                <a:latin typeface="MyriadPro-Regular" panose="020B0503030403020204" pitchFamily="34" charset="0"/>
              </a:rPr>
              <a:t>is</a:t>
            </a:r>
            <a:r>
              <a:rPr lang="fr-FR" sz="2800" b="1" dirty="0">
                <a:solidFill>
                  <a:srgbClr val="9900FF"/>
                </a:solidFill>
                <a:latin typeface="MyriadPro-Regular" panose="020B0503030403020204" pitchFamily="34" charset="0"/>
              </a:rPr>
              <a:t> </a:t>
            </a:r>
            <a:r>
              <a:rPr lang="fr-FR" sz="2800" b="1" dirty="0" err="1">
                <a:solidFill>
                  <a:srgbClr val="9900FF"/>
                </a:solidFill>
                <a:latin typeface="MyriadPro-Regular" panose="020B0503030403020204" pitchFamily="34" charset="0"/>
              </a:rPr>
              <a:t>booming</a:t>
            </a:r>
            <a:r>
              <a:rPr lang="fr-FR" sz="2800" b="1" dirty="0" smtClean="0">
                <a:solidFill>
                  <a:srgbClr val="9900FF"/>
                </a:solidFill>
                <a:latin typeface="MyriadPro-Regular" panose="020B0503030403020204" pitchFamily="34" charset="0"/>
              </a:rPr>
              <a:t>! »</a:t>
            </a:r>
            <a:endParaRPr lang="fr-FR" sz="2800" b="1" dirty="0">
              <a:solidFill>
                <a:srgbClr val="99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7780" y="219815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Beltz</a:t>
            </a:r>
            <a:r>
              <a:rPr lang="en-US" sz="1200" dirty="0"/>
              <a:t>, A. M., &amp; Gates, K. M. (2017). Network mapping with GIMME. </a:t>
            </a:r>
            <a:r>
              <a:rPr lang="en-US" sz="1200" i="1" dirty="0"/>
              <a:t>Multivariate Behavioral Research</a:t>
            </a:r>
            <a:r>
              <a:rPr lang="en-US" sz="1200" dirty="0"/>
              <a:t>, </a:t>
            </a:r>
            <a:r>
              <a:rPr lang="en-US" sz="1200" i="1" dirty="0"/>
              <a:t>52</a:t>
            </a:r>
            <a:r>
              <a:rPr lang="en-US" sz="1200" dirty="0"/>
              <a:t>(6), 789‑804</a:t>
            </a:r>
            <a:r>
              <a:rPr lang="en-US" sz="1200" dirty="0" smtClean="0"/>
              <a:t>.</a:t>
            </a:r>
          </a:p>
          <a:p>
            <a:r>
              <a:rPr lang="fr-FR" sz="1200" dirty="0" err="1"/>
              <a:t>Epskamp</a:t>
            </a:r>
            <a:r>
              <a:rPr lang="fr-FR" sz="1200" dirty="0"/>
              <a:t>, S., Maris, G., </a:t>
            </a:r>
            <a:r>
              <a:rPr lang="fr-FR" sz="1200" dirty="0" err="1"/>
              <a:t>Waldorp</a:t>
            </a:r>
            <a:r>
              <a:rPr lang="fr-FR" sz="1200" dirty="0"/>
              <a:t>, L. J., &amp; </a:t>
            </a:r>
            <a:r>
              <a:rPr lang="fr-FR" sz="1200" dirty="0" err="1"/>
              <a:t>Borsboom</a:t>
            </a:r>
            <a:r>
              <a:rPr lang="fr-FR" sz="1200" dirty="0"/>
              <a:t>, D. (in </a:t>
            </a:r>
            <a:r>
              <a:rPr lang="fr-FR" sz="1200" dirty="0" err="1"/>
              <a:t>press</a:t>
            </a:r>
            <a:r>
              <a:rPr lang="fr-FR" sz="1200" dirty="0"/>
              <a:t>). Network </a:t>
            </a:r>
            <a:r>
              <a:rPr lang="fr-FR" sz="1200" dirty="0" err="1"/>
              <a:t>psychometrics</a:t>
            </a:r>
            <a:r>
              <a:rPr lang="fr-FR" sz="1200" dirty="0"/>
              <a:t>. In P. </a:t>
            </a:r>
            <a:r>
              <a:rPr lang="fr-FR" sz="1200" dirty="0" err="1"/>
              <a:t>Irwing</a:t>
            </a:r>
            <a:r>
              <a:rPr lang="fr-FR" sz="1200" dirty="0"/>
              <a:t>, D. Hugues, &amp; T. Booth, </a:t>
            </a:r>
            <a:r>
              <a:rPr lang="fr-FR" sz="1200" i="1" dirty="0" err="1"/>
              <a:t>Handbook</a:t>
            </a:r>
            <a:r>
              <a:rPr lang="fr-FR" sz="1200" i="1" dirty="0"/>
              <a:t> of </a:t>
            </a:r>
            <a:r>
              <a:rPr lang="fr-FR" sz="1200" i="1" dirty="0" err="1"/>
              <a:t>Psychometrics</a:t>
            </a:r>
            <a:r>
              <a:rPr lang="fr-FR" sz="1200" dirty="0"/>
              <a:t>. New York: </a:t>
            </a:r>
            <a:r>
              <a:rPr lang="fr-FR" sz="1200" dirty="0" err="1"/>
              <a:t>Wiley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6B956C-E61B-48C7-A487-85D7008CCF20}"/>
              </a:ext>
            </a:extLst>
          </p:cNvPr>
          <p:cNvSpPr txBox="1"/>
          <p:nvPr/>
        </p:nvSpPr>
        <p:spPr>
          <a:xfrm>
            <a:off x="359978" y="4431316"/>
            <a:ext cx="658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Fried, E. I. (2017). What are psychological constructs? On the nature and statistical modelling of emotions, intelligence, personality traits and mental disorders. </a:t>
            </a:r>
            <a:r>
              <a:rPr lang="en-US" sz="1100" i="1" dirty="0"/>
              <a:t>Health Psychology Review</a:t>
            </a:r>
            <a:r>
              <a:rPr lang="en-US" sz="1100" dirty="0"/>
              <a:t>, </a:t>
            </a:r>
            <a:r>
              <a:rPr lang="en-US" sz="1100" i="1" dirty="0"/>
              <a:t>11</a:t>
            </a:r>
            <a:r>
              <a:rPr lang="en-US" sz="1100" dirty="0"/>
              <a:t>(2), 130‑134. </a:t>
            </a:r>
          </a:p>
          <a:p>
            <a:r>
              <a:rPr lang="fr-FR" sz="1100" dirty="0"/>
              <a:t>Guyon, H., Kop, J.-L., </a:t>
            </a:r>
            <a:r>
              <a:rPr lang="fr-FR" sz="1100" dirty="0" err="1"/>
              <a:t>Juhel</a:t>
            </a:r>
            <a:r>
              <a:rPr lang="fr-FR" sz="1100" dirty="0"/>
              <a:t>, J., &amp; </a:t>
            </a:r>
            <a:r>
              <a:rPr lang="fr-FR" sz="1100" dirty="0" err="1"/>
              <a:t>Falissard</a:t>
            </a:r>
            <a:r>
              <a:rPr lang="fr-FR" sz="1100" dirty="0"/>
              <a:t>, B. (2018). </a:t>
            </a:r>
            <a:r>
              <a:rPr lang="fr-FR" sz="1100" dirty="0" err="1"/>
              <a:t>Measurement</a:t>
            </a:r>
            <a:r>
              <a:rPr lang="fr-FR" sz="1100" dirty="0"/>
              <a:t>, </a:t>
            </a:r>
            <a:r>
              <a:rPr lang="fr-FR" sz="1100" dirty="0" err="1"/>
              <a:t>ontology</a:t>
            </a:r>
            <a:r>
              <a:rPr lang="fr-FR" sz="1100" dirty="0"/>
              <a:t>, and </a:t>
            </a:r>
            <a:r>
              <a:rPr lang="fr-FR" sz="1100" dirty="0" err="1"/>
              <a:t>epistemology</a:t>
            </a:r>
            <a:r>
              <a:rPr lang="fr-FR" sz="1100" dirty="0"/>
              <a:t>: Psychology </a:t>
            </a:r>
            <a:r>
              <a:rPr lang="fr-FR" sz="1100" dirty="0" err="1"/>
              <a:t>needs</a:t>
            </a:r>
            <a:r>
              <a:rPr lang="fr-FR" sz="1100" dirty="0"/>
              <a:t> </a:t>
            </a:r>
            <a:r>
              <a:rPr lang="fr-FR" sz="1100" dirty="0" err="1"/>
              <a:t>pragmatism-realism</a:t>
            </a:r>
            <a:r>
              <a:rPr lang="fr-FR" sz="1100" dirty="0"/>
              <a:t>. </a:t>
            </a:r>
            <a:r>
              <a:rPr lang="fr-FR" sz="1100" i="1" dirty="0"/>
              <a:t>Theory &amp; Psychology</a:t>
            </a:r>
            <a:r>
              <a:rPr lang="fr-FR" sz="1100" dirty="0"/>
              <a:t>, </a:t>
            </a:r>
            <a:r>
              <a:rPr lang="fr-FR" sz="1100" i="1" dirty="0"/>
              <a:t>28</a:t>
            </a:r>
            <a:r>
              <a:rPr lang="fr-FR" sz="1100" dirty="0"/>
              <a:t>(2), 149‑171</a:t>
            </a:r>
            <a:r>
              <a:rPr lang="fr-FR" sz="1100" dirty="0" smtClean="0"/>
              <a:t>.</a:t>
            </a:r>
            <a:endParaRPr lang="fr-FR" sz="1100" dirty="0">
              <a:effectLst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97" y="2877045"/>
            <a:ext cx="7535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1. L’approche en réseau permet d’adopter une autre ontologie des construits psychologiques</a:t>
            </a:r>
          </a:p>
          <a:p>
            <a:pPr lvl="1"/>
            <a:r>
              <a:rPr lang="fr-FR" sz="1600" b="1" dirty="0">
                <a:solidFill>
                  <a:prstClr val="black"/>
                </a:solidFill>
              </a:rPr>
              <a:t>Des construits naturels </a:t>
            </a:r>
            <a:r>
              <a:rPr lang="fr-FR" sz="1600" dirty="0">
                <a:solidFill>
                  <a:prstClr val="black"/>
                </a:solidFill>
              </a:rPr>
              <a:t>(</a:t>
            </a:r>
            <a:r>
              <a:rPr lang="fr-FR" sz="1600" i="1" dirty="0" err="1">
                <a:solidFill>
                  <a:prstClr val="black"/>
                </a:solidFill>
              </a:rPr>
              <a:t>natural</a:t>
            </a:r>
            <a:r>
              <a:rPr lang="fr-FR" sz="1600" i="1" dirty="0">
                <a:solidFill>
                  <a:prstClr val="black"/>
                </a:solidFill>
              </a:rPr>
              <a:t> </a:t>
            </a:r>
            <a:r>
              <a:rPr lang="fr-FR" sz="1600" i="1" dirty="0" err="1">
                <a:solidFill>
                  <a:prstClr val="black"/>
                </a:solidFill>
              </a:rPr>
              <a:t>kinds</a:t>
            </a:r>
            <a:r>
              <a:rPr lang="fr-FR" sz="1600" dirty="0">
                <a:solidFill>
                  <a:prstClr val="black"/>
                </a:solidFill>
              </a:rPr>
              <a:t>) [épistémologie réaliste ; variables latentes réflectives]  </a:t>
            </a:r>
            <a:r>
              <a:rPr 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>
                <a:solidFill>
                  <a:prstClr val="black"/>
                </a:solidFill>
              </a:rPr>
              <a:t>Construits « complexes » </a:t>
            </a:r>
            <a:r>
              <a:rPr lang="fr-FR" sz="1600" dirty="0">
                <a:solidFill>
                  <a:prstClr val="black"/>
                </a:solidFill>
              </a:rPr>
              <a:t>[inspiration biologique ; c’est la </a:t>
            </a:r>
            <a:r>
              <a:rPr lang="fr-FR" sz="1600" dirty="0" err="1">
                <a:solidFill>
                  <a:prstClr val="black"/>
                </a:solidFill>
              </a:rPr>
              <a:t>co-occurrence</a:t>
            </a:r>
            <a:r>
              <a:rPr lang="fr-FR" sz="1600" dirty="0">
                <a:solidFill>
                  <a:prstClr val="black"/>
                </a:solidFill>
              </a:rPr>
              <a:t> qui est centrale]</a:t>
            </a:r>
          </a:p>
          <a:p>
            <a:endParaRPr lang="fr-FR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52875" y="5524036"/>
            <a:ext cx="706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2. L’approche </a:t>
            </a:r>
            <a:r>
              <a:rPr lang="fr-FR" sz="2400" dirty="0"/>
              <a:t>en réseau permet </a:t>
            </a:r>
            <a:r>
              <a:rPr lang="fr-FR" sz="2400" dirty="0" smtClean="0"/>
              <a:t>d’envisager différemment le choix des cibles d’intervention</a:t>
            </a:r>
            <a:endParaRPr lang="fr-FR" sz="2400" dirty="0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685DDC5-D781-4908-9C12-53558199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56" y="4139126"/>
            <a:ext cx="2042591" cy="18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366180"/>
            <a:ext cx="1362748" cy="8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UNE APPLICATION AVEC LE QUESTIONNAIRE SATIN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375" y="2464827"/>
            <a:ext cx="4716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Santé perçue 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santé physique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santé psychique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symptômes physiques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symptômes psychosomatiques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stress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Exigences et capacités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exigences </a:t>
            </a:r>
            <a:r>
              <a:rPr lang="fr-FR" dirty="0"/>
              <a:t>du </a:t>
            </a:r>
            <a:r>
              <a:rPr lang="fr-FR" dirty="0" smtClean="0"/>
              <a:t>travail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/>
              <a:t>c</a:t>
            </a:r>
            <a:r>
              <a:rPr lang="fr-FR" dirty="0" smtClean="0"/>
              <a:t>apacités disponibles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Perception de l’environnement de travail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environnement physique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activité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cadrage </a:t>
            </a:r>
            <a:r>
              <a:rPr lang="fr-FR" dirty="0"/>
              <a:t>de </a:t>
            </a:r>
            <a:r>
              <a:rPr lang="fr-FR" dirty="0" smtClean="0"/>
              <a:t>l’activité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dirty="0" smtClean="0"/>
              <a:t>contexte organisationnel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Appréciation générale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4408" y="1864663"/>
            <a:ext cx="7560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Grosjean, V., Kop, J.-L., </a:t>
            </a:r>
            <a:r>
              <a:rPr lang="fr-FR" sz="1100" dirty="0" err="1"/>
              <a:t>Formet</a:t>
            </a:r>
            <a:r>
              <a:rPr lang="fr-FR" sz="1100" dirty="0"/>
              <a:t>-Robert, N., &amp; </a:t>
            </a:r>
            <a:r>
              <a:rPr lang="fr-FR" sz="1100" dirty="0" err="1"/>
              <a:t>Althaus</a:t>
            </a:r>
            <a:r>
              <a:rPr lang="fr-FR" sz="1100" dirty="0"/>
              <a:t>, V. (2016). </a:t>
            </a:r>
            <a:r>
              <a:rPr lang="fr-FR" sz="1100" i="1" dirty="0"/>
              <a:t>Approche bien-être au travail pour la prévention des RPS. SATIN version 3.0. Questionnaire d’évaluation des conditions de travail et de la santé : Manuel d’utilisation</a:t>
            </a:r>
            <a:r>
              <a:rPr lang="fr-FR" sz="1100" dirty="0"/>
              <a:t> (Notes Scientifiques et Techniques de l’INRS : NS344). Paris: INRS.</a:t>
            </a:r>
            <a:endParaRPr lang="fr-FR" sz="1100" dirty="0">
              <a:effectLst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3944" y="1341443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questionnaire SATIN : </a:t>
            </a:r>
            <a:r>
              <a:rPr lang="fr-FR" sz="2400" dirty="0" smtClean="0"/>
              <a:t>79 items répartis en 12 échelles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28022" y="3920607"/>
            <a:ext cx="353196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Questionnaire complété par des </a:t>
            </a:r>
            <a:r>
              <a:rPr lang="fr-FR" sz="2000" dirty="0" err="1" smtClean="0"/>
              <a:t>salarié.e.s</a:t>
            </a:r>
            <a:r>
              <a:rPr lang="fr-FR" sz="2000" dirty="0" smtClean="0"/>
              <a:t> de différentes entreprises de BTP</a:t>
            </a:r>
            <a:endParaRPr lang="fr-FR" sz="2000" dirty="0"/>
          </a:p>
        </p:txBody>
      </p:sp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71" y="5085184"/>
            <a:ext cx="1893292" cy="9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dans l’ENTREPRISE n° 1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55575" y="1484784"/>
            <a:ext cx="17243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Le réseau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24" y="1628800"/>
            <a:ext cx="6998608" cy="50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644008" cy="868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0"/>
            <a:ext cx="4499992" cy="86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tx2">
                  <a:lumMod val="75000"/>
                </a:schemeClr>
              </a:gs>
              <a:gs pos="64999">
                <a:schemeClr val="tx2">
                  <a:lumMod val="60000"/>
                  <a:lumOff val="40000"/>
                </a:schemeClr>
              </a:gs>
              <a:gs pos="89999">
                <a:schemeClr val="tx2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/>
              <a:t>RESULTATS dans l’ENTREPRISE n° 1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65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XXIIIe Journées Internationales de Psychologie </a:t>
            </a:r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Différentielle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Luxembourg</a:t>
            </a:r>
            <a:r>
              <a:rPr lang="fr-FR" sz="12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4-6 juillet 2018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4120" y="3281"/>
            <a:ext cx="44644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FR" sz="1100" dirty="0">
                <a:solidFill>
                  <a:schemeClr val="bg1"/>
                </a:solidFill>
              </a:rPr>
              <a:t>Jean-Luc Kop, Vincent Grosjean, </a:t>
            </a:r>
            <a:r>
              <a:rPr lang="fr-FR" sz="1100" dirty="0" smtClean="0">
                <a:solidFill>
                  <a:schemeClr val="bg1"/>
                </a:solidFill>
              </a:rPr>
              <a:t>Virginie </a:t>
            </a:r>
            <a:r>
              <a:rPr lang="fr-FR" sz="1100" dirty="0" err="1">
                <a:solidFill>
                  <a:schemeClr val="bg1"/>
                </a:solidFill>
              </a:rPr>
              <a:t>Althaus</a:t>
            </a:r>
            <a:r>
              <a:rPr lang="fr-FR" sz="1100" dirty="0">
                <a:solidFill>
                  <a:schemeClr val="bg1"/>
                </a:solidFill>
              </a:rPr>
              <a:t>, Nadja </a:t>
            </a:r>
            <a:r>
              <a:rPr lang="fr-FR" sz="1100" dirty="0" err="1">
                <a:solidFill>
                  <a:schemeClr val="bg1"/>
                </a:solidFill>
              </a:rPr>
              <a:t>Formet</a:t>
            </a:r>
            <a:r>
              <a:rPr lang="fr-FR" sz="1100" dirty="0">
                <a:solidFill>
                  <a:schemeClr val="bg1"/>
                </a:solidFill>
              </a:rPr>
              <a:t>-Robert </a:t>
            </a:r>
            <a:endParaRPr lang="fr-FR" sz="1100" dirty="0" smtClean="0">
              <a:solidFill>
                <a:schemeClr val="bg1"/>
              </a:solidFill>
            </a:endParaRPr>
          </a:p>
          <a:p>
            <a:pPr algn="r"/>
            <a:r>
              <a:rPr lang="fr-FR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modèles en réseau pour l’analyse des questionnaires d’intervention organisationnelle en santé au travail : une solution élégante à deux problèmes obsédants ?</a:t>
            </a:r>
          </a:p>
          <a:p>
            <a:pPr lvl="0" algn="r"/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1" name="Image 40" descr="Contrat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96" y="479848"/>
            <a:ext cx="647824" cy="2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 descr="RÃ©sultat de recherche d'images pour &quot;BT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5872" y="1381150"/>
            <a:ext cx="433211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9900FF"/>
                </a:solidFill>
              </a:rPr>
              <a:t>Les indicateurs de centralité</a:t>
            </a:r>
            <a:endParaRPr lang="fr-FR" sz="2800" b="1" dirty="0">
              <a:solidFill>
                <a:srgbClr val="99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7" y="2110130"/>
            <a:ext cx="4634619" cy="47478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68" y="3068960"/>
            <a:ext cx="38296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1741</Words>
  <Application>Microsoft Office PowerPoint</Application>
  <PresentationFormat>Affichage à l'écran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MyriadPro-Regular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jlk</dc:creator>
  <cp:lastModifiedBy>Jean-Luc Kop</cp:lastModifiedBy>
  <cp:revision>235</cp:revision>
  <dcterms:created xsi:type="dcterms:W3CDTF">2013-05-01T14:45:46Z</dcterms:created>
  <dcterms:modified xsi:type="dcterms:W3CDTF">2018-07-04T04:59:31Z</dcterms:modified>
</cp:coreProperties>
</file>