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8"/>
  </p:notesMasterIdLst>
  <p:sldIdLst>
    <p:sldId id="297" r:id="rId2"/>
    <p:sldId id="257" r:id="rId3"/>
    <p:sldId id="288" r:id="rId4"/>
    <p:sldId id="289" r:id="rId5"/>
    <p:sldId id="258" r:id="rId6"/>
    <p:sldId id="259" r:id="rId7"/>
    <p:sldId id="265" r:id="rId8"/>
    <p:sldId id="299" r:id="rId9"/>
    <p:sldId id="298" r:id="rId10"/>
    <p:sldId id="296" r:id="rId11"/>
    <p:sldId id="295" r:id="rId12"/>
    <p:sldId id="273" r:id="rId13"/>
    <p:sldId id="286" r:id="rId14"/>
    <p:sldId id="274" r:id="rId15"/>
    <p:sldId id="275" r:id="rId16"/>
    <p:sldId id="277" r:id="rId17"/>
    <p:sldId id="287" r:id="rId18"/>
    <p:sldId id="278" r:id="rId19"/>
    <p:sldId id="279" r:id="rId20"/>
    <p:sldId id="280" r:id="rId21"/>
    <p:sldId id="290" r:id="rId22"/>
    <p:sldId id="283" r:id="rId23"/>
    <p:sldId id="285" r:id="rId24"/>
    <p:sldId id="262" r:id="rId25"/>
    <p:sldId id="294" r:id="rId26"/>
    <p:sldId id="292" r:id="rId2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71AE"/>
    <a:srgbClr val="F3B52E"/>
    <a:srgbClr val="6F892E"/>
    <a:srgbClr val="AB1935"/>
    <a:srgbClr val="AC1E39"/>
    <a:srgbClr val="AD243E"/>
    <a:srgbClr val="F2B52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Style foncé 2 - Accentuation 3/Accentuation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172"/>
    <p:restoredTop sz="72177"/>
  </p:normalViewPr>
  <p:slideViewPr>
    <p:cSldViewPr snapToGrid="0" snapToObjects="1">
      <p:cViewPr varScale="1">
        <p:scale>
          <a:sx n="90" d="100"/>
          <a:sy n="90" d="100"/>
        </p:scale>
        <p:origin x="136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0C5C6D-3FF1-F646-BA43-BD5EC8EC7981}" type="doc">
      <dgm:prSet loTypeId="urn:microsoft.com/office/officeart/2009/3/layout/HorizontalOrganizationChart" loCatId="" qsTypeId="urn:microsoft.com/office/officeart/2005/8/quickstyle/simple1" qsCatId="simple" csTypeId="urn:microsoft.com/office/officeart/2005/8/colors/accent1_2" csCatId="accent1" phldr="1"/>
      <dgm:spPr/>
      <dgm:t>
        <a:bodyPr/>
        <a:lstStyle/>
        <a:p>
          <a:endParaRPr lang="fr-FR"/>
        </a:p>
      </dgm:t>
    </dgm:pt>
    <dgm:pt modelId="{5D02AEBF-1D5A-BF40-90FE-27577E3381D4}">
      <dgm:prSet phldrT="[Texte]" custT="1"/>
      <dgm:spPr>
        <a:solidFill>
          <a:srgbClr val="000000"/>
        </a:solidFill>
      </dgm:spPr>
      <dgm:t>
        <a:bodyPr/>
        <a:lstStyle/>
        <a:p>
          <a:r>
            <a:rPr lang="fr-FR" sz="2400" dirty="0"/>
            <a:t>Enquêtes</a:t>
          </a:r>
        </a:p>
      </dgm:t>
    </dgm:pt>
    <dgm:pt modelId="{9F22BB35-B71B-1C4C-B5F0-3B03CB6D1BC3}" type="parTrans" cxnId="{C4DB3D17-08EE-D049-B220-39A8C728804C}">
      <dgm:prSet/>
      <dgm:spPr/>
      <dgm:t>
        <a:bodyPr/>
        <a:lstStyle/>
        <a:p>
          <a:endParaRPr lang="fr-FR"/>
        </a:p>
      </dgm:t>
    </dgm:pt>
    <dgm:pt modelId="{33170D35-9396-1F4F-82B0-DCA04D941F00}" type="sibTrans" cxnId="{C4DB3D17-08EE-D049-B220-39A8C728804C}">
      <dgm:prSet/>
      <dgm:spPr/>
      <dgm:t>
        <a:bodyPr/>
        <a:lstStyle/>
        <a:p>
          <a:endParaRPr lang="fr-FR"/>
        </a:p>
      </dgm:t>
    </dgm:pt>
    <dgm:pt modelId="{162122A5-0C56-734D-804C-E3131BB5C44A}">
      <dgm:prSet phldrT="[Texte]" custT="1"/>
      <dgm:spPr>
        <a:solidFill>
          <a:srgbClr val="4571AE"/>
        </a:solidFill>
      </dgm:spPr>
      <dgm:t>
        <a:bodyPr/>
        <a:lstStyle/>
        <a:p>
          <a:r>
            <a:rPr lang="fr-FR" sz="2400" dirty="0"/>
            <a:t>Profil Consommation</a:t>
          </a:r>
        </a:p>
      </dgm:t>
    </dgm:pt>
    <dgm:pt modelId="{A4EBAC4B-8301-024F-96C0-6524A96A2C6C}" type="parTrans" cxnId="{363986F2-914B-0F4A-AC3B-7CDC90D29265}">
      <dgm:prSet>
        <dgm:style>
          <a:lnRef idx="0">
            <a:scrgbClr r="0" g="0" b="0"/>
          </a:lnRef>
          <a:fillRef idx="0">
            <a:scrgbClr r="0" g="0" b="0"/>
          </a:fillRef>
          <a:effectRef idx="0">
            <a:scrgbClr r="0" g="0" b="0"/>
          </a:effectRef>
          <a:fontRef idx="minor">
            <a:schemeClr val="tx1"/>
          </a:fontRef>
        </dgm:style>
      </dgm:prSet>
      <dgm:spPr>
        <a:ln w="9525" cap="flat" cmpd="sng" algn="ctr">
          <a:solidFill>
            <a:schemeClr val="accent3"/>
          </a:solidFill>
          <a:prstDash val="dash"/>
          <a:round/>
          <a:headEnd type="none" w="med" len="med"/>
          <a:tailEnd type="none" w="med" len="med"/>
        </a:ln>
      </dgm:spPr>
      <dgm:t>
        <a:bodyPr/>
        <a:lstStyle/>
        <a:p>
          <a:endParaRPr lang="fr-FR"/>
        </a:p>
      </dgm:t>
    </dgm:pt>
    <dgm:pt modelId="{56012C76-A79D-9A47-866D-8FEB6B07DC7B}" type="sibTrans" cxnId="{363986F2-914B-0F4A-AC3B-7CDC90D29265}">
      <dgm:prSet/>
      <dgm:spPr/>
      <dgm:t>
        <a:bodyPr/>
        <a:lstStyle/>
        <a:p>
          <a:endParaRPr lang="fr-FR"/>
        </a:p>
      </dgm:t>
    </dgm:pt>
    <dgm:pt modelId="{928D2B9B-C014-2D45-A49E-844EB9F93785}">
      <dgm:prSet phldrT="[Texte]" custT="1"/>
      <dgm:spPr>
        <a:solidFill>
          <a:srgbClr val="AD243E"/>
        </a:solidFill>
      </dgm:spPr>
      <dgm:t>
        <a:bodyPr/>
        <a:lstStyle/>
        <a:p>
          <a:pPr rtl="0"/>
          <a:r>
            <a:rPr lang="fr-FR" sz="2400" dirty="0"/>
            <a:t>Profil Changement</a:t>
          </a:r>
        </a:p>
      </dgm:t>
    </dgm:pt>
    <dgm:pt modelId="{9ACDB6C4-7B61-6D4B-9F7C-56175F96A5C4}" type="parTrans" cxnId="{F11C8AFC-91E2-8E44-89CF-AF4A76878F0B}">
      <dgm:prSet>
        <dgm:style>
          <a:lnRef idx="0">
            <a:scrgbClr r="0" g="0" b="0"/>
          </a:lnRef>
          <a:fillRef idx="0">
            <a:scrgbClr r="0" g="0" b="0"/>
          </a:fillRef>
          <a:effectRef idx="0">
            <a:scrgbClr r="0" g="0" b="0"/>
          </a:effectRef>
          <a:fontRef idx="minor">
            <a:schemeClr val="tx1"/>
          </a:fontRef>
        </dgm:style>
      </dgm:prSet>
      <dgm:spPr>
        <a:ln w="9525" cap="flat" cmpd="sng" algn="ctr">
          <a:solidFill>
            <a:schemeClr val="accent3"/>
          </a:solidFill>
          <a:prstDash val="dash"/>
          <a:round/>
          <a:headEnd type="none" w="med" len="med"/>
          <a:tailEnd type="none" w="med" len="med"/>
        </a:ln>
      </dgm:spPr>
      <dgm:t>
        <a:bodyPr/>
        <a:lstStyle/>
        <a:p>
          <a:endParaRPr lang="fr-FR"/>
        </a:p>
      </dgm:t>
    </dgm:pt>
    <dgm:pt modelId="{32C951DB-D5FF-A74F-83E9-E192336B91F0}" type="sibTrans" cxnId="{F11C8AFC-91E2-8E44-89CF-AF4A76878F0B}">
      <dgm:prSet/>
      <dgm:spPr/>
      <dgm:t>
        <a:bodyPr/>
        <a:lstStyle/>
        <a:p>
          <a:endParaRPr lang="fr-FR"/>
        </a:p>
      </dgm:t>
    </dgm:pt>
    <dgm:pt modelId="{8315BF73-43FB-CC4D-B0D8-1AF8F3CBCAF5}">
      <dgm:prSet custT="1"/>
      <dgm:spPr>
        <a:solidFill>
          <a:srgbClr val="F2B52E"/>
        </a:solidFill>
      </dgm:spPr>
      <dgm:t>
        <a:bodyPr/>
        <a:lstStyle/>
        <a:p>
          <a:r>
            <a:rPr lang="fr-FR" sz="2400" dirty="0">
              <a:solidFill>
                <a:schemeClr val="tx1"/>
              </a:solidFill>
            </a:rPr>
            <a:t>Profil </a:t>
          </a:r>
          <a:r>
            <a:rPr lang="fr-FR" sz="2400" dirty="0" err="1">
              <a:solidFill>
                <a:schemeClr val="tx1"/>
              </a:solidFill>
            </a:rPr>
            <a:t>Covid</a:t>
          </a:r>
          <a:endParaRPr lang="fr-FR" sz="2400" dirty="0">
            <a:solidFill>
              <a:schemeClr val="tx1"/>
            </a:solidFill>
          </a:endParaRPr>
        </a:p>
      </dgm:t>
    </dgm:pt>
    <dgm:pt modelId="{C831B254-46AE-D84A-B9B6-4BE052863FBF}" type="parTrans" cxnId="{8337705E-848B-9747-8E75-3166F6196634}">
      <dgm:prSet>
        <dgm:style>
          <a:lnRef idx="0">
            <a:scrgbClr r="0" g="0" b="0"/>
          </a:lnRef>
          <a:fillRef idx="0">
            <a:scrgbClr r="0" g="0" b="0"/>
          </a:fillRef>
          <a:effectRef idx="0">
            <a:scrgbClr r="0" g="0" b="0"/>
          </a:effectRef>
          <a:fontRef idx="minor">
            <a:schemeClr val="tx1"/>
          </a:fontRef>
        </dgm:style>
      </dgm:prSet>
      <dgm:spPr>
        <a:ln w="9525" cap="flat" cmpd="sng" algn="ctr">
          <a:solidFill>
            <a:schemeClr val="accent3"/>
          </a:solidFill>
          <a:prstDash val="dash"/>
          <a:round/>
          <a:headEnd type="none" w="med" len="med"/>
          <a:tailEnd type="none" w="med" len="med"/>
        </a:ln>
      </dgm:spPr>
      <dgm:t>
        <a:bodyPr/>
        <a:lstStyle/>
        <a:p>
          <a:endParaRPr lang="fr-FR"/>
        </a:p>
      </dgm:t>
    </dgm:pt>
    <dgm:pt modelId="{6D4EAF5A-EC34-D240-93EE-9672551B6018}" type="sibTrans" cxnId="{8337705E-848B-9747-8E75-3166F6196634}">
      <dgm:prSet/>
      <dgm:spPr/>
      <dgm:t>
        <a:bodyPr/>
        <a:lstStyle/>
        <a:p>
          <a:endParaRPr lang="fr-FR"/>
        </a:p>
      </dgm:t>
    </dgm:pt>
    <dgm:pt modelId="{0DF9963D-D1ED-F44F-BD0F-464698EB9226}">
      <dgm:prSet custT="1"/>
      <dgm:spPr>
        <a:solidFill>
          <a:schemeClr val="accent2">
            <a:lumMod val="75000"/>
          </a:schemeClr>
        </a:solidFill>
      </dgm:spPr>
      <dgm:t>
        <a:bodyPr/>
        <a:lstStyle/>
        <a:p>
          <a:pPr rtl="0"/>
          <a:r>
            <a:rPr lang="fr-FR" sz="2400" dirty="0"/>
            <a:t>Analyse par établissements</a:t>
          </a:r>
        </a:p>
      </dgm:t>
    </dgm:pt>
    <dgm:pt modelId="{A0C90786-D3D1-AF46-9E28-2B9F8B38B2C3}" type="parTrans" cxnId="{F53CBEFE-B8A1-874F-9069-5B84E870C9CC}">
      <dgm:prSet>
        <dgm:style>
          <a:lnRef idx="0">
            <a:scrgbClr r="0" g="0" b="0"/>
          </a:lnRef>
          <a:fillRef idx="0">
            <a:scrgbClr r="0" g="0" b="0"/>
          </a:fillRef>
          <a:effectRef idx="0">
            <a:scrgbClr r="0" g="0" b="0"/>
          </a:effectRef>
          <a:fontRef idx="minor">
            <a:schemeClr val="tx1"/>
          </a:fontRef>
        </dgm:style>
      </dgm:prSet>
      <dgm:spPr>
        <a:ln w="9525" cap="flat" cmpd="sng" algn="ctr">
          <a:solidFill>
            <a:schemeClr val="accent3"/>
          </a:solidFill>
          <a:prstDash val="dash"/>
          <a:round/>
          <a:headEnd type="none" w="med" len="med"/>
          <a:tailEnd type="none" w="med" len="med"/>
        </a:ln>
      </dgm:spPr>
      <dgm:t>
        <a:bodyPr/>
        <a:lstStyle/>
        <a:p>
          <a:endParaRPr lang="fr-FR"/>
        </a:p>
      </dgm:t>
    </dgm:pt>
    <dgm:pt modelId="{09EA52B0-D4DE-4D45-8124-1F4429EC6D9C}" type="sibTrans" cxnId="{F53CBEFE-B8A1-874F-9069-5B84E870C9CC}">
      <dgm:prSet/>
      <dgm:spPr/>
      <dgm:t>
        <a:bodyPr/>
        <a:lstStyle/>
        <a:p>
          <a:endParaRPr lang="fr-FR"/>
        </a:p>
      </dgm:t>
    </dgm:pt>
    <dgm:pt modelId="{ADD306D2-2A29-C94E-BEF4-46607220D317}">
      <dgm:prSet custT="1"/>
      <dgm:spPr>
        <a:solidFill>
          <a:schemeClr val="accent2">
            <a:lumMod val="75000"/>
          </a:schemeClr>
        </a:solidFill>
      </dgm:spPr>
      <dgm:t>
        <a:bodyPr/>
        <a:lstStyle/>
        <a:p>
          <a:pPr rtl="0"/>
          <a:r>
            <a:rPr lang="fr-FR" sz="2400" dirty="0"/>
            <a:t>Analyse par foyers  de confinement</a:t>
          </a:r>
        </a:p>
      </dgm:t>
    </dgm:pt>
    <dgm:pt modelId="{5E258742-3F89-954A-94EF-891572124764}" type="parTrans" cxnId="{D12B7688-5BC4-3C40-9F25-B1217EBAB2D9}">
      <dgm:prSet>
        <dgm:style>
          <a:lnRef idx="0">
            <a:scrgbClr r="0" g="0" b="0"/>
          </a:lnRef>
          <a:fillRef idx="0">
            <a:scrgbClr r="0" g="0" b="0"/>
          </a:fillRef>
          <a:effectRef idx="0">
            <a:scrgbClr r="0" g="0" b="0"/>
          </a:effectRef>
          <a:fontRef idx="minor">
            <a:schemeClr val="tx1"/>
          </a:fontRef>
        </dgm:style>
      </dgm:prSet>
      <dgm:spPr>
        <a:ln w="9525" cap="flat" cmpd="sng" algn="ctr">
          <a:solidFill>
            <a:schemeClr val="accent3"/>
          </a:solidFill>
          <a:prstDash val="dash"/>
          <a:round/>
          <a:headEnd type="none" w="med" len="med"/>
          <a:tailEnd type="none" w="med" len="med"/>
        </a:ln>
      </dgm:spPr>
      <dgm:t>
        <a:bodyPr/>
        <a:lstStyle/>
        <a:p>
          <a:endParaRPr lang="fr-FR"/>
        </a:p>
      </dgm:t>
    </dgm:pt>
    <dgm:pt modelId="{E23EE9FE-0451-294F-9DC6-759FD4BF958D}" type="sibTrans" cxnId="{D12B7688-5BC4-3C40-9F25-B1217EBAB2D9}">
      <dgm:prSet/>
      <dgm:spPr/>
      <dgm:t>
        <a:bodyPr/>
        <a:lstStyle/>
        <a:p>
          <a:endParaRPr lang="fr-FR"/>
        </a:p>
      </dgm:t>
    </dgm:pt>
    <dgm:pt modelId="{3802F94D-A034-294E-9BFC-4BCA2C246617}">
      <dgm:prSet phldrT="[Texte]" custT="1"/>
      <dgm:spPr>
        <a:solidFill>
          <a:schemeClr val="accent2">
            <a:lumMod val="75000"/>
          </a:schemeClr>
        </a:solidFill>
      </dgm:spPr>
      <dgm:t>
        <a:bodyPr/>
        <a:lstStyle/>
        <a:p>
          <a:pPr rtl="0"/>
          <a:r>
            <a:rPr lang="fr-FR" sz="2400" dirty="0"/>
            <a:t>Synthèse &amp; chiffres-clés</a:t>
          </a:r>
        </a:p>
      </dgm:t>
    </dgm:pt>
    <dgm:pt modelId="{A8D6CBBA-4AAE-4848-B7F6-E200DB31FA3F}" type="parTrans" cxnId="{0310A8B0-F4EF-814A-8EB2-F869909AC7F8}">
      <dgm:prSet>
        <dgm:style>
          <a:lnRef idx="0">
            <a:scrgbClr r="0" g="0" b="0"/>
          </a:lnRef>
          <a:fillRef idx="0">
            <a:scrgbClr r="0" g="0" b="0"/>
          </a:fillRef>
          <a:effectRef idx="0">
            <a:scrgbClr r="0" g="0" b="0"/>
          </a:effectRef>
          <a:fontRef idx="minor">
            <a:schemeClr val="tx1"/>
          </a:fontRef>
        </dgm:style>
      </dgm:prSet>
      <dgm:spPr>
        <a:ln w="9525" cap="flat" cmpd="sng" algn="ctr">
          <a:solidFill>
            <a:schemeClr val="accent3"/>
          </a:solidFill>
          <a:prstDash val="dash"/>
          <a:round/>
          <a:headEnd type="none" w="med" len="med"/>
          <a:tailEnd type="none" w="med" len="med"/>
        </a:ln>
      </dgm:spPr>
      <dgm:t>
        <a:bodyPr/>
        <a:lstStyle/>
        <a:p>
          <a:endParaRPr lang="fr-FR"/>
        </a:p>
      </dgm:t>
    </dgm:pt>
    <dgm:pt modelId="{379EF7CD-B59A-8349-BFE9-E27BE13CE5D9}" type="sibTrans" cxnId="{0310A8B0-F4EF-814A-8EB2-F869909AC7F8}">
      <dgm:prSet/>
      <dgm:spPr/>
      <dgm:t>
        <a:bodyPr/>
        <a:lstStyle/>
        <a:p>
          <a:endParaRPr lang="fr-FR"/>
        </a:p>
      </dgm:t>
    </dgm:pt>
    <dgm:pt modelId="{462ABFE9-51D0-594D-8869-9FE1B921EA7F}" type="pres">
      <dgm:prSet presAssocID="{430C5C6D-3FF1-F646-BA43-BD5EC8EC7981}" presName="hierChild1" presStyleCnt="0">
        <dgm:presLayoutVars>
          <dgm:orgChart val="1"/>
          <dgm:chPref val="1"/>
          <dgm:dir/>
          <dgm:animOne val="branch"/>
          <dgm:animLvl val="lvl"/>
          <dgm:resizeHandles/>
        </dgm:presLayoutVars>
      </dgm:prSet>
      <dgm:spPr/>
    </dgm:pt>
    <dgm:pt modelId="{FE240801-CB4A-9B4C-90FA-567A5D3C2C6E}" type="pres">
      <dgm:prSet presAssocID="{5D02AEBF-1D5A-BF40-90FE-27577E3381D4}" presName="hierRoot1" presStyleCnt="0">
        <dgm:presLayoutVars>
          <dgm:hierBranch val="init"/>
        </dgm:presLayoutVars>
      </dgm:prSet>
      <dgm:spPr/>
    </dgm:pt>
    <dgm:pt modelId="{58B124A0-E078-B640-B035-41C7DA601174}" type="pres">
      <dgm:prSet presAssocID="{5D02AEBF-1D5A-BF40-90FE-27577E3381D4}" presName="rootComposite1" presStyleCnt="0"/>
      <dgm:spPr/>
    </dgm:pt>
    <dgm:pt modelId="{21018554-C2F0-1E41-94FB-A509F0A600FF}" type="pres">
      <dgm:prSet presAssocID="{5D02AEBF-1D5A-BF40-90FE-27577E3381D4}" presName="rootText1" presStyleLbl="node0" presStyleIdx="0" presStyleCnt="1" custLinFactY="-41128" custLinFactNeighborX="-11842" custLinFactNeighborY="-100000">
        <dgm:presLayoutVars>
          <dgm:chPref val="3"/>
        </dgm:presLayoutVars>
      </dgm:prSet>
      <dgm:spPr/>
    </dgm:pt>
    <dgm:pt modelId="{37AF0E88-E68E-0A42-91F9-123D0AF41561}" type="pres">
      <dgm:prSet presAssocID="{5D02AEBF-1D5A-BF40-90FE-27577E3381D4}" presName="rootConnector1" presStyleLbl="node1" presStyleIdx="0" presStyleCnt="0"/>
      <dgm:spPr/>
    </dgm:pt>
    <dgm:pt modelId="{BFEE90E6-89B3-824B-BB9E-C5342B2A721A}" type="pres">
      <dgm:prSet presAssocID="{5D02AEBF-1D5A-BF40-90FE-27577E3381D4}" presName="hierChild2" presStyleCnt="0"/>
      <dgm:spPr/>
    </dgm:pt>
    <dgm:pt modelId="{EC770194-13D7-5944-9200-75321D05B5C2}" type="pres">
      <dgm:prSet presAssocID="{A8D6CBBA-4AAE-4848-B7F6-E200DB31FA3F}" presName="Name64" presStyleLbl="parChTrans1D2" presStyleIdx="0" presStyleCnt="3"/>
      <dgm:spPr/>
    </dgm:pt>
    <dgm:pt modelId="{1796A151-24A0-8E48-B3D1-CCC77CCBBE13}" type="pres">
      <dgm:prSet presAssocID="{3802F94D-A034-294E-9BFC-4BCA2C246617}" presName="hierRoot2" presStyleCnt="0">
        <dgm:presLayoutVars>
          <dgm:hierBranch val="init"/>
        </dgm:presLayoutVars>
      </dgm:prSet>
      <dgm:spPr/>
    </dgm:pt>
    <dgm:pt modelId="{82BC528E-D9CB-4B48-A37B-7E565A38B7EE}" type="pres">
      <dgm:prSet presAssocID="{3802F94D-A034-294E-9BFC-4BCA2C246617}" presName="rootComposite" presStyleCnt="0"/>
      <dgm:spPr/>
    </dgm:pt>
    <dgm:pt modelId="{93C42783-7848-1D46-8FF8-26E2A0FFD964}" type="pres">
      <dgm:prSet presAssocID="{3802F94D-A034-294E-9BFC-4BCA2C246617}" presName="rootText" presStyleLbl="node2" presStyleIdx="0" presStyleCnt="3" custLinFactNeighborX="29603" custLinFactNeighborY="-144">
        <dgm:presLayoutVars>
          <dgm:chPref val="3"/>
        </dgm:presLayoutVars>
      </dgm:prSet>
      <dgm:spPr/>
    </dgm:pt>
    <dgm:pt modelId="{AEC49784-E3E4-1F4B-A147-761A14115387}" type="pres">
      <dgm:prSet presAssocID="{3802F94D-A034-294E-9BFC-4BCA2C246617}" presName="rootConnector" presStyleLbl="node2" presStyleIdx="0" presStyleCnt="3"/>
      <dgm:spPr/>
    </dgm:pt>
    <dgm:pt modelId="{A0E84652-062F-AA4C-B308-37891DF1D649}" type="pres">
      <dgm:prSet presAssocID="{3802F94D-A034-294E-9BFC-4BCA2C246617}" presName="hierChild4" presStyleCnt="0"/>
      <dgm:spPr/>
    </dgm:pt>
    <dgm:pt modelId="{8AE7513C-40E7-5341-9394-2FE7D89EB8B2}" type="pres">
      <dgm:prSet presAssocID="{3802F94D-A034-294E-9BFC-4BCA2C246617}" presName="hierChild5" presStyleCnt="0"/>
      <dgm:spPr/>
    </dgm:pt>
    <dgm:pt modelId="{DAA38850-99F2-7C46-9AF1-81FB0880C671}" type="pres">
      <dgm:prSet presAssocID="{A0C90786-D3D1-AF46-9E28-2B9F8B38B2C3}" presName="Name64" presStyleLbl="parChTrans1D2" presStyleIdx="1" presStyleCnt="3"/>
      <dgm:spPr/>
    </dgm:pt>
    <dgm:pt modelId="{43C12CB3-964E-7E43-B655-5B9F67578093}" type="pres">
      <dgm:prSet presAssocID="{0DF9963D-D1ED-F44F-BD0F-464698EB9226}" presName="hierRoot2" presStyleCnt="0">
        <dgm:presLayoutVars>
          <dgm:hierBranch val="init"/>
        </dgm:presLayoutVars>
      </dgm:prSet>
      <dgm:spPr/>
    </dgm:pt>
    <dgm:pt modelId="{4B52A1FA-82EF-DF4F-8DC2-7F346CD5A6D1}" type="pres">
      <dgm:prSet presAssocID="{0DF9963D-D1ED-F44F-BD0F-464698EB9226}" presName="rootComposite" presStyleCnt="0"/>
      <dgm:spPr/>
    </dgm:pt>
    <dgm:pt modelId="{D2F13014-E947-8B4B-9CB9-EBCE1D2FFE83}" type="pres">
      <dgm:prSet presAssocID="{0DF9963D-D1ED-F44F-BD0F-464698EB9226}" presName="rootText" presStyleLbl="node2" presStyleIdx="1" presStyleCnt="3" custLinFactNeighborX="-21175" custLinFactNeighborY="18485">
        <dgm:presLayoutVars>
          <dgm:chPref val="3"/>
        </dgm:presLayoutVars>
      </dgm:prSet>
      <dgm:spPr/>
    </dgm:pt>
    <dgm:pt modelId="{2AB1534E-63AE-844F-8C7D-ACD9166A59C3}" type="pres">
      <dgm:prSet presAssocID="{0DF9963D-D1ED-F44F-BD0F-464698EB9226}" presName="rootConnector" presStyleLbl="node2" presStyleIdx="1" presStyleCnt="3"/>
      <dgm:spPr/>
    </dgm:pt>
    <dgm:pt modelId="{821F15FF-7E13-244C-8098-C9F9DEBF4CDC}" type="pres">
      <dgm:prSet presAssocID="{0DF9963D-D1ED-F44F-BD0F-464698EB9226}" presName="hierChild4" presStyleCnt="0"/>
      <dgm:spPr/>
    </dgm:pt>
    <dgm:pt modelId="{98417174-ECCA-7547-A009-46F50CF830D6}" type="pres">
      <dgm:prSet presAssocID="{0DF9963D-D1ED-F44F-BD0F-464698EB9226}" presName="hierChild5" presStyleCnt="0"/>
      <dgm:spPr/>
    </dgm:pt>
    <dgm:pt modelId="{3AD55706-368E-4C4D-992A-5C769D4A96DE}" type="pres">
      <dgm:prSet presAssocID="{5E258742-3F89-954A-94EF-891572124764}" presName="Name64" presStyleLbl="parChTrans1D2" presStyleIdx="2" presStyleCnt="3"/>
      <dgm:spPr/>
    </dgm:pt>
    <dgm:pt modelId="{96900AB2-B169-EF4B-8F78-E04724C50D25}" type="pres">
      <dgm:prSet presAssocID="{ADD306D2-2A29-C94E-BEF4-46607220D317}" presName="hierRoot2" presStyleCnt="0">
        <dgm:presLayoutVars>
          <dgm:hierBranch val="init"/>
        </dgm:presLayoutVars>
      </dgm:prSet>
      <dgm:spPr/>
    </dgm:pt>
    <dgm:pt modelId="{1CD90EFE-44CD-3F4E-8893-7FFAE381F599}" type="pres">
      <dgm:prSet presAssocID="{ADD306D2-2A29-C94E-BEF4-46607220D317}" presName="rootComposite" presStyleCnt="0"/>
      <dgm:spPr/>
    </dgm:pt>
    <dgm:pt modelId="{0F2100D2-44D7-F14C-84E2-7EAC0FFE001A}" type="pres">
      <dgm:prSet presAssocID="{ADD306D2-2A29-C94E-BEF4-46607220D317}" presName="rootText" presStyleLbl="node2" presStyleIdx="2" presStyleCnt="3" custLinFactNeighborX="-98911" custLinFactNeighborY="25214">
        <dgm:presLayoutVars>
          <dgm:chPref val="3"/>
        </dgm:presLayoutVars>
      </dgm:prSet>
      <dgm:spPr/>
    </dgm:pt>
    <dgm:pt modelId="{3D7ABD9B-64D9-A246-899A-5722D48AB9E0}" type="pres">
      <dgm:prSet presAssocID="{ADD306D2-2A29-C94E-BEF4-46607220D317}" presName="rootConnector" presStyleLbl="node2" presStyleIdx="2" presStyleCnt="3"/>
      <dgm:spPr/>
    </dgm:pt>
    <dgm:pt modelId="{846606C3-6D8E-8C4C-A933-0648CD2EC219}" type="pres">
      <dgm:prSet presAssocID="{ADD306D2-2A29-C94E-BEF4-46607220D317}" presName="hierChild4" presStyleCnt="0"/>
      <dgm:spPr/>
    </dgm:pt>
    <dgm:pt modelId="{DCDFF414-7797-D248-924E-140CBBE16435}" type="pres">
      <dgm:prSet presAssocID="{A4EBAC4B-8301-024F-96C0-6524A96A2C6C}" presName="Name64" presStyleLbl="parChTrans1D3" presStyleIdx="0" presStyleCnt="3"/>
      <dgm:spPr/>
    </dgm:pt>
    <dgm:pt modelId="{BE9951A3-491E-A145-8D84-16515FCF5751}" type="pres">
      <dgm:prSet presAssocID="{162122A5-0C56-734D-804C-E3131BB5C44A}" presName="hierRoot2" presStyleCnt="0">
        <dgm:presLayoutVars>
          <dgm:hierBranch val="init"/>
        </dgm:presLayoutVars>
      </dgm:prSet>
      <dgm:spPr/>
    </dgm:pt>
    <dgm:pt modelId="{9C145394-B914-FC41-8A79-8045A55B2185}" type="pres">
      <dgm:prSet presAssocID="{162122A5-0C56-734D-804C-E3131BB5C44A}" presName="rootComposite" presStyleCnt="0"/>
      <dgm:spPr/>
    </dgm:pt>
    <dgm:pt modelId="{B21A81E8-5984-5446-A777-8F60A780153D}" type="pres">
      <dgm:prSet presAssocID="{162122A5-0C56-734D-804C-E3131BB5C44A}" presName="rootText" presStyleLbl="node3" presStyleIdx="0" presStyleCnt="3" custLinFactNeighborX="-9285" custLinFactNeighborY="41096">
        <dgm:presLayoutVars>
          <dgm:chPref val="3"/>
        </dgm:presLayoutVars>
      </dgm:prSet>
      <dgm:spPr/>
    </dgm:pt>
    <dgm:pt modelId="{8D5B180C-BFF0-9744-A847-1C967E56414C}" type="pres">
      <dgm:prSet presAssocID="{162122A5-0C56-734D-804C-E3131BB5C44A}" presName="rootConnector" presStyleLbl="node3" presStyleIdx="0" presStyleCnt="3"/>
      <dgm:spPr/>
    </dgm:pt>
    <dgm:pt modelId="{A4603432-4757-384D-BE57-5BB8FC73DADF}" type="pres">
      <dgm:prSet presAssocID="{162122A5-0C56-734D-804C-E3131BB5C44A}" presName="hierChild4" presStyleCnt="0"/>
      <dgm:spPr/>
    </dgm:pt>
    <dgm:pt modelId="{EA174AA3-1DA0-FD42-9147-D536599A6508}" type="pres">
      <dgm:prSet presAssocID="{162122A5-0C56-734D-804C-E3131BB5C44A}" presName="hierChild5" presStyleCnt="0"/>
      <dgm:spPr/>
    </dgm:pt>
    <dgm:pt modelId="{82C7FAB2-579A-7541-97D7-52516DCF5017}" type="pres">
      <dgm:prSet presAssocID="{9ACDB6C4-7B61-6D4B-9F7C-56175F96A5C4}" presName="Name64" presStyleLbl="parChTrans1D3" presStyleIdx="1" presStyleCnt="3"/>
      <dgm:spPr/>
    </dgm:pt>
    <dgm:pt modelId="{3396D784-558C-FE4A-9AB8-5CBE556D8C5C}" type="pres">
      <dgm:prSet presAssocID="{928D2B9B-C014-2D45-A49E-844EB9F93785}" presName="hierRoot2" presStyleCnt="0">
        <dgm:presLayoutVars>
          <dgm:hierBranch val="init"/>
        </dgm:presLayoutVars>
      </dgm:prSet>
      <dgm:spPr/>
    </dgm:pt>
    <dgm:pt modelId="{6D82115C-AEAB-7E48-AEAB-ECC54B68924B}" type="pres">
      <dgm:prSet presAssocID="{928D2B9B-C014-2D45-A49E-844EB9F93785}" presName="rootComposite" presStyleCnt="0"/>
      <dgm:spPr/>
    </dgm:pt>
    <dgm:pt modelId="{ABFC57A5-F5A9-A848-8C36-FA7AD766A847}" type="pres">
      <dgm:prSet presAssocID="{928D2B9B-C014-2D45-A49E-844EB9F93785}" presName="rootText" presStyleLbl="node3" presStyleIdx="1" presStyleCnt="3" custLinFactNeighborX="-8489" custLinFactNeighborY="25179">
        <dgm:presLayoutVars>
          <dgm:chPref val="3"/>
        </dgm:presLayoutVars>
      </dgm:prSet>
      <dgm:spPr/>
    </dgm:pt>
    <dgm:pt modelId="{F11A0E2F-DF38-B643-A551-BB15EFE65CA8}" type="pres">
      <dgm:prSet presAssocID="{928D2B9B-C014-2D45-A49E-844EB9F93785}" presName="rootConnector" presStyleLbl="node3" presStyleIdx="1" presStyleCnt="3"/>
      <dgm:spPr/>
    </dgm:pt>
    <dgm:pt modelId="{892DB7FA-77D6-2546-AF7F-6B6C2A038808}" type="pres">
      <dgm:prSet presAssocID="{928D2B9B-C014-2D45-A49E-844EB9F93785}" presName="hierChild4" presStyleCnt="0"/>
      <dgm:spPr/>
    </dgm:pt>
    <dgm:pt modelId="{EEC93070-8172-1847-B889-F53039B21AB7}" type="pres">
      <dgm:prSet presAssocID="{928D2B9B-C014-2D45-A49E-844EB9F93785}" presName="hierChild5" presStyleCnt="0"/>
      <dgm:spPr/>
    </dgm:pt>
    <dgm:pt modelId="{8C32C249-F71C-B949-81DD-271606BB8F1E}" type="pres">
      <dgm:prSet presAssocID="{C831B254-46AE-D84A-B9B6-4BE052863FBF}" presName="Name64" presStyleLbl="parChTrans1D3" presStyleIdx="2" presStyleCnt="3"/>
      <dgm:spPr/>
    </dgm:pt>
    <dgm:pt modelId="{AF7A322C-FC13-BD49-8A2D-9903CC265867}" type="pres">
      <dgm:prSet presAssocID="{8315BF73-43FB-CC4D-B0D8-1AF8F3CBCAF5}" presName="hierRoot2" presStyleCnt="0">
        <dgm:presLayoutVars>
          <dgm:hierBranch val="init"/>
        </dgm:presLayoutVars>
      </dgm:prSet>
      <dgm:spPr/>
    </dgm:pt>
    <dgm:pt modelId="{60F687D7-6D23-5E48-85FB-7324DB1A6E11}" type="pres">
      <dgm:prSet presAssocID="{8315BF73-43FB-CC4D-B0D8-1AF8F3CBCAF5}" presName="rootComposite" presStyleCnt="0"/>
      <dgm:spPr/>
    </dgm:pt>
    <dgm:pt modelId="{210C126C-9AF6-D746-89C6-4AD6435F4D53}" type="pres">
      <dgm:prSet presAssocID="{8315BF73-43FB-CC4D-B0D8-1AF8F3CBCAF5}" presName="rootText" presStyleLbl="node3" presStyleIdx="2" presStyleCnt="3" custLinFactNeighborX="-9286" custLinFactNeighborY="144">
        <dgm:presLayoutVars>
          <dgm:chPref val="3"/>
        </dgm:presLayoutVars>
      </dgm:prSet>
      <dgm:spPr/>
    </dgm:pt>
    <dgm:pt modelId="{E6440D53-14A0-9F49-BC7F-5B7B17450555}" type="pres">
      <dgm:prSet presAssocID="{8315BF73-43FB-CC4D-B0D8-1AF8F3CBCAF5}" presName="rootConnector" presStyleLbl="node3" presStyleIdx="2" presStyleCnt="3"/>
      <dgm:spPr/>
    </dgm:pt>
    <dgm:pt modelId="{955B5029-430F-744D-9764-288F9338EADE}" type="pres">
      <dgm:prSet presAssocID="{8315BF73-43FB-CC4D-B0D8-1AF8F3CBCAF5}" presName="hierChild4" presStyleCnt="0"/>
      <dgm:spPr/>
    </dgm:pt>
    <dgm:pt modelId="{2C4E8B03-CB5A-ED4A-A044-AE2715E69E89}" type="pres">
      <dgm:prSet presAssocID="{8315BF73-43FB-CC4D-B0D8-1AF8F3CBCAF5}" presName="hierChild5" presStyleCnt="0"/>
      <dgm:spPr/>
    </dgm:pt>
    <dgm:pt modelId="{7FC08E6B-AA9C-9B40-A335-DFB96B1F785E}" type="pres">
      <dgm:prSet presAssocID="{ADD306D2-2A29-C94E-BEF4-46607220D317}" presName="hierChild5" presStyleCnt="0"/>
      <dgm:spPr/>
    </dgm:pt>
    <dgm:pt modelId="{61CC6271-3AD8-C641-A5A6-804FB27D617C}" type="pres">
      <dgm:prSet presAssocID="{5D02AEBF-1D5A-BF40-90FE-27577E3381D4}" presName="hierChild3" presStyleCnt="0"/>
      <dgm:spPr/>
    </dgm:pt>
  </dgm:ptLst>
  <dgm:cxnLst>
    <dgm:cxn modelId="{53B7A90E-676A-5242-BBD3-80E606443939}" type="presOf" srcId="{928D2B9B-C014-2D45-A49E-844EB9F93785}" destId="{ABFC57A5-F5A9-A848-8C36-FA7AD766A847}" srcOrd="0" destOrd="0" presId="urn:microsoft.com/office/officeart/2009/3/layout/HorizontalOrganizationChart"/>
    <dgm:cxn modelId="{C4DB3D17-08EE-D049-B220-39A8C728804C}" srcId="{430C5C6D-3FF1-F646-BA43-BD5EC8EC7981}" destId="{5D02AEBF-1D5A-BF40-90FE-27577E3381D4}" srcOrd="0" destOrd="0" parTransId="{9F22BB35-B71B-1C4C-B5F0-3B03CB6D1BC3}" sibTransId="{33170D35-9396-1F4F-82B0-DCA04D941F00}"/>
    <dgm:cxn modelId="{55B4B029-2A79-AE41-A3F1-5BE38F3ED3B6}" type="presOf" srcId="{ADD306D2-2A29-C94E-BEF4-46607220D317}" destId="{3D7ABD9B-64D9-A246-899A-5722D48AB9E0}" srcOrd="1" destOrd="0" presId="urn:microsoft.com/office/officeart/2009/3/layout/HorizontalOrganizationChart"/>
    <dgm:cxn modelId="{B5846737-CBF4-0745-8C6A-D11C7F633FA5}" type="presOf" srcId="{9ACDB6C4-7B61-6D4B-9F7C-56175F96A5C4}" destId="{82C7FAB2-579A-7541-97D7-52516DCF5017}" srcOrd="0" destOrd="0" presId="urn:microsoft.com/office/officeart/2009/3/layout/HorizontalOrganizationChart"/>
    <dgm:cxn modelId="{2ED49F42-37D5-DA43-8F42-1B806F1A1BE6}" type="presOf" srcId="{8315BF73-43FB-CC4D-B0D8-1AF8F3CBCAF5}" destId="{210C126C-9AF6-D746-89C6-4AD6435F4D53}" srcOrd="0" destOrd="0" presId="urn:microsoft.com/office/officeart/2009/3/layout/HorizontalOrganizationChart"/>
    <dgm:cxn modelId="{4E9C8444-33F5-074A-B78E-C8E77F2A2D79}" type="presOf" srcId="{928D2B9B-C014-2D45-A49E-844EB9F93785}" destId="{F11A0E2F-DF38-B643-A551-BB15EFE65CA8}" srcOrd="1" destOrd="0" presId="urn:microsoft.com/office/officeart/2009/3/layout/HorizontalOrganizationChart"/>
    <dgm:cxn modelId="{CEB97856-B886-E544-B758-E97FB24CDA97}" type="presOf" srcId="{0DF9963D-D1ED-F44F-BD0F-464698EB9226}" destId="{2AB1534E-63AE-844F-8C7D-ACD9166A59C3}" srcOrd="1" destOrd="0" presId="urn:microsoft.com/office/officeart/2009/3/layout/HorizontalOrganizationChart"/>
    <dgm:cxn modelId="{DFD6E95D-834B-2B42-92C7-901DD54DC045}" type="presOf" srcId="{430C5C6D-3FF1-F646-BA43-BD5EC8EC7981}" destId="{462ABFE9-51D0-594D-8869-9FE1B921EA7F}" srcOrd="0" destOrd="0" presId="urn:microsoft.com/office/officeart/2009/3/layout/HorizontalOrganizationChart"/>
    <dgm:cxn modelId="{8337705E-848B-9747-8E75-3166F6196634}" srcId="{ADD306D2-2A29-C94E-BEF4-46607220D317}" destId="{8315BF73-43FB-CC4D-B0D8-1AF8F3CBCAF5}" srcOrd="2" destOrd="0" parTransId="{C831B254-46AE-D84A-B9B6-4BE052863FBF}" sibTransId="{6D4EAF5A-EC34-D240-93EE-9672551B6018}"/>
    <dgm:cxn modelId="{8BB9EE69-16DA-5243-93EF-86669E0B575B}" type="presOf" srcId="{162122A5-0C56-734D-804C-E3131BB5C44A}" destId="{8D5B180C-BFF0-9744-A847-1C967E56414C}" srcOrd="1" destOrd="0" presId="urn:microsoft.com/office/officeart/2009/3/layout/HorizontalOrganizationChart"/>
    <dgm:cxn modelId="{2706616B-F23D-D940-B69B-50EBC94C1C53}" type="presOf" srcId="{3802F94D-A034-294E-9BFC-4BCA2C246617}" destId="{AEC49784-E3E4-1F4B-A147-761A14115387}" srcOrd="1" destOrd="0" presId="urn:microsoft.com/office/officeart/2009/3/layout/HorizontalOrganizationChart"/>
    <dgm:cxn modelId="{26DEA67F-9B2D-A341-998A-1212B10071C0}" type="presOf" srcId="{C831B254-46AE-D84A-B9B6-4BE052863FBF}" destId="{8C32C249-F71C-B949-81DD-271606BB8F1E}" srcOrd="0" destOrd="0" presId="urn:microsoft.com/office/officeart/2009/3/layout/HorizontalOrganizationChart"/>
    <dgm:cxn modelId="{A3F83282-5CAF-804E-9ABB-550FDF25126E}" type="presOf" srcId="{A8D6CBBA-4AAE-4848-B7F6-E200DB31FA3F}" destId="{EC770194-13D7-5944-9200-75321D05B5C2}" srcOrd="0" destOrd="0" presId="urn:microsoft.com/office/officeart/2009/3/layout/HorizontalOrganizationChart"/>
    <dgm:cxn modelId="{47B1A584-4118-7F44-9504-F960A64251A4}" type="presOf" srcId="{162122A5-0C56-734D-804C-E3131BB5C44A}" destId="{B21A81E8-5984-5446-A777-8F60A780153D}" srcOrd="0" destOrd="0" presId="urn:microsoft.com/office/officeart/2009/3/layout/HorizontalOrganizationChart"/>
    <dgm:cxn modelId="{D12B7688-5BC4-3C40-9F25-B1217EBAB2D9}" srcId="{5D02AEBF-1D5A-BF40-90FE-27577E3381D4}" destId="{ADD306D2-2A29-C94E-BEF4-46607220D317}" srcOrd="2" destOrd="0" parTransId="{5E258742-3F89-954A-94EF-891572124764}" sibTransId="{E23EE9FE-0451-294F-9DC6-759FD4BF958D}"/>
    <dgm:cxn modelId="{ABE97A8A-4624-5C45-AB71-0BC84A5AFFBA}" type="presOf" srcId="{ADD306D2-2A29-C94E-BEF4-46607220D317}" destId="{0F2100D2-44D7-F14C-84E2-7EAC0FFE001A}" srcOrd="0" destOrd="0" presId="urn:microsoft.com/office/officeart/2009/3/layout/HorizontalOrganizationChart"/>
    <dgm:cxn modelId="{1BD5AE98-1817-EA46-9BC1-FC8DC16B1DCB}" type="presOf" srcId="{A4EBAC4B-8301-024F-96C0-6524A96A2C6C}" destId="{DCDFF414-7797-D248-924E-140CBBE16435}" srcOrd="0" destOrd="0" presId="urn:microsoft.com/office/officeart/2009/3/layout/HorizontalOrganizationChart"/>
    <dgm:cxn modelId="{D84B9B9C-68E4-0F43-8253-E9A94742F08C}" type="presOf" srcId="{A0C90786-D3D1-AF46-9E28-2B9F8B38B2C3}" destId="{DAA38850-99F2-7C46-9AF1-81FB0880C671}" srcOrd="0" destOrd="0" presId="urn:microsoft.com/office/officeart/2009/3/layout/HorizontalOrganizationChart"/>
    <dgm:cxn modelId="{0310A8B0-F4EF-814A-8EB2-F869909AC7F8}" srcId="{5D02AEBF-1D5A-BF40-90FE-27577E3381D4}" destId="{3802F94D-A034-294E-9BFC-4BCA2C246617}" srcOrd="0" destOrd="0" parTransId="{A8D6CBBA-4AAE-4848-B7F6-E200DB31FA3F}" sibTransId="{379EF7CD-B59A-8349-BFE9-E27BE13CE5D9}"/>
    <dgm:cxn modelId="{25155FB6-227B-A54A-8E47-029E2AFF7145}" type="presOf" srcId="{5E258742-3F89-954A-94EF-891572124764}" destId="{3AD55706-368E-4C4D-992A-5C769D4A96DE}" srcOrd="0" destOrd="0" presId="urn:microsoft.com/office/officeart/2009/3/layout/HorizontalOrganizationChart"/>
    <dgm:cxn modelId="{7B5F56B9-AC01-6240-B81D-8B4C48336C02}" type="presOf" srcId="{5D02AEBF-1D5A-BF40-90FE-27577E3381D4}" destId="{21018554-C2F0-1E41-94FB-A509F0A600FF}" srcOrd="0" destOrd="0" presId="urn:microsoft.com/office/officeart/2009/3/layout/HorizontalOrganizationChart"/>
    <dgm:cxn modelId="{D5C039BB-9B8A-BF4A-8C4F-847A511868CD}" type="presOf" srcId="{8315BF73-43FB-CC4D-B0D8-1AF8F3CBCAF5}" destId="{E6440D53-14A0-9F49-BC7F-5B7B17450555}" srcOrd="1" destOrd="0" presId="urn:microsoft.com/office/officeart/2009/3/layout/HorizontalOrganizationChart"/>
    <dgm:cxn modelId="{01463CCF-2B68-1D43-B747-2E9E25A8EC83}" type="presOf" srcId="{5D02AEBF-1D5A-BF40-90FE-27577E3381D4}" destId="{37AF0E88-E68E-0A42-91F9-123D0AF41561}" srcOrd="1" destOrd="0" presId="urn:microsoft.com/office/officeart/2009/3/layout/HorizontalOrganizationChart"/>
    <dgm:cxn modelId="{FFFD1CD4-38C4-9347-8E9D-E9E1F9510A62}" type="presOf" srcId="{0DF9963D-D1ED-F44F-BD0F-464698EB9226}" destId="{D2F13014-E947-8B4B-9CB9-EBCE1D2FFE83}" srcOrd="0" destOrd="0" presId="urn:microsoft.com/office/officeart/2009/3/layout/HorizontalOrganizationChart"/>
    <dgm:cxn modelId="{46D763EF-E061-B942-8160-52813777FE97}" type="presOf" srcId="{3802F94D-A034-294E-9BFC-4BCA2C246617}" destId="{93C42783-7848-1D46-8FF8-26E2A0FFD964}" srcOrd="0" destOrd="0" presId="urn:microsoft.com/office/officeart/2009/3/layout/HorizontalOrganizationChart"/>
    <dgm:cxn modelId="{363986F2-914B-0F4A-AC3B-7CDC90D29265}" srcId="{ADD306D2-2A29-C94E-BEF4-46607220D317}" destId="{162122A5-0C56-734D-804C-E3131BB5C44A}" srcOrd="0" destOrd="0" parTransId="{A4EBAC4B-8301-024F-96C0-6524A96A2C6C}" sibTransId="{56012C76-A79D-9A47-866D-8FEB6B07DC7B}"/>
    <dgm:cxn modelId="{F11C8AFC-91E2-8E44-89CF-AF4A76878F0B}" srcId="{ADD306D2-2A29-C94E-BEF4-46607220D317}" destId="{928D2B9B-C014-2D45-A49E-844EB9F93785}" srcOrd="1" destOrd="0" parTransId="{9ACDB6C4-7B61-6D4B-9F7C-56175F96A5C4}" sibTransId="{32C951DB-D5FF-A74F-83E9-E192336B91F0}"/>
    <dgm:cxn modelId="{F53CBEFE-B8A1-874F-9069-5B84E870C9CC}" srcId="{5D02AEBF-1D5A-BF40-90FE-27577E3381D4}" destId="{0DF9963D-D1ED-F44F-BD0F-464698EB9226}" srcOrd="1" destOrd="0" parTransId="{A0C90786-D3D1-AF46-9E28-2B9F8B38B2C3}" sibTransId="{09EA52B0-D4DE-4D45-8124-1F4429EC6D9C}"/>
    <dgm:cxn modelId="{379EACB9-DB90-1148-ACD6-2F82C656D671}" type="presParOf" srcId="{462ABFE9-51D0-594D-8869-9FE1B921EA7F}" destId="{FE240801-CB4A-9B4C-90FA-567A5D3C2C6E}" srcOrd="0" destOrd="0" presId="urn:microsoft.com/office/officeart/2009/3/layout/HorizontalOrganizationChart"/>
    <dgm:cxn modelId="{4632A882-148E-C542-97D7-14BA664EF9AC}" type="presParOf" srcId="{FE240801-CB4A-9B4C-90FA-567A5D3C2C6E}" destId="{58B124A0-E078-B640-B035-41C7DA601174}" srcOrd="0" destOrd="0" presId="urn:microsoft.com/office/officeart/2009/3/layout/HorizontalOrganizationChart"/>
    <dgm:cxn modelId="{748F8816-1815-AC4D-9ED1-EFBB6C148EFE}" type="presParOf" srcId="{58B124A0-E078-B640-B035-41C7DA601174}" destId="{21018554-C2F0-1E41-94FB-A509F0A600FF}" srcOrd="0" destOrd="0" presId="urn:microsoft.com/office/officeart/2009/3/layout/HorizontalOrganizationChart"/>
    <dgm:cxn modelId="{F06A7DF1-3E03-214B-92C6-3F5DCC919D6F}" type="presParOf" srcId="{58B124A0-E078-B640-B035-41C7DA601174}" destId="{37AF0E88-E68E-0A42-91F9-123D0AF41561}" srcOrd="1" destOrd="0" presId="urn:microsoft.com/office/officeart/2009/3/layout/HorizontalOrganizationChart"/>
    <dgm:cxn modelId="{CF25F1BE-5529-064D-A64E-7ABE5C30EB54}" type="presParOf" srcId="{FE240801-CB4A-9B4C-90FA-567A5D3C2C6E}" destId="{BFEE90E6-89B3-824B-BB9E-C5342B2A721A}" srcOrd="1" destOrd="0" presId="urn:microsoft.com/office/officeart/2009/3/layout/HorizontalOrganizationChart"/>
    <dgm:cxn modelId="{21941AD7-03EC-3145-9F15-0914399CECA8}" type="presParOf" srcId="{BFEE90E6-89B3-824B-BB9E-C5342B2A721A}" destId="{EC770194-13D7-5944-9200-75321D05B5C2}" srcOrd="0" destOrd="0" presId="urn:microsoft.com/office/officeart/2009/3/layout/HorizontalOrganizationChart"/>
    <dgm:cxn modelId="{B0091618-FCB8-8145-8D39-7876B56F75FF}" type="presParOf" srcId="{BFEE90E6-89B3-824B-BB9E-C5342B2A721A}" destId="{1796A151-24A0-8E48-B3D1-CCC77CCBBE13}" srcOrd="1" destOrd="0" presId="urn:microsoft.com/office/officeart/2009/3/layout/HorizontalOrganizationChart"/>
    <dgm:cxn modelId="{3E6035FA-53B2-4D42-94F8-E609BC8828FE}" type="presParOf" srcId="{1796A151-24A0-8E48-B3D1-CCC77CCBBE13}" destId="{82BC528E-D9CB-4B48-A37B-7E565A38B7EE}" srcOrd="0" destOrd="0" presId="urn:microsoft.com/office/officeart/2009/3/layout/HorizontalOrganizationChart"/>
    <dgm:cxn modelId="{7AB740CF-380F-6745-B0C9-53C2021D5481}" type="presParOf" srcId="{82BC528E-D9CB-4B48-A37B-7E565A38B7EE}" destId="{93C42783-7848-1D46-8FF8-26E2A0FFD964}" srcOrd="0" destOrd="0" presId="urn:microsoft.com/office/officeart/2009/3/layout/HorizontalOrganizationChart"/>
    <dgm:cxn modelId="{2ED0D20A-75E0-274E-B23D-DE1E31FD2693}" type="presParOf" srcId="{82BC528E-D9CB-4B48-A37B-7E565A38B7EE}" destId="{AEC49784-E3E4-1F4B-A147-761A14115387}" srcOrd="1" destOrd="0" presId="urn:microsoft.com/office/officeart/2009/3/layout/HorizontalOrganizationChart"/>
    <dgm:cxn modelId="{E78F8086-409B-464C-B929-24D35841CA08}" type="presParOf" srcId="{1796A151-24A0-8E48-B3D1-CCC77CCBBE13}" destId="{A0E84652-062F-AA4C-B308-37891DF1D649}" srcOrd="1" destOrd="0" presId="urn:microsoft.com/office/officeart/2009/3/layout/HorizontalOrganizationChart"/>
    <dgm:cxn modelId="{B632F739-F03E-F04E-8F66-92FD73E7ADFB}" type="presParOf" srcId="{1796A151-24A0-8E48-B3D1-CCC77CCBBE13}" destId="{8AE7513C-40E7-5341-9394-2FE7D89EB8B2}" srcOrd="2" destOrd="0" presId="urn:microsoft.com/office/officeart/2009/3/layout/HorizontalOrganizationChart"/>
    <dgm:cxn modelId="{702C0600-5ECB-3946-8DAC-E8A61B0C929A}" type="presParOf" srcId="{BFEE90E6-89B3-824B-BB9E-C5342B2A721A}" destId="{DAA38850-99F2-7C46-9AF1-81FB0880C671}" srcOrd="2" destOrd="0" presId="urn:microsoft.com/office/officeart/2009/3/layout/HorizontalOrganizationChart"/>
    <dgm:cxn modelId="{CC150C1E-620D-D343-8811-31DAED0D8DA9}" type="presParOf" srcId="{BFEE90E6-89B3-824B-BB9E-C5342B2A721A}" destId="{43C12CB3-964E-7E43-B655-5B9F67578093}" srcOrd="3" destOrd="0" presId="urn:microsoft.com/office/officeart/2009/3/layout/HorizontalOrganizationChart"/>
    <dgm:cxn modelId="{C6059492-7B6B-F747-8AF4-92CF3A54E9E1}" type="presParOf" srcId="{43C12CB3-964E-7E43-B655-5B9F67578093}" destId="{4B52A1FA-82EF-DF4F-8DC2-7F346CD5A6D1}" srcOrd="0" destOrd="0" presId="urn:microsoft.com/office/officeart/2009/3/layout/HorizontalOrganizationChart"/>
    <dgm:cxn modelId="{A4174299-2F90-8A44-8E8B-826011278559}" type="presParOf" srcId="{4B52A1FA-82EF-DF4F-8DC2-7F346CD5A6D1}" destId="{D2F13014-E947-8B4B-9CB9-EBCE1D2FFE83}" srcOrd="0" destOrd="0" presId="urn:microsoft.com/office/officeart/2009/3/layout/HorizontalOrganizationChart"/>
    <dgm:cxn modelId="{36BB7A1B-B2AD-954C-8C8C-872C64D9007C}" type="presParOf" srcId="{4B52A1FA-82EF-DF4F-8DC2-7F346CD5A6D1}" destId="{2AB1534E-63AE-844F-8C7D-ACD9166A59C3}" srcOrd="1" destOrd="0" presId="urn:microsoft.com/office/officeart/2009/3/layout/HorizontalOrganizationChart"/>
    <dgm:cxn modelId="{D7B8C1C5-905B-6846-A38B-C87E58D40CBA}" type="presParOf" srcId="{43C12CB3-964E-7E43-B655-5B9F67578093}" destId="{821F15FF-7E13-244C-8098-C9F9DEBF4CDC}" srcOrd="1" destOrd="0" presId="urn:microsoft.com/office/officeart/2009/3/layout/HorizontalOrganizationChart"/>
    <dgm:cxn modelId="{CA9A7791-BCEB-F54D-90AA-AD2D04C351EB}" type="presParOf" srcId="{43C12CB3-964E-7E43-B655-5B9F67578093}" destId="{98417174-ECCA-7547-A009-46F50CF830D6}" srcOrd="2" destOrd="0" presId="urn:microsoft.com/office/officeart/2009/3/layout/HorizontalOrganizationChart"/>
    <dgm:cxn modelId="{A74C12A0-ED9D-6949-8C28-B09454EB854B}" type="presParOf" srcId="{BFEE90E6-89B3-824B-BB9E-C5342B2A721A}" destId="{3AD55706-368E-4C4D-992A-5C769D4A96DE}" srcOrd="4" destOrd="0" presId="urn:microsoft.com/office/officeart/2009/3/layout/HorizontalOrganizationChart"/>
    <dgm:cxn modelId="{E66130DE-DC19-964E-8B17-AE810CCCD454}" type="presParOf" srcId="{BFEE90E6-89B3-824B-BB9E-C5342B2A721A}" destId="{96900AB2-B169-EF4B-8F78-E04724C50D25}" srcOrd="5" destOrd="0" presId="urn:microsoft.com/office/officeart/2009/3/layout/HorizontalOrganizationChart"/>
    <dgm:cxn modelId="{E06A935B-F4A9-ED46-9674-5A4D245ED538}" type="presParOf" srcId="{96900AB2-B169-EF4B-8F78-E04724C50D25}" destId="{1CD90EFE-44CD-3F4E-8893-7FFAE381F599}" srcOrd="0" destOrd="0" presId="urn:microsoft.com/office/officeart/2009/3/layout/HorizontalOrganizationChart"/>
    <dgm:cxn modelId="{D10292CD-DAA7-604C-A51A-512229A61BEF}" type="presParOf" srcId="{1CD90EFE-44CD-3F4E-8893-7FFAE381F599}" destId="{0F2100D2-44D7-F14C-84E2-7EAC0FFE001A}" srcOrd="0" destOrd="0" presId="urn:microsoft.com/office/officeart/2009/3/layout/HorizontalOrganizationChart"/>
    <dgm:cxn modelId="{39AA34EF-FD45-C441-9713-00540F637BBB}" type="presParOf" srcId="{1CD90EFE-44CD-3F4E-8893-7FFAE381F599}" destId="{3D7ABD9B-64D9-A246-899A-5722D48AB9E0}" srcOrd="1" destOrd="0" presId="urn:microsoft.com/office/officeart/2009/3/layout/HorizontalOrganizationChart"/>
    <dgm:cxn modelId="{8EC0E8E2-7B9B-9B4C-98ED-8B9AF5E30C71}" type="presParOf" srcId="{96900AB2-B169-EF4B-8F78-E04724C50D25}" destId="{846606C3-6D8E-8C4C-A933-0648CD2EC219}" srcOrd="1" destOrd="0" presId="urn:microsoft.com/office/officeart/2009/3/layout/HorizontalOrganizationChart"/>
    <dgm:cxn modelId="{BCF11CED-9175-EB48-8BB2-ED8E8E748BCD}" type="presParOf" srcId="{846606C3-6D8E-8C4C-A933-0648CD2EC219}" destId="{DCDFF414-7797-D248-924E-140CBBE16435}" srcOrd="0" destOrd="0" presId="urn:microsoft.com/office/officeart/2009/3/layout/HorizontalOrganizationChart"/>
    <dgm:cxn modelId="{FB924303-B257-ED49-A382-9E9FEA4CA393}" type="presParOf" srcId="{846606C3-6D8E-8C4C-A933-0648CD2EC219}" destId="{BE9951A3-491E-A145-8D84-16515FCF5751}" srcOrd="1" destOrd="0" presId="urn:microsoft.com/office/officeart/2009/3/layout/HorizontalOrganizationChart"/>
    <dgm:cxn modelId="{C511D2D9-D968-CF49-8B74-FC7335232149}" type="presParOf" srcId="{BE9951A3-491E-A145-8D84-16515FCF5751}" destId="{9C145394-B914-FC41-8A79-8045A55B2185}" srcOrd="0" destOrd="0" presId="urn:microsoft.com/office/officeart/2009/3/layout/HorizontalOrganizationChart"/>
    <dgm:cxn modelId="{9BF67EE0-A70B-DA46-B4DA-578E9AF98ACE}" type="presParOf" srcId="{9C145394-B914-FC41-8A79-8045A55B2185}" destId="{B21A81E8-5984-5446-A777-8F60A780153D}" srcOrd="0" destOrd="0" presId="urn:microsoft.com/office/officeart/2009/3/layout/HorizontalOrganizationChart"/>
    <dgm:cxn modelId="{1A7E47E5-3B47-9D4B-871D-FA7B1A63589A}" type="presParOf" srcId="{9C145394-B914-FC41-8A79-8045A55B2185}" destId="{8D5B180C-BFF0-9744-A847-1C967E56414C}" srcOrd="1" destOrd="0" presId="urn:microsoft.com/office/officeart/2009/3/layout/HorizontalOrganizationChart"/>
    <dgm:cxn modelId="{D622E186-AB91-1948-8F52-EADE2B404C0D}" type="presParOf" srcId="{BE9951A3-491E-A145-8D84-16515FCF5751}" destId="{A4603432-4757-384D-BE57-5BB8FC73DADF}" srcOrd="1" destOrd="0" presId="urn:microsoft.com/office/officeart/2009/3/layout/HorizontalOrganizationChart"/>
    <dgm:cxn modelId="{C226A849-2263-F445-BD47-5DD53B8418EA}" type="presParOf" srcId="{BE9951A3-491E-A145-8D84-16515FCF5751}" destId="{EA174AA3-1DA0-FD42-9147-D536599A6508}" srcOrd="2" destOrd="0" presId="urn:microsoft.com/office/officeart/2009/3/layout/HorizontalOrganizationChart"/>
    <dgm:cxn modelId="{7573A267-34CD-954E-B59F-7EEFDF1B0E88}" type="presParOf" srcId="{846606C3-6D8E-8C4C-A933-0648CD2EC219}" destId="{82C7FAB2-579A-7541-97D7-52516DCF5017}" srcOrd="2" destOrd="0" presId="urn:microsoft.com/office/officeart/2009/3/layout/HorizontalOrganizationChart"/>
    <dgm:cxn modelId="{61BF6C27-BA4C-5E40-BC23-D595DC7ED395}" type="presParOf" srcId="{846606C3-6D8E-8C4C-A933-0648CD2EC219}" destId="{3396D784-558C-FE4A-9AB8-5CBE556D8C5C}" srcOrd="3" destOrd="0" presId="urn:microsoft.com/office/officeart/2009/3/layout/HorizontalOrganizationChart"/>
    <dgm:cxn modelId="{D2BC1395-705E-804C-8F27-2FCA2884EDC7}" type="presParOf" srcId="{3396D784-558C-FE4A-9AB8-5CBE556D8C5C}" destId="{6D82115C-AEAB-7E48-AEAB-ECC54B68924B}" srcOrd="0" destOrd="0" presId="urn:microsoft.com/office/officeart/2009/3/layout/HorizontalOrganizationChart"/>
    <dgm:cxn modelId="{935A9C09-4828-2949-A51B-514C0A1510AF}" type="presParOf" srcId="{6D82115C-AEAB-7E48-AEAB-ECC54B68924B}" destId="{ABFC57A5-F5A9-A848-8C36-FA7AD766A847}" srcOrd="0" destOrd="0" presId="urn:microsoft.com/office/officeart/2009/3/layout/HorizontalOrganizationChart"/>
    <dgm:cxn modelId="{59A8C109-4169-9841-B62C-4B190B22ED00}" type="presParOf" srcId="{6D82115C-AEAB-7E48-AEAB-ECC54B68924B}" destId="{F11A0E2F-DF38-B643-A551-BB15EFE65CA8}" srcOrd="1" destOrd="0" presId="urn:microsoft.com/office/officeart/2009/3/layout/HorizontalOrganizationChart"/>
    <dgm:cxn modelId="{7EE39996-BCBA-4C4F-B163-E221FD8B8FEA}" type="presParOf" srcId="{3396D784-558C-FE4A-9AB8-5CBE556D8C5C}" destId="{892DB7FA-77D6-2546-AF7F-6B6C2A038808}" srcOrd="1" destOrd="0" presId="urn:microsoft.com/office/officeart/2009/3/layout/HorizontalOrganizationChart"/>
    <dgm:cxn modelId="{4F9C140A-2309-5B45-9978-51CF61DF9ADE}" type="presParOf" srcId="{3396D784-558C-FE4A-9AB8-5CBE556D8C5C}" destId="{EEC93070-8172-1847-B889-F53039B21AB7}" srcOrd="2" destOrd="0" presId="urn:microsoft.com/office/officeart/2009/3/layout/HorizontalOrganizationChart"/>
    <dgm:cxn modelId="{1188D275-37E2-F047-9803-1CD308E85FF1}" type="presParOf" srcId="{846606C3-6D8E-8C4C-A933-0648CD2EC219}" destId="{8C32C249-F71C-B949-81DD-271606BB8F1E}" srcOrd="4" destOrd="0" presId="urn:microsoft.com/office/officeart/2009/3/layout/HorizontalOrganizationChart"/>
    <dgm:cxn modelId="{FDF9CE62-84E3-4946-B400-01C14920E366}" type="presParOf" srcId="{846606C3-6D8E-8C4C-A933-0648CD2EC219}" destId="{AF7A322C-FC13-BD49-8A2D-9903CC265867}" srcOrd="5" destOrd="0" presId="urn:microsoft.com/office/officeart/2009/3/layout/HorizontalOrganizationChart"/>
    <dgm:cxn modelId="{40D175E8-3EEA-CB4D-BF9D-68A752329242}" type="presParOf" srcId="{AF7A322C-FC13-BD49-8A2D-9903CC265867}" destId="{60F687D7-6D23-5E48-85FB-7324DB1A6E11}" srcOrd="0" destOrd="0" presId="urn:microsoft.com/office/officeart/2009/3/layout/HorizontalOrganizationChart"/>
    <dgm:cxn modelId="{2E927AAB-720B-2A4B-B660-93C39610603C}" type="presParOf" srcId="{60F687D7-6D23-5E48-85FB-7324DB1A6E11}" destId="{210C126C-9AF6-D746-89C6-4AD6435F4D53}" srcOrd="0" destOrd="0" presId="urn:microsoft.com/office/officeart/2009/3/layout/HorizontalOrganizationChart"/>
    <dgm:cxn modelId="{7E4A954B-1448-3B49-9E5E-BE8617456DF0}" type="presParOf" srcId="{60F687D7-6D23-5E48-85FB-7324DB1A6E11}" destId="{E6440D53-14A0-9F49-BC7F-5B7B17450555}" srcOrd="1" destOrd="0" presId="urn:microsoft.com/office/officeart/2009/3/layout/HorizontalOrganizationChart"/>
    <dgm:cxn modelId="{7B45F0FC-9450-F643-9053-8AD66EFF8F0E}" type="presParOf" srcId="{AF7A322C-FC13-BD49-8A2D-9903CC265867}" destId="{955B5029-430F-744D-9764-288F9338EADE}" srcOrd="1" destOrd="0" presId="urn:microsoft.com/office/officeart/2009/3/layout/HorizontalOrganizationChart"/>
    <dgm:cxn modelId="{64390F6C-0B2D-1949-9534-33F038C77970}" type="presParOf" srcId="{AF7A322C-FC13-BD49-8A2D-9903CC265867}" destId="{2C4E8B03-CB5A-ED4A-A044-AE2715E69E89}" srcOrd="2" destOrd="0" presId="urn:microsoft.com/office/officeart/2009/3/layout/HorizontalOrganizationChart"/>
    <dgm:cxn modelId="{E4325A71-43FC-1644-9124-26E00B94FD47}" type="presParOf" srcId="{96900AB2-B169-EF4B-8F78-E04724C50D25}" destId="{7FC08E6B-AA9C-9B40-A335-DFB96B1F785E}" srcOrd="2" destOrd="0" presId="urn:microsoft.com/office/officeart/2009/3/layout/HorizontalOrganizationChart"/>
    <dgm:cxn modelId="{A45BB26D-1613-9242-A4D0-72F75B27CB46}" type="presParOf" srcId="{FE240801-CB4A-9B4C-90FA-567A5D3C2C6E}" destId="{61CC6271-3AD8-C641-A5A6-804FB27D617C}"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0C5C6D-3FF1-F646-BA43-BD5EC8EC7981}" type="doc">
      <dgm:prSet loTypeId="urn:microsoft.com/office/officeart/2009/3/layout/HorizontalOrganizationChart" loCatId="" qsTypeId="urn:microsoft.com/office/officeart/2005/8/quickstyle/simple1" qsCatId="simple" csTypeId="urn:microsoft.com/office/officeart/2005/8/colors/accent1_2" csCatId="accent1" phldr="1"/>
      <dgm:spPr/>
      <dgm:t>
        <a:bodyPr/>
        <a:lstStyle/>
        <a:p>
          <a:endParaRPr lang="fr-FR"/>
        </a:p>
      </dgm:t>
    </dgm:pt>
    <dgm:pt modelId="{5D02AEBF-1D5A-BF40-90FE-27577E3381D4}">
      <dgm:prSet phldrT="[Texte]" custT="1"/>
      <dgm:spPr>
        <a:solidFill>
          <a:srgbClr val="000000"/>
        </a:solidFill>
      </dgm:spPr>
      <dgm:t>
        <a:bodyPr/>
        <a:lstStyle/>
        <a:p>
          <a:r>
            <a:rPr lang="fr-FR" sz="2400" dirty="0"/>
            <a:t>Enquêtes</a:t>
          </a:r>
        </a:p>
      </dgm:t>
    </dgm:pt>
    <dgm:pt modelId="{9F22BB35-B71B-1C4C-B5F0-3B03CB6D1BC3}" type="parTrans" cxnId="{C4DB3D17-08EE-D049-B220-39A8C728804C}">
      <dgm:prSet/>
      <dgm:spPr/>
      <dgm:t>
        <a:bodyPr/>
        <a:lstStyle/>
        <a:p>
          <a:endParaRPr lang="fr-FR"/>
        </a:p>
      </dgm:t>
    </dgm:pt>
    <dgm:pt modelId="{33170D35-9396-1F4F-82B0-DCA04D941F00}" type="sibTrans" cxnId="{C4DB3D17-08EE-D049-B220-39A8C728804C}">
      <dgm:prSet/>
      <dgm:spPr/>
      <dgm:t>
        <a:bodyPr/>
        <a:lstStyle/>
        <a:p>
          <a:endParaRPr lang="fr-FR"/>
        </a:p>
      </dgm:t>
    </dgm:pt>
    <dgm:pt modelId="{162122A5-0C56-734D-804C-E3131BB5C44A}">
      <dgm:prSet phldrT="[Texte]" custT="1"/>
      <dgm:spPr>
        <a:solidFill>
          <a:srgbClr val="4571AE"/>
        </a:solidFill>
      </dgm:spPr>
      <dgm:t>
        <a:bodyPr/>
        <a:lstStyle/>
        <a:p>
          <a:r>
            <a:rPr lang="fr-FR" sz="2400" dirty="0"/>
            <a:t>Profil Consommation</a:t>
          </a:r>
        </a:p>
      </dgm:t>
    </dgm:pt>
    <dgm:pt modelId="{A4EBAC4B-8301-024F-96C0-6524A96A2C6C}" type="parTrans" cxnId="{363986F2-914B-0F4A-AC3B-7CDC90D29265}">
      <dgm:prSet>
        <dgm:style>
          <a:lnRef idx="0">
            <a:scrgbClr r="0" g="0" b="0"/>
          </a:lnRef>
          <a:fillRef idx="0">
            <a:scrgbClr r="0" g="0" b="0"/>
          </a:fillRef>
          <a:effectRef idx="0">
            <a:scrgbClr r="0" g="0" b="0"/>
          </a:effectRef>
          <a:fontRef idx="minor">
            <a:schemeClr val="tx1"/>
          </a:fontRef>
        </dgm:style>
      </dgm:prSet>
      <dgm:spPr>
        <a:ln w="9525" cap="flat" cmpd="sng" algn="ctr">
          <a:solidFill>
            <a:schemeClr val="accent3"/>
          </a:solidFill>
          <a:prstDash val="dash"/>
          <a:round/>
          <a:headEnd type="none" w="med" len="med"/>
          <a:tailEnd type="none" w="med" len="med"/>
        </a:ln>
      </dgm:spPr>
      <dgm:t>
        <a:bodyPr/>
        <a:lstStyle/>
        <a:p>
          <a:endParaRPr lang="fr-FR"/>
        </a:p>
      </dgm:t>
    </dgm:pt>
    <dgm:pt modelId="{56012C76-A79D-9A47-866D-8FEB6B07DC7B}" type="sibTrans" cxnId="{363986F2-914B-0F4A-AC3B-7CDC90D29265}">
      <dgm:prSet/>
      <dgm:spPr/>
      <dgm:t>
        <a:bodyPr/>
        <a:lstStyle/>
        <a:p>
          <a:endParaRPr lang="fr-FR"/>
        </a:p>
      </dgm:t>
    </dgm:pt>
    <dgm:pt modelId="{928D2B9B-C014-2D45-A49E-844EB9F93785}">
      <dgm:prSet phldrT="[Texte]" custT="1"/>
      <dgm:spPr>
        <a:solidFill>
          <a:srgbClr val="AD243E"/>
        </a:solidFill>
      </dgm:spPr>
      <dgm:t>
        <a:bodyPr/>
        <a:lstStyle/>
        <a:p>
          <a:pPr rtl="0"/>
          <a:r>
            <a:rPr lang="fr-FR" sz="2400" dirty="0"/>
            <a:t>Profil Changement</a:t>
          </a:r>
        </a:p>
      </dgm:t>
    </dgm:pt>
    <dgm:pt modelId="{9ACDB6C4-7B61-6D4B-9F7C-56175F96A5C4}" type="parTrans" cxnId="{F11C8AFC-91E2-8E44-89CF-AF4A76878F0B}">
      <dgm:prSet>
        <dgm:style>
          <a:lnRef idx="0">
            <a:scrgbClr r="0" g="0" b="0"/>
          </a:lnRef>
          <a:fillRef idx="0">
            <a:scrgbClr r="0" g="0" b="0"/>
          </a:fillRef>
          <a:effectRef idx="0">
            <a:scrgbClr r="0" g="0" b="0"/>
          </a:effectRef>
          <a:fontRef idx="minor">
            <a:schemeClr val="tx1"/>
          </a:fontRef>
        </dgm:style>
      </dgm:prSet>
      <dgm:spPr>
        <a:ln w="9525" cap="flat" cmpd="sng" algn="ctr">
          <a:solidFill>
            <a:schemeClr val="accent3"/>
          </a:solidFill>
          <a:prstDash val="dash"/>
          <a:round/>
          <a:headEnd type="none" w="med" len="med"/>
          <a:tailEnd type="none" w="med" len="med"/>
        </a:ln>
      </dgm:spPr>
      <dgm:t>
        <a:bodyPr/>
        <a:lstStyle/>
        <a:p>
          <a:endParaRPr lang="fr-FR"/>
        </a:p>
      </dgm:t>
    </dgm:pt>
    <dgm:pt modelId="{32C951DB-D5FF-A74F-83E9-E192336B91F0}" type="sibTrans" cxnId="{F11C8AFC-91E2-8E44-89CF-AF4A76878F0B}">
      <dgm:prSet/>
      <dgm:spPr/>
      <dgm:t>
        <a:bodyPr/>
        <a:lstStyle/>
        <a:p>
          <a:endParaRPr lang="fr-FR"/>
        </a:p>
      </dgm:t>
    </dgm:pt>
    <dgm:pt modelId="{8315BF73-43FB-CC4D-B0D8-1AF8F3CBCAF5}">
      <dgm:prSet custT="1"/>
      <dgm:spPr>
        <a:solidFill>
          <a:srgbClr val="F2B52E"/>
        </a:solidFill>
      </dgm:spPr>
      <dgm:t>
        <a:bodyPr/>
        <a:lstStyle/>
        <a:p>
          <a:r>
            <a:rPr lang="fr-FR" sz="2400" dirty="0">
              <a:solidFill>
                <a:schemeClr val="tx1"/>
              </a:solidFill>
            </a:rPr>
            <a:t>Profil </a:t>
          </a:r>
          <a:r>
            <a:rPr lang="fr-FR" sz="2400" dirty="0" err="1">
              <a:solidFill>
                <a:schemeClr val="tx1"/>
              </a:solidFill>
            </a:rPr>
            <a:t>Covid</a:t>
          </a:r>
          <a:endParaRPr lang="fr-FR" sz="2400" dirty="0">
            <a:solidFill>
              <a:schemeClr val="tx1"/>
            </a:solidFill>
          </a:endParaRPr>
        </a:p>
      </dgm:t>
    </dgm:pt>
    <dgm:pt modelId="{C831B254-46AE-D84A-B9B6-4BE052863FBF}" type="parTrans" cxnId="{8337705E-848B-9747-8E75-3166F6196634}">
      <dgm:prSet>
        <dgm:style>
          <a:lnRef idx="0">
            <a:scrgbClr r="0" g="0" b="0"/>
          </a:lnRef>
          <a:fillRef idx="0">
            <a:scrgbClr r="0" g="0" b="0"/>
          </a:fillRef>
          <a:effectRef idx="0">
            <a:scrgbClr r="0" g="0" b="0"/>
          </a:effectRef>
          <a:fontRef idx="minor">
            <a:schemeClr val="tx1"/>
          </a:fontRef>
        </dgm:style>
      </dgm:prSet>
      <dgm:spPr>
        <a:ln w="9525" cap="flat" cmpd="sng" algn="ctr">
          <a:solidFill>
            <a:schemeClr val="accent3"/>
          </a:solidFill>
          <a:prstDash val="dash"/>
          <a:round/>
          <a:headEnd type="none" w="med" len="med"/>
          <a:tailEnd type="none" w="med" len="med"/>
        </a:ln>
      </dgm:spPr>
      <dgm:t>
        <a:bodyPr/>
        <a:lstStyle/>
        <a:p>
          <a:endParaRPr lang="fr-FR"/>
        </a:p>
      </dgm:t>
    </dgm:pt>
    <dgm:pt modelId="{6D4EAF5A-EC34-D240-93EE-9672551B6018}" type="sibTrans" cxnId="{8337705E-848B-9747-8E75-3166F6196634}">
      <dgm:prSet/>
      <dgm:spPr/>
      <dgm:t>
        <a:bodyPr/>
        <a:lstStyle/>
        <a:p>
          <a:endParaRPr lang="fr-FR"/>
        </a:p>
      </dgm:t>
    </dgm:pt>
    <dgm:pt modelId="{0DF9963D-D1ED-F44F-BD0F-464698EB9226}">
      <dgm:prSet custT="1"/>
      <dgm:spPr>
        <a:solidFill>
          <a:schemeClr val="accent2">
            <a:lumMod val="75000"/>
          </a:schemeClr>
        </a:solidFill>
      </dgm:spPr>
      <dgm:t>
        <a:bodyPr/>
        <a:lstStyle/>
        <a:p>
          <a:pPr rtl="0"/>
          <a:r>
            <a:rPr lang="fr-FR" sz="2400" dirty="0"/>
            <a:t>Analyse par établissements</a:t>
          </a:r>
        </a:p>
      </dgm:t>
    </dgm:pt>
    <dgm:pt modelId="{A0C90786-D3D1-AF46-9E28-2B9F8B38B2C3}" type="parTrans" cxnId="{F53CBEFE-B8A1-874F-9069-5B84E870C9CC}">
      <dgm:prSet>
        <dgm:style>
          <a:lnRef idx="0">
            <a:scrgbClr r="0" g="0" b="0"/>
          </a:lnRef>
          <a:fillRef idx="0">
            <a:scrgbClr r="0" g="0" b="0"/>
          </a:fillRef>
          <a:effectRef idx="0">
            <a:scrgbClr r="0" g="0" b="0"/>
          </a:effectRef>
          <a:fontRef idx="minor">
            <a:schemeClr val="tx1"/>
          </a:fontRef>
        </dgm:style>
      </dgm:prSet>
      <dgm:spPr>
        <a:ln w="9525" cap="flat" cmpd="sng" algn="ctr">
          <a:solidFill>
            <a:schemeClr val="accent3"/>
          </a:solidFill>
          <a:prstDash val="dash"/>
          <a:round/>
          <a:headEnd type="none" w="med" len="med"/>
          <a:tailEnd type="none" w="med" len="med"/>
        </a:ln>
      </dgm:spPr>
      <dgm:t>
        <a:bodyPr/>
        <a:lstStyle/>
        <a:p>
          <a:endParaRPr lang="fr-FR"/>
        </a:p>
      </dgm:t>
    </dgm:pt>
    <dgm:pt modelId="{09EA52B0-D4DE-4D45-8124-1F4429EC6D9C}" type="sibTrans" cxnId="{F53CBEFE-B8A1-874F-9069-5B84E870C9CC}">
      <dgm:prSet/>
      <dgm:spPr/>
      <dgm:t>
        <a:bodyPr/>
        <a:lstStyle/>
        <a:p>
          <a:endParaRPr lang="fr-FR"/>
        </a:p>
      </dgm:t>
    </dgm:pt>
    <dgm:pt modelId="{ADD306D2-2A29-C94E-BEF4-46607220D317}">
      <dgm:prSet custT="1"/>
      <dgm:spPr>
        <a:solidFill>
          <a:schemeClr val="accent2">
            <a:lumMod val="75000"/>
          </a:schemeClr>
        </a:solidFill>
      </dgm:spPr>
      <dgm:t>
        <a:bodyPr/>
        <a:lstStyle/>
        <a:p>
          <a:pPr rtl="0"/>
          <a:r>
            <a:rPr lang="fr-FR" sz="2400" dirty="0"/>
            <a:t>Analyse par foyers  de confinement</a:t>
          </a:r>
        </a:p>
      </dgm:t>
    </dgm:pt>
    <dgm:pt modelId="{5E258742-3F89-954A-94EF-891572124764}" type="parTrans" cxnId="{D12B7688-5BC4-3C40-9F25-B1217EBAB2D9}">
      <dgm:prSet>
        <dgm:style>
          <a:lnRef idx="0">
            <a:scrgbClr r="0" g="0" b="0"/>
          </a:lnRef>
          <a:fillRef idx="0">
            <a:scrgbClr r="0" g="0" b="0"/>
          </a:fillRef>
          <a:effectRef idx="0">
            <a:scrgbClr r="0" g="0" b="0"/>
          </a:effectRef>
          <a:fontRef idx="minor">
            <a:schemeClr val="tx1"/>
          </a:fontRef>
        </dgm:style>
      </dgm:prSet>
      <dgm:spPr>
        <a:ln w="9525" cap="flat" cmpd="sng" algn="ctr">
          <a:solidFill>
            <a:schemeClr val="accent3"/>
          </a:solidFill>
          <a:prstDash val="dash"/>
          <a:round/>
          <a:headEnd type="none" w="med" len="med"/>
          <a:tailEnd type="none" w="med" len="med"/>
        </a:ln>
      </dgm:spPr>
      <dgm:t>
        <a:bodyPr/>
        <a:lstStyle/>
        <a:p>
          <a:endParaRPr lang="fr-FR"/>
        </a:p>
      </dgm:t>
    </dgm:pt>
    <dgm:pt modelId="{E23EE9FE-0451-294F-9DC6-759FD4BF958D}" type="sibTrans" cxnId="{D12B7688-5BC4-3C40-9F25-B1217EBAB2D9}">
      <dgm:prSet/>
      <dgm:spPr/>
      <dgm:t>
        <a:bodyPr/>
        <a:lstStyle/>
        <a:p>
          <a:endParaRPr lang="fr-FR"/>
        </a:p>
      </dgm:t>
    </dgm:pt>
    <dgm:pt modelId="{3802F94D-A034-294E-9BFC-4BCA2C246617}">
      <dgm:prSet phldrT="[Texte]" custT="1"/>
      <dgm:spPr>
        <a:solidFill>
          <a:schemeClr val="accent2">
            <a:lumMod val="75000"/>
          </a:schemeClr>
        </a:solidFill>
      </dgm:spPr>
      <dgm:t>
        <a:bodyPr/>
        <a:lstStyle/>
        <a:p>
          <a:pPr rtl="0"/>
          <a:r>
            <a:rPr lang="fr-FR" sz="2400" dirty="0"/>
            <a:t>Synthèse &amp; chiffres-clés</a:t>
          </a:r>
        </a:p>
      </dgm:t>
    </dgm:pt>
    <dgm:pt modelId="{A8D6CBBA-4AAE-4848-B7F6-E200DB31FA3F}" type="parTrans" cxnId="{0310A8B0-F4EF-814A-8EB2-F869909AC7F8}">
      <dgm:prSet>
        <dgm:style>
          <a:lnRef idx="0">
            <a:scrgbClr r="0" g="0" b="0"/>
          </a:lnRef>
          <a:fillRef idx="0">
            <a:scrgbClr r="0" g="0" b="0"/>
          </a:fillRef>
          <a:effectRef idx="0">
            <a:scrgbClr r="0" g="0" b="0"/>
          </a:effectRef>
          <a:fontRef idx="minor">
            <a:schemeClr val="tx1"/>
          </a:fontRef>
        </dgm:style>
      </dgm:prSet>
      <dgm:spPr>
        <a:ln w="9525" cap="flat" cmpd="sng" algn="ctr">
          <a:solidFill>
            <a:schemeClr val="accent3"/>
          </a:solidFill>
          <a:prstDash val="dash"/>
          <a:round/>
          <a:headEnd type="none" w="med" len="med"/>
          <a:tailEnd type="none" w="med" len="med"/>
        </a:ln>
      </dgm:spPr>
      <dgm:t>
        <a:bodyPr/>
        <a:lstStyle/>
        <a:p>
          <a:endParaRPr lang="fr-FR"/>
        </a:p>
      </dgm:t>
    </dgm:pt>
    <dgm:pt modelId="{379EF7CD-B59A-8349-BFE9-E27BE13CE5D9}" type="sibTrans" cxnId="{0310A8B0-F4EF-814A-8EB2-F869909AC7F8}">
      <dgm:prSet/>
      <dgm:spPr/>
      <dgm:t>
        <a:bodyPr/>
        <a:lstStyle/>
        <a:p>
          <a:endParaRPr lang="fr-FR"/>
        </a:p>
      </dgm:t>
    </dgm:pt>
    <dgm:pt modelId="{462ABFE9-51D0-594D-8869-9FE1B921EA7F}" type="pres">
      <dgm:prSet presAssocID="{430C5C6D-3FF1-F646-BA43-BD5EC8EC7981}" presName="hierChild1" presStyleCnt="0">
        <dgm:presLayoutVars>
          <dgm:orgChart val="1"/>
          <dgm:chPref val="1"/>
          <dgm:dir/>
          <dgm:animOne val="branch"/>
          <dgm:animLvl val="lvl"/>
          <dgm:resizeHandles/>
        </dgm:presLayoutVars>
      </dgm:prSet>
      <dgm:spPr/>
    </dgm:pt>
    <dgm:pt modelId="{FE240801-CB4A-9B4C-90FA-567A5D3C2C6E}" type="pres">
      <dgm:prSet presAssocID="{5D02AEBF-1D5A-BF40-90FE-27577E3381D4}" presName="hierRoot1" presStyleCnt="0">
        <dgm:presLayoutVars>
          <dgm:hierBranch val="init"/>
        </dgm:presLayoutVars>
      </dgm:prSet>
      <dgm:spPr/>
    </dgm:pt>
    <dgm:pt modelId="{58B124A0-E078-B640-B035-41C7DA601174}" type="pres">
      <dgm:prSet presAssocID="{5D02AEBF-1D5A-BF40-90FE-27577E3381D4}" presName="rootComposite1" presStyleCnt="0"/>
      <dgm:spPr/>
    </dgm:pt>
    <dgm:pt modelId="{21018554-C2F0-1E41-94FB-A509F0A600FF}" type="pres">
      <dgm:prSet presAssocID="{5D02AEBF-1D5A-BF40-90FE-27577E3381D4}" presName="rootText1" presStyleLbl="node0" presStyleIdx="0" presStyleCnt="1" custLinFactY="-41128" custLinFactNeighborX="-11842" custLinFactNeighborY="-100000">
        <dgm:presLayoutVars>
          <dgm:chPref val="3"/>
        </dgm:presLayoutVars>
      </dgm:prSet>
      <dgm:spPr/>
    </dgm:pt>
    <dgm:pt modelId="{37AF0E88-E68E-0A42-91F9-123D0AF41561}" type="pres">
      <dgm:prSet presAssocID="{5D02AEBF-1D5A-BF40-90FE-27577E3381D4}" presName="rootConnector1" presStyleLbl="node1" presStyleIdx="0" presStyleCnt="0"/>
      <dgm:spPr/>
    </dgm:pt>
    <dgm:pt modelId="{BFEE90E6-89B3-824B-BB9E-C5342B2A721A}" type="pres">
      <dgm:prSet presAssocID="{5D02AEBF-1D5A-BF40-90FE-27577E3381D4}" presName="hierChild2" presStyleCnt="0"/>
      <dgm:spPr/>
    </dgm:pt>
    <dgm:pt modelId="{EC770194-13D7-5944-9200-75321D05B5C2}" type="pres">
      <dgm:prSet presAssocID="{A8D6CBBA-4AAE-4848-B7F6-E200DB31FA3F}" presName="Name64" presStyleLbl="parChTrans1D2" presStyleIdx="0" presStyleCnt="3"/>
      <dgm:spPr/>
    </dgm:pt>
    <dgm:pt modelId="{1796A151-24A0-8E48-B3D1-CCC77CCBBE13}" type="pres">
      <dgm:prSet presAssocID="{3802F94D-A034-294E-9BFC-4BCA2C246617}" presName="hierRoot2" presStyleCnt="0">
        <dgm:presLayoutVars>
          <dgm:hierBranch val="init"/>
        </dgm:presLayoutVars>
      </dgm:prSet>
      <dgm:spPr/>
    </dgm:pt>
    <dgm:pt modelId="{82BC528E-D9CB-4B48-A37B-7E565A38B7EE}" type="pres">
      <dgm:prSet presAssocID="{3802F94D-A034-294E-9BFC-4BCA2C246617}" presName="rootComposite" presStyleCnt="0"/>
      <dgm:spPr/>
    </dgm:pt>
    <dgm:pt modelId="{93C42783-7848-1D46-8FF8-26E2A0FFD964}" type="pres">
      <dgm:prSet presAssocID="{3802F94D-A034-294E-9BFC-4BCA2C246617}" presName="rootText" presStyleLbl="node2" presStyleIdx="0" presStyleCnt="3" custLinFactNeighborX="29603" custLinFactNeighborY="-144">
        <dgm:presLayoutVars>
          <dgm:chPref val="3"/>
        </dgm:presLayoutVars>
      </dgm:prSet>
      <dgm:spPr/>
    </dgm:pt>
    <dgm:pt modelId="{AEC49784-E3E4-1F4B-A147-761A14115387}" type="pres">
      <dgm:prSet presAssocID="{3802F94D-A034-294E-9BFC-4BCA2C246617}" presName="rootConnector" presStyleLbl="node2" presStyleIdx="0" presStyleCnt="3"/>
      <dgm:spPr/>
    </dgm:pt>
    <dgm:pt modelId="{A0E84652-062F-AA4C-B308-37891DF1D649}" type="pres">
      <dgm:prSet presAssocID="{3802F94D-A034-294E-9BFC-4BCA2C246617}" presName="hierChild4" presStyleCnt="0"/>
      <dgm:spPr/>
    </dgm:pt>
    <dgm:pt modelId="{8AE7513C-40E7-5341-9394-2FE7D89EB8B2}" type="pres">
      <dgm:prSet presAssocID="{3802F94D-A034-294E-9BFC-4BCA2C246617}" presName="hierChild5" presStyleCnt="0"/>
      <dgm:spPr/>
    </dgm:pt>
    <dgm:pt modelId="{DAA38850-99F2-7C46-9AF1-81FB0880C671}" type="pres">
      <dgm:prSet presAssocID="{A0C90786-D3D1-AF46-9E28-2B9F8B38B2C3}" presName="Name64" presStyleLbl="parChTrans1D2" presStyleIdx="1" presStyleCnt="3"/>
      <dgm:spPr/>
    </dgm:pt>
    <dgm:pt modelId="{43C12CB3-964E-7E43-B655-5B9F67578093}" type="pres">
      <dgm:prSet presAssocID="{0DF9963D-D1ED-F44F-BD0F-464698EB9226}" presName="hierRoot2" presStyleCnt="0">
        <dgm:presLayoutVars>
          <dgm:hierBranch val="init"/>
        </dgm:presLayoutVars>
      </dgm:prSet>
      <dgm:spPr/>
    </dgm:pt>
    <dgm:pt modelId="{4B52A1FA-82EF-DF4F-8DC2-7F346CD5A6D1}" type="pres">
      <dgm:prSet presAssocID="{0DF9963D-D1ED-F44F-BD0F-464698EB9226}" presName="rootComposite" presStyleCnt="0"/>
      <dgm:spPr/>
    </dgm:pt>
    <dgm:pt modelId="{D2F13014-E947-8B4B-9CB9-EBCE1D2FFE83}" type="pres">
      <dgm:prSet presAssocID="{0DF9963D-D1ED-F44F-BD0F-464698EB9226}" presName="rootText" presStyleLbl="node2" presStyleIdx="1" presStyleCnt="3" custLinFactNeighborX="-21175" custLinFactNeighborY="18485">
        <dgm:presLayoutVars>
          <dgm:chPref val="3"/>
        </dgm:presLayoutVars>
      </dgm:prSet>
      <dgm:spPr/>
    </dgm:pt>
    <dgm:pt modelId="{2AB1534E-63AE-844F-8C7D-ACD9166A59C3}" type="pres">
      <dgm:prSet presAssocID="{0DF9963D-D1ED-F44F-BD0F-464698EB9226}" presName="rootConnector" presStyleLbl="node2" presStyleIdx="1" presStyleCnt="3"/>
      <dgm:spPr/>
    </dgm:pt>
    <dgm:pt modelId="{821F15FF-7E13-244C-8098-C9F9DEBF4CDC}" type="pres">
      <dgm:prSet presAssocID="{0DF9963D-D1ED-F44F-BD0F-464698EB9226}" presName="hierChild4" presStyleCnt="0"/>
      <dgm:spPr/>
    </dgm:pt>
    <dgm:pt modelId="{98417174-ECCA-7547-A009-46F50CF830D6}" type="pres">
      <dgm:prSet presAssocID="{0DF9963D-D1ED-F44F-BD0F-464698EB9226}" presName="hierChild5" presStyleCnt="0"/>
      <dgm:spPr/>
    </dgm:pt>
    <dgm:pt modelId="{3AD55706-368E-4C4D-992A-5C769D4A96DE}" type="pres">
      <dgm:prSet presAssocID="{5E258742-3F89-954A-94EF-891572124764}" presName="Name64" presStyleLbl="parChTrans1D2" presStyleIdx="2" presStyleCnt="3"/>
      <dgm:spPr/>
    </dgm:pt>
    <dgm:pt modelId="{96900AB2-B169-EF4B-8F78-E04724C50D25}" type="pres">
      <dgm:prSet presAssocID="{ADD306D2-2A29-C94E-BEF4-46607220D317}" presName="hierRoot2" presStyleCnt="0">
        <dgm:presLayoutVars>
          <dgm:hierBranch val="init"/>
        </dgm:presLayoutVars>
      </dgm:prSet>
      <dgm:spPr/>
    </dgm:pt>
    <dgm:pt modelId="{1CD90EFE-44CD-3F4E-8893-7FFAE381F599}" type="pres">
      <dgm:prSet presAssocID="{ADD306D2-2A29-C94E-BEF4-46607220D317}" presName="rootComposite" presStyleCnt="0"/>
      <dgm:spPr/>
    </dgm:pt>
    <dgm:pt modelId="{0F2100D2-44D7-F14C-84E2-7EAC0FFE001A}" type="pres">
      <dgm:prSet presAssocID="{ADD306D2-2A29-C94E-BEF4-46607220D317}" presName="rootText" presStyleLbl="node2" presStyleIdx="2" presStyleCnt="3" custLinFactNeighborX="-98911" custLinFactNeighborY="25214">
        <dgm:presLayoutVars>
          <dgm:chPref val="3"/>
        </dgm:presLayoutVars>
      </dgm:prSet>
      <dgm:spPr/>
    </dgm:pt>
    <dgm:pt modelId="{3D7ABD9B-64D9-A246-899A-5722D48AB9E0}" type="pres">
      <dgm:prSet presAssocID="{ADD306D2-2A29-C94E-BEF4-46607220D317}" presName="rootConnector" presStyleLbl="node2" presStyleIdx="2" presStyleCnt="3"/>
      <dgm:spPr/>
    </dgm:pt>
    <dgm:pt modelId="{846606C3-6D8E-8C4C-A933-0648CD2EC219}" type="pres">
      <dgm:prSet presAssocID="{ADD306D2-2A29-C94E-BEF4-46607220D317}" presName="hierChild4" presStyleCnt="0"/>
      <dgm:spPr/>
    </dgm:pt>
    <dgm:pt modelId="{DCDFF414-7797-D248-924E-140CBBE16435}" type="pres">
      <dgm:prSet presAssocID="{A4EBAC4B-8301-024F-96C0-6524A96A2C6C}" presName="Name64" presStyleLbl="parChTrans1D3" presStyleIdx="0" presStyleCnt="3"/>
      <dgm:spPr/>
    </dgm:pt>
    <dgm:pt modelId="{BE9951A3-491E-A145-8D84-16515FCF5751}" type="pres">
      <dgm:prSet presAssocID="{162122A5-0C56-734D-804C-E3131BB5C44A}" presName="hierRoot2" presStyleCnt="0">
        <dgm:presLayoutVars>
          <dgm:hierBranch val="init"/>
        </dgm:presLayoutVars>
      </dgm:prSet>
      <dgm:spPr/>
    </dgm:pt>
    <dgm:pt modelId="{9C145394-B914-FC41-8A79-8045A55B2185}" type="pres">
      <dgm:prSet presAssocID="{162122A5-0C56-734D-804C-E3131BB5C44A}" presName="rootComposite" presStyleCnt="0"/>
      <dgm:spPr/>
    </dgm:pt>
    <dgm:pt modelId="{B21A81E8-5984-5446-A777-8F60A780153D}" type="pres">
      <dgm:prSet presAssocID="{162122A5-0C56-734D-804C-E3131BB5C44A}" presName="rootText" presStyleLbl="node3" presStyleIdx="0" presStyleCnt="3" custLinFactNeighborX="-9285" custLinFactNeighborY="41096">
        <dgm:presLayoutVars>
          <dgm:chPref val="3"/>
        </dgm:presLayoutVars>
      </dgm:prSet>
      <dgm:spPr/>
    </dgm:pt>
    <dgm:pt modelId="{8D5B180C-BFF0-9744-A847-1C967E56414C}" type="pres">
      <dgm:prSet presAssocID="{162122A5-0C56-734D-804C-E3131BB5C44A}" presName="rootConnector" presStyleLbl="node3" presStyleIdx="0" presStyleCnt="3"/>
      <dgm:spPr/>
    </dgm:pt>
    <dgm:pt modelId="{A4603432-4757-384D-BE57-5BB8FC73DADF}" type="pres">
      <dgm:prSet presAssocID="{162122A5-0C56-734D-804C-E3131BB5C44A}" presName="hierChild4" presStyleCnt="0"/>
      <dgm:spPr/>
    </dgm:pt>
    <dgm:pt modelId="{EA174AA3-1DA0-FD42-9147-D536599A6508}" type="pres">
      <dgm:prSet presAssocID="{162122A5-0C56-734D-804C-E3131BB5C44A}" presName="hierChild5" presStyleCnt="0"/>
      <dgm:spPr/>
    </dgm:pt>
    <dgm:pt modelId="{82C7FAB2-579A-7541-97D7-52516DCF5017}" type="pres">
      <dgm:prSet presAssocID="{9ACDB6C4-7B61-6D4B-9F7C-56175F96A5C4}" presName="Name64" presStyleLbl="parChTrans1D3" presStyleIdx="1" presStyleCnt="3"/>
      <dgm:spPr/>
    </dgm:pt>
    <dgm:pt modelId="{3396D784-558C-FE4A-9AB8-5CBE556D8C5C}" type="pres">
      <dgm:prSet presAssocID="{928D2B9B-C014-2D45-A49E-844EB9F93785}" presName="hierRoot2" presStyleCnt="0">
        <dgm:presLayoutVars>
          <dgm:hierBranch val="init"/>
        </dgm:presLayoutVars>
      </dgm:prSet>
      <dgm:spPr/>
    </dgm:pt>
    <dgm:pt modelId="{6D82115C-AEAB-7E48-AEAB-ECC54B68924B}" type="pres">
      <dgm:prSet presAssocID="{928D2B9B-C014-2D45-A49E-844EB9F93785}" presName="rootComposite" presStyleCnt="0"/>
      <dgm:spPr/>
    </dgm:pt>
    <dgm:pt modelId="{ABFC57A5-F5A9-A848-8C36-FA7AD766A847}" type="pres">
      <dgm:prSet presAssocID="{928D2B9B-C014-2D45-A49E-844EB9F93785}" presName="rootText" presStyleLbl="node3" presStyleIdx="1" presStyleCnt="3" custLinFactNeighborX="-8489" custLinFactNeighborY="25179">
        <dgm:presLayoutVars>
          <dgm:chPref val="3"/>
        </dgm:presLayoutVars>
      </dgm:prSet>
      <dgm:spPr/>
    </dgm:pt>
    <dgm:pt modelId="{F11A0E2F-DF38-B643-A551-BB15EFE65CA8}" type="pres">
      <dgm:prSet presAssocID="{928D2B9B-C014-2D45-A49E-844EB9F93785}" presName="rootConnector" presStyleLbl="node3" presStyleIdx="1" presStyleCnt="3"/>
      <dgm:spPr/>
    </dgm:pt>
    <dgm:pt modelId="{892DB7FA-77D6-2546-AF7F-6B6C2A038808}" type="pres">
      <dgm:prSet presAssocID="{928D2B9B-C014-2D45-A49E-844EB9F93785}" presName="hierChild4" presStyleCnt="0"/>
      <dgm:spPr/>
    </dgm:pt>
    <dgm:pt modelId="{EEC93070-8172-1847-B889-F53039B21AB7}" type="pres">
      <dgm:prSet presAssocID="{928D2B9B-C014-2D45-A49E-844EB9F93785}" presName="hierChild5" presStyleCnt="0"/>
      <dgm:spPr/>
    </dgm:pt>
    <dgm:pt modelId="{8C32C249-F71C-B949-81DD-271606BB8F1E}" type="pres">
      <dgm:prSet presAssocID="{C831B254-46AE-D84A-B9B6-4BE052863FBF}" presName="Name64" presStyleLbl="parChTrans1D3" presStyleIdx="2" presStyleCnt="3"/>
      <dgm:spPr/>
    </dgm:pt>
    <dgm:pt modelId="{AF7A322C-FC13-BD49-8A2D-9903CC265867}" type="pres">
      <dgm:prSet presAssocID="{8315BF73-43FB-CC4D-B0D8-1AF8F3CBCAF5}" presName="hierRoot2" presStyleCnt="0">
        <dgm:presLayoutVars>
          <dgm:hierBranch val="init"/>
        </dgm:presLayoutVars>
      </dgm:prSet>
      <dgm:spPr/>
    </dgm:pt>
    <dgm:pt modelId="{60F687D7-6D23-5E48-85FB-7324DB1A6E11}" type="pres">
      <dgm:prSet presAssocID="{8315BF73-43FB-CC4D-B0D8-1AF8F3CBCAF5}" presName="rootComposite" presStyleCnt="0"/>
      <dgm:spPr/>
    </dgm:pt>
    <dgm:pt modelId="{210C126C-9AF6-D746-89C6-4AD6435F4D53}" type="pres">
      <dgm:prSet presAssocID="{8315BF73-43FB-CC4D-B0D8-1AF8F3CBCAF5}" presName="rootText" presStyleLbl="node3" presStyleIdx="2" presStyleCnt="3" custLinFactNeighborX="-9286" custLinFactNeighborY="144">
        <dgm:presLayoutVars>
          <dgm:chPref val="3"/>
        </dgm:presLayoutVars>
      </dgm:prSet>
      <dgm:spPr/>
    </dgm:pt>
    <dgm:pt modelId="{E6440D53-14A0-9F49-BC7F-5B7B17450555}" type="pres">
      <dgm:prSet presAssocID="{8315BF73-43FB-CC4D-B0D8-1AF8F3CBCAF5}" presName="rootConnector" presStyleLbl="node3" presStyleIdx="2" presStyleCnt="3"/>
      <dgm:spPr/>
    </dgm:pt>
    <dgm:pt modelId="{955B5029-430F-744D-9764-288F9338EADE}" type="pres">
      <dgm:prSet presAssocID="{8315BF73-43FB-CC4D-B0D8-1AF8F3CBCAF5}" presName="hierChild4" presStyleCnt="0"/>
      <dgm:spPr/>
    </dgm:pt>
    <dgm:pt modelId="{2C4E8B03-CB5A-ED4A-A044-AE2715E69E89}" type="pres">
      <dgm:prSet presAssocID="{8315BF73-43FB-CC4D-B0D8-1AF8F3CBCAF5}" presName="hierChild5" presStyleCnt="0"/>
      <dgm:spPr/>
    </dgm:pt>
    <dgm:pt modelId="{7FC08E6B-AA9C-9B40-A335-DFB96B1F785E}" type="pres">
      <dgm:prSet presAssocID="{ADD306D2-2A29-C94E-BEF4-46607220D317}" presName="hierChild5" presStyleCnt="0"/>
      <dgm:spPr/>
    </dgm:pt>
    <dgm:pt modelId="{61CC6271-3AD8-C641-A5A6-804FB27D617C}" type="pres">
      <dgm:prSet presAssocID="{5D02AEBF-1D5A-BF40-90FE-27577E3381D4}" presName="hierChild3" presStyleCnt="0"/>
      <dgm:spPr/>
    </dgm:pt>
  </dgm:ptLst>
  <dgm:cxnLst>
    <dgm:cxn modelId="{53B7A90E-676A-5242-BBD3-80E606443939}" type="presOf" srcId="{928D2B9B-C014-2D45-A49E-844EB9F93785}" destId="{ABFC57A5-F5A9-A848-8C36-FA7AD766A847}" srcOrd="0" destOrd="0" presId="urn:microsoft.com/office/officeart/2009/3/layout/HorizontalOrganizationChart"/>
    <dgm:cxn modelId="{C4DB3D17-08EE-D049-B220-39A8C728804C}" srcId="{430C5C6D-3FF1-F646-BA43-BD5EC8EC7981}" destId="{5D02AEBF-1D5A-BF40-90FE-27577E3381D4}" srcOrd="0" destOrd="0" parTransId="{9F22BB35-B71B-1C4C-B5F0-3B03CB6D1BC3}" sibTransId="{33170D35-9396-1F4F-82B0-DCA04D941F00}"/>
    <dgm:cxn modelId="{55B4B029-2A79-AE41-A3F1-5BE38F3ED3B6}" type="presOf" srcId="{ADD306D2-2A29-C94E-BEF4-46607220D317}" destId="{3D7ABD9B-64D9-A246-899A-5722D48AB9E0}" srcOrd="1" destOrd="0" presId="urn:microsoft.com/office/officeart/2009/3/layout/HorizontalOrganizationChart"/>
    <dgm:cxn modelId="{B5846737-CBF4-0745-8C6A-D11C7F633FA5}" type="presOf" srcId="{9ACDB6C4-7B61-6D4B-9F7C-56175F96A5C4}" destId="{82C7FAB2-579A-7541-97D7-52516DCF5017}" srcOrd="0" destOrd="0" presId="urn:microsoft.com/office/officeart/2009/3/layout/HorizontalOrganizationChart"/>
    <dgm:cxn modelId="{2ED49F42-37D5-DA43-8F42-1B806F1A1BE6}" type="presOf" srcId="{8315BF73-43FB-CC4D-B0D8-1AF8F3CBCAF5}" destId="{210C126C-9AF6-D746-89C6-4AD6435F4D53}" srcOrd="0" destOrd="0" presId="urn:microsoft.com/office/officeart/2009/3/layout/HorizontalOrganizationChart"/>
    <dgm:cxn modelId="{4E9C8444-33F5-074A-B78E-C8E77F2A2D79}" type="presOf" srcId="{928D2B9B-C014-2D45-A49E-844EB9F93785}" destId="{F11A0E2F-DF38-B643-A551-BB15EFE65CA8}" srcOrd="1" destOrd="0" presId="urn:microsoft.com/office/officeart/2009/3/layout/HorizontalOrganizationChart"/>
    <dgm:cxn modelId="{CEB97856-B886-E544-B758-E97FB24CDA97}" type="presOf" srcId="{0DF9963D-D1ED-F44F-BD0F-464698EB9226}" destId="{2AB1534E-63AE-844F-8C7D-ACD9166A59C3}" srcOrd="1" destOrd="0" presId="urn:microsoft.com/office/officeart/2009/3/layout/HorizontalOrganizationChart"/>
    <dgm:cxn modelId="{DFD6E95D-834B-2B42-92C7-901DD54DC045}" type="presOf" srcId="{430C5C6D-3FF1-F646-BA43-BD5EC8EC7981}" destId="{462ABFE9-51D0-594D-8869-9FE1B921EA7F}" srcOrd="0" destOrd="0" presId="urn:microsoft.com/office/officeart/2009/3/layout/HorizontalOrganizationChart"/>
    <dgm:cxn modelId="{8337705E-848B-9747-8E75-3166F6196634}" srcId="{ADD306D2-2A29-C94E-BEF4-46607220D317}" destId="{8315BF73-43FB-CC4D-B0D8-1AF8F3CBCAF5}" srcOrd="2" destOrd="0" parTransId="{C831B254-46AE-D84A-B9B6-4BE052863FBF}" sibTransId="{6D4EAF5A-EC34-D240-93EE-9672551B6018}"/>
    <dgm:cxn modelId="{8BB9EE69-16DA-5243-93EF-86669E0B575B}" type="presOf" srcId="{162122A5-0C56-734D-804C-E3131BB5C44A}" destId="{8D5B180C-BFF0-9744-A847-1C967E56414C}" srcOrd="1" destOrd="0" presId="urn:microsoft.com/office/officeart/2009/3/layout/HorizontalOrganizationChart"/>
    <dgm:cxn modelId="{2706616B-F23D-D940-B69B-50EBC94C1C53}" type="presOf" srcId="{3802F94D-A034-294E-9BFC-4BCA2C246617}" destId="{AEC49784-E3E4-1F4B-A147-761A14115387}" srcOrd="1" destOrd="0" presId="urn:microsoft.com/office/officeart/2009/3/layout/HorizontalOrganizationChart"/>
    <dgm:cxn modelId="{26DEA67F-9B2D-A341-998A-1212B10071C0}" type="presOf" srcId="{C831B254-46AE-D84A-B9B6-4BE052863FBF}" destId="{8C32C249-F71C-B949-81DD-271606BB8F1E}" srcOrd="0" destOrd="0" presId="urn:microsoft.com/office/officeart/2009/3/layout/HorizontalOrganizationChart"/>
    <dgm:cxn modelId="{A3F83282-5CAF-804E-9ABB-550FDF25126E}" type="presOf" srcId="{A8D6CBBA-4AAE-4848-B7F6-E200DB31FA3F}" destId="{EC770194-13D7-5944-9200-75321D05B5C2}" srcOrd="0" destOrd="0" presId="urn:microsoft.com/office/officeart/2009/3/layout/HorizontalOrganizationChart"/>
    <dgm:cxn modelId="{47B1A584-4118-7F44-9504-F960A64251A4}" type="presOf" srcId="{162122A5-0C56-734D-804C-E3131BB5C44A}" destId="{B21A81E8-5984-5446-A777-8F60A780153D}" srcOrd="0" destOrd="0" presId="urn:microsoft.com/office/officeart/2009/3/layout/HorizontalOrganizationChart"/>
    <dgm:cxn modelId="{D12B7688-5BC4-3C40-9F25-B1217EBAB2D9}" srcId="{5D02AEBF-1D5A-BF40-90FE-27577E3381D4}" destId="{ADD306D2-2A29-C94E-BEF4-46607220D317}" srcOrd="2" destOrd="0" parTransId="{5E258742-3F89-954A-94EF-891572124764}" sibTransId="{E23EE9FE-0451-294F-9DC6-759FD4BF958D}"/>
    <dgm:cxn modelId="{ABE97A8A-4624-5C45-AB71-0BC84A5AFFBA}" type="presOf" srcId="{ADD306D2-2A29-C94E-BEF4-46607220D317}" destId="{0F2100D2-44D7-F14C-84E2-7EAC0FFE001A}" srcOrd="0" destOrd="0" presId="urn:microsoft.com/office/officeart/2009/3/layout/HorizontalOrganizationChart"/>
    <dgm:cxn modelId="{1BD5AE98-1817-EA46-9BC1-FC8DC16B1DCB}" type="presOf" srcId="{A4EBAC4B-8301-024F-96C0-6524A96A2C6C}" destId="{DCDFF414-7797-D248-924E-140CBBE16435}" srcOrd="0" destOrd="0" presId="urn:microsoft.com/office/officeart/2009/3/layout/HorizontalOrganizationChart"/>
    <dgm:cxn modelId="{D84B9B9C-68E4-0F43-8253-E9A94742F08C}" type="presOf" srcId="{A0C90786-D3D1-AF46-9E28-2B9F8B38B2C3}" destId="{DAA38850-99F2-7C46-9AF1-81FB0880C671}" srcOrd="0" destOrd="0" presId="urn:microsoft.com/office/officeart/2009/3/layout/HorizontalOrganizationChart"/>
    <dgm:cxn modelId="{0310A8B0-F4EF-814A-8EB2-F869909AC7F8}" srcId="{5D02AEBF-1D5A-BF40-90FE-27577E3381D4}" destId="{3802F94D-A034-294E-9BFC-4BCA2C246617}" srcOrd="0" destOrd="0" parTransId="{A8D6CBBA-4AAE-4848-B7F6-E200DB31FA3F}" sibTransId="{379EF7CD-B59A-8349-BFE9-E27BE13CE5D9}"/>
    <dgm:cxn modelId="{25155FB6-227B-A54A-8E47-029E2AFF7145}" type="presOf" srcId="{5E258742-3F89-954A-94EF-891572124764}" destId="{3AD55706-368E-4C4D-992A-5C769D4A96DE}" srcOrd="0" destOrd="0" presId="urn:microsoft.com/office/officeart/2009/3/layout/HorizontalOrganizationChart"/>
    <dgm:cxn modelId="{7B5F56B9-AC01-6240-B81D-8B4C48336C02}" type="presOf" srcId="{5D02AEBF-1D5A-BF40-90FE-27577E3381D4}" destId="{21018554-C2F0-1E41-94FB-A509F0A600FF}" srcOrd="0" destOrd="0" presId="urn:microsoft.com/office/officeart/2009/3/layout/HorizontalOrganizationChart"/>
    <dgm:cxn modelId="{D5C039BB-9B8A-BF4A-8C4F-847A511868CD}" type="presOf" srcId="{8315BF73-43FB-CC4D-B0D8-1AF8F3CBCAF5}" destId="{E6440D53-14A0-9F49-BC7F-5B7B17450555}" srcOrd="1" destOrd="0" presId="urn:microsoft.com/office/officeart/2009/3/layout/HorizontalOrganizationChart"/>
    <dgm:cxn modelId="{01463CCF-2B68-1D43-B747-2E9E25A8EC83}" type="presOf" srcId="{5D02AEBF-1D5A-BF40-90FE-27577E3381D4}" destId="{37AF0E88-E68E-0A42-91F9-123D0AF41561}" srcOrd="1" destOrd="0" presId="urn:microsoft.com/office/officeart/2009/3/layout/HorizontalOrganizationChart"/>
    <dgm:cxn modelId="{FFFD1CD4-38C4-9347-8E9D-E9E1F9510A62}" type="presOf" srcId="{0DF9963D-D1ED-F44F-BD0F-464698EB9226}" destId="{D2F13014-E947-8B4B-9CB9-EBCE1D2FFE83}" srcOrd="0" destOrd="0" presId="urn:microsoft.com/office/officeart/2009/3/layout/HorizontalOrganizationChart"/>
    <dgm:cxn modelId="{46D763EF-E061-B942-8160-52813777FE97}" type="presOf" srcId="{3802F94D-A034-294E-9BFC-4BCA2C246617}" destId="{93C42783-7848-1D46-8FF8-26E2A0FFD964}" srcOrd="0" destOrd="0" presId="urn:microsoft.com/office/officeart/2009/3/layout/HorizontalOrganizationChart"/>
    <dgm:cxn modelId="{363986F2-914B-0F4A-AC3B-7CDC90D29265}" srcId="{ADD306D2-2A29-C94E-BEF4-46607220D317}" destId="{162122A5-0C56-734D-804C-E3131BB5C44A}" srcOrd="0" destOrd="0" parTransId="{A4EBAC4B-8301-024F-96C0-6524A96A2C6C}" sibTransId="{56012C76-A79D-9A47-866D-8FEB6B07DC7B}"/>
    <dgm:cxn modelId="{F11C8AFC-91E2-8E44-89CF-AF4A76878F0B}" srcId="{ADD306D2-2A29-C94E-BEF4-46607220D317}" destId="{928D2B9B-C014-2D45-A49E-844EB9F93785}" srcOrd="1" destOrd="0" parTransId="{9ACDB6C4-7B61-6D4B-9F7C-56175F96A5C4}" sibTransId="{32C951DB-D5FF-A74F-83E9-E192336B91F0}"/>
    <dgm:cxn modelId="{F53CBEFE-B8A1-874F-9069-5B84E870C9CC}" srcId="{5D02AEBF-1D5A-BF40-90FE-27577E3381D4}" destId="{0DF9963D-D1ED-F44F-BD0F-464698EB9226}" srcOrd="1" destOrd="0" parTransId="{A0C90786-D3D1-AF46-9E28-2B9F8B38B2C3}" sibTransId="{09EA52B0-D4DE-4D45-8124-1F4429EC6D9C}"/>
    <dgm:cxn modelId="{379EACB9-DB90-1148-ACD6-2F82C656D671}" type="presParOf" srcId="{462ABFE9-51D0-594D-8869-9FE1B921EA7F}" destId="{FE240801-CB4A-9B4C-90FA-567A5D3C2C6E}" srcOrd="0" destOrd="0" presId="urn:microsoft.com/office/officeart/2009/3/layout/HorizontalOrganizationChart"/>
    <dgm:cxn modelId="{4632A882-148E-C542-97D7-14BA664EF9AC}" type="presParOf" srcId="{FE240801-CB4A-9B4C-90FA-567A5D3C2C6E}" destId="{58B124A0-E078-B640-B035-41C7DA601174}" srcOrd="0" destOrd="0" presId="urn:microsoft.com/office/officeart/2009/3/layout/HorizontalOrganizationChart"/>
    <dgm:cxn modelId="{748F8816-1815-AC4D-9ED1-EFBB6C148EFE}" type="presParOf" srcId="{58B124A0-E078-B640-B035-41C7DA601174}" destId="{21018554-C2F0-1E41-94FB-A509F0A600FF}" srcOrd="0" destOrd="0" presId="urn:microsoft.com/office/officeart/2009/3/layout/HorizontalOrganizationChart"/>
    <dgm:cxn modelId="{F06A7DF1-3E03-214B-92C6-3F5DCC919D6F}" type="presParOf" srcId="{58B124A0-E078-B640-B035-41C7DA601174}" destId="{37AF0E88-E68E-0A42-91F9-123D0AF41561}" srcOrd="1" destOrd="0" presId="urn:microsoft.com/office/officeart/2009/3/layout/HorizontalOrganizationChart"/>
    <dgm:cxn modelId="{CF25F1BE-5529-064D-A64E-7ABE5C30EB54}" type="presParOf" srcId="{FE240801-CB4A-9B4C-90FA-567A5D3C2C6E}" destId="{BFEE90E6-89B3-824B-BB9E-C5342B2A721A}" srcOrd="1" destOrd="0" presId="urn:microsoft.com/office/officeart/2009/3/layout/HorizontalOrganizationChart"/>
    <dgm:cxn modelId="{21941AD7-03EC-3145-9F15-0914399CECA8}" type="presParOf" srcId="{BFEE90E6-89B3-824B-BB9E-C5342B2A721A}" destId="{EC770194-13D7-5944-9200-75321D05B5C2}" srcOrd="0" destOrd="0" presId="urn:microsoft.com/office/officeart/2009/3/layout/HorizontalOrganizationChart"/>
    <dgm:cxn modelId="{B0091618-FCB8-8145-8D39-7876B56F75FF}" type="presParOf" srcId="{BFEE90E6-89B3-824B-BB9E-C5342B2A721A}" destId="{1796A151-24A0-8E48-B3D1-CCC77CCBBE13}" srcOrd="1" destOrd="0" presId="urn:microsoft.com/office/officeart/2009/3/layout/HorizontalOrganizationChart"/>
    <dgm:cxn modelId="{3E6035FA-53B2-4D42-94F8-E609BC8828FE}" type="presParOf" srcId="{1796A151-24A0-8E48-B3D1-CCC77CCBBE13}" destId="{82BC528E-D9CB-4B48-A37B-7E565A38B7EE}" srcOrd="0" destOrd="0" presId="urn:microsoft.com/office/officeart/2009/3/layout/HorizontalOrganizationChart"/>
    <dgm:cxn modelId="{7AB740CF-380F-6745-B0C9-53C2021D5481}" type="presParOf" srcId="{82BC528E-D9CB-4B48-A37B-7E565A38B7EE}" destId="{93C42783-7848-1D46-8FF8-26E2A0FFD964}" srcOrd="0" destOrd="0" presId="urn:microsoft.com/office/officeart/2009/3/layout/HorizontalOrganizationChart"/>
    <dgm:cxn modelId="{2ED0D20A-75E0-274E-B23D-DE1E31FD2693}" type="presParOf" srcId="{82BC528E-D9CB-4B48-A37B-7E565A38B7EE}" destId="{AEC49784-E3E4-1F4B-A147-761A14115387}" srcOrd="1" destOrd="0" presId="urn:microsoft.com/office/officeart/2009/3/layout/HorizontalOrganizationChart"/>
    <dgm:cxn modelId="{E78F8086-409B-464C-B929-24D35841CA08}" type="presParOf" srcId="{1796A151-24A0-8E48-B3D1-CCC77CCBBE13}" destId="{A0E84652-062F-AA4C-B308-37891DF1D649}" srcOrd="1" destOrd="0" presId="urn:microsoft.com/office/officeart/2009/3/layout/HorizontalOrganizationChart"/>
    <dgm:cxn modelId="{B632F739-F03E-F04E-8F66-92FD73E7ADFB}" type="presParOf" srcId="{1796A151-24A0-8E48-B3D1-CCC77CCBBE13}" destId="{8AE7513C-40E7-5341-9394-2FE7D89EB8B2}" srcOrd="2" destOrd="0" presId="urn:microsoft.com/office/officeart/2009/3/layout/HorizontalOrganizationChart"/>
    <dgm:cxn modelId="{702C0600-5ECB-3946-8DAC-E8A61B0C929A}" type="presParOf" srcId="{BFEE90E6-89B3-824B-BB9E-C5342B2A721A}" destId="{DAA38850-99F2-7C46-9AF1-81FB0880C671}" srcOrd="2" destOrd="0" presId="urn:microsoft.com/office/officeart/2009/3/layout/HorizontalOrganizationChart"/>
    <dgm:cxn modelId="{CC150C1E-620D-D343-8811-31DAED0D8DA9}" type="presParOf" srcId="{BFEE90E6-89B3-824B-BB9E-C5342B2A721A}" destId="{43C12CB3-964E-7E43-B655-5B9F67578093}" srcOrd="3" destOrd="0" presId="urn:microsoft.com/office/officeart/2009/3/layout/HorizontalOrganizationChart"/>
    <dgm:cxn modelId="{C6059492-7B6B-F747-8AF4-92CF3A54E9E1}" type="presParOf" srcId="{43C12CB3-964E-7E43-B655-5B9F67578093}" destId="{4B52A1FA-82EF-DF4F-8DC2-7F346CD5A6D1}" srcOrd="0" destOrd="0" presId="urn:microsoft.com/office/officeart/2009/3/layout/HorizontalOrganizationChart"/>
    <dgm:cxn modelId="{A4174299-2F90-8A44-8E8B-826011278559}" type="presParOf" srcId="{4B52A1FA-82EF-DF4F-8DC2-7F346CD5A6D1}" destId="{D2F13014-E947-8B4B-9CB9-EBCE1D2FFE83}" srcOrd="0" destOrd="0" presId="urn:microsoft.com/office/officeart/2009/3/layout/HorizontalOrganizationChart"/>
    <dgm:cxn modelId="{36BB7A1B-B2AD-954C-8C8C-872C64D9007C}" type="presParOf" srcId="{4B52A1FA-82EF-DF4F-8DC2-7F346CD5A6D1}" destId="{2AB1534E-63AE-844F-8C7D-ACD9166A59C3}" srcOrd="1" destOrd="0" presId="urn:microsoft.com/office/officeart/2009/3/layout/HorizontalOrganizationChart"/>
    <dgm:cxn modelId="{D7B8C1C5-905B-6846-A38B-C87E58D40CBA}" type="presParOf" srcId="{43C12CB3-964E-7E43-B655-5B9F67578093}" destId="{821F15FF-7E13-244C-8098-C9F9DEBF4CDC}" srcOrd="1" destOrd="0" presId="urn:microsoft.com/office/officeart/2009/3/layout/HorizontalOrganizationChart"/>
    <dgm:cxn modelId="{CA9A7791-BCEB-F54D-90AA-AD2D04C351EB}" type="presParOf" srcId="{43C12CB3-964E-7E43-B655-5B9F67578093}" destId="{98417174-ECCA-7547-A009-46F50CF830D6}" srcOrd="2" destOrd="0" presId="urn:microsoft.com/office/officeart/2009/3/layout/HorizontalOrganizationChart"/>
    <dgm:cxn modelId="{A74C12A0-ED9D-6949-8C28-B09454EB854B}" type="presParOf" srcId="{BFEE90E6-89B3-824B-BB9E-C5342B2A721A}" destId="{3AD55706-368E-4C4D-992A-5C769D4A96DE}" srcOrd="4" destOrd="0" presId="urn:microsoft.com/office/officeart/2009/3/layout/HorizontalOrganizationChart"/>
    <dgm:cxn modelId="{E66130DE-DC19-964E-8B17-AE810CCCD454}" type="presParOf" srcId="{BFEE90E6-89B3-824B-BB9E-C5342B2A721A}" destId="{96900AB2-B169-EF4B-8F78-E04724C50D25}" srcOrd="5" destOrd="0" presId="urn:microsoft.com/office/officeart/2009/3/layout/HorizontalOrganizationChart"/>
    <dgm:cxn modelId="{E06A935B-F4A9-ED46-9674-5A4D245ED538}" type="presParOf" srcId="{96900AB2-B169-EF4B-8F78-E04724C50D25}" destId="{1CD90EFE-44CD-3F4E-8893-7FFAE381F599}" srcOrd="0" destOrd="0" presId="urn:microsoft.com/office/officeart/2009/3/layout/HorizontalOrganizationChart"/>
    <dgm:cxn modelId="{D10292CD-DAA7-604C-A51A-512229A61BEF}" type="presParOf" srcId="{1CD90EFE-44CD-3F4E-8893-7FFAE381F599}" destId="{0F2100D2-44D7-F14C-84E2-7EAC0FFE001A}" srcOrd="0" destOrd="0" presId="urn:microsoft.com/office/officeart/2009/3/layout/HorizontalOrganizationChart"/>
    <dgm:cxn modelId="{39AA34EF-FD45-C441-9713-00540F637BBB}" type="presParOf" srcId="{1CD90EFE-44CD-3F4E-8893-7FFAE381F599}" destId="{3D7ABD9B-64D9-A246-899A-5722D48AB9E0}" srcOrd="1" destOrd="0" presId="urn:microsoft.com/office/officeart/2009/3/layout/HorizontalOrganizationChart"/>
    <dgm:cxn modelId="{8EC0E8E2-7B9B-9B4C-98ED-8B9AF5E30C71}" type="presParOf" srcId="{96900AB2-B169-EF4B-8F78-E04724C50D25}" destId="{846606C3-6D8E-8C4C-A933-0648CD2EC219}" srcOrd="1" destOrd="0" presId="urn:microsoft.com/office/officeart/2009/3/layout/HorizontalOrganizationChart"/>
    <dgm:cxn modelId="{BCF11CED-9175-EB48-8BB2-ED8E8E748BCD}" type="presParOf" srcId="{846606C3-6D8E-8C4C-A933-0648CD2EC219}" destId="{DCDFF414-7797-D248-924E-140CBBE16435}" srcOrd="0" destOrd="0" presId="urn:microsoft.com/office/officeart/2009/3/layout/HorizontalOrganizationChart"/>
    <dgm:cxn modelId="{FB924303-B257-ED49-A382-9E9FEA4CA393}" type="presParOf" srcId="{846606C3-6D8E-8C4C-A933-0648CD2EC219}" destId="{BE9951A3-491E-A145-8D84-16515FCF5751}" srcOrd="1" destOrd="0" presId="urn:microsoft.com/office/officeart/2009/3/layout/HorizontalOrganizationChart"/>
    <dgm:cxn modelId="{C511D2D9-D968-CF49-8B74-FC7335232149}" type="presParOf" srcId="{BE9951A3-491E-A145-8D84-16515FCF5751}" destId="{9C145394-B914-FC41-8A79-8045A55B2185}" srcOrd="0" destOrd="0" presId="urn:microsoft.com/office/officeart/2009/3/layout/HorizontalOrganizationChart"/>
    <dgm:cxn modelId="{9BF67EE0-A70B-DA46-B4DA-578E9AF98ACE}" type="presParOf" srcId="{9C145394-B914-FC41-8A79-8045A55B2185}" destId="{B21A81E8-5984-5446-A777-8F60A780153D}" srcOrd="0" destOrd="0" presId="urn:microsoft.com/office/officeart/2009/3/layout/HorizontalOrganizationChart"/>
    <dgm:cxn modelId="{1A7E47E5-3B47-9D4B-871D-FA7B1A63589A}" type="presParOf" srcId="{9C145394-B914-FC41-8A79-8045A55B2185}" destId="{8D5B180C-BFF0-9744-A847-1C967E56414C}" srcOrd="1" destOrd="0" presId="urn:microsoft.com/office/officeart/2009/3/layout/HorizontalOrganizationChart"/>
    <dgm:cxn modelId="{D622E186-AB91-1948-8F52-EADE2B404C0D}" type="presParOf" srcId="{BE9951A3-491E-A145-8D84-16515FCF5751}" destId="{A4603432-4757-384D-BE57-5BB8FC73DADF}" srcOrd="1" destOrd="0" presId="urn:microsoft.com/office/officeart/2009/3/layout/HorizontalOrganizationChart"/>
    <dgm:cxn modelId="{C226A849-2263-F445-BD47-5DD53B8418EA}" type="presParOf" srcId="{BE9951A3-491E-A145-8D84-16515FCF5751}" destId="{EA174AA3-1DA0-FD42-9147-D536599A6508}" srcOrd="2" destOrd="0" presId="urn:microsoft.com/office/officeart/2009/3/layout/HorizontalOrganizationChart"/>
    <dgm:cxn modelId="{7573A267-34CD-954E-B59F-7EEFDF1B0E88}" type="presParOf" srcId="{846606C3-6D8E-8C4C-A933-0648CD2EC219}" destId="{82C7FAB2-579A-7541-97D7-52516DCF5017}" srcOrd="2" destOrd="0" presId="urn:microsoft.com/office/officeart/2009/3/layout/HorizontalOrganizationChart"/>
    <dgm:cxn modelId="{61BF6C27-BA4C-5E40-BC23-D595DC7ED395}" type="presParOf" srcId="{846606C3-6D8E-8C4C-A933-0648CD2EC219}" destId="{3396D784-558C-FE4A-9AB8-5CBE556D8C5C}" srcOrd="3" destOrd="0" presId="urn:microsoft.com/office/officeart/2009/3/layout/HorizontalOrganizationChart"/>
    <dgm:cxn modelId="{D2BC1395-705E-804C-8F27-2FCA2884EDC7}" type="presParOf" srcId="{3396D784-558C-FE4A-9AB8-5CBE556D8C5C}" destId="{6D82115C-AEAB-7E48-AEAB-ECC54B68924B}" srcOrd="0" destOrd="0" presId="urn:microsoft.com/office/officeart/2009/3/layout/HorizontalOrganizationChart"/>
    <dgm:cxn modelId="{935A9C09-4828-2949-A51B-514C0A1510AF}" type="presParOf" srcId="{6D82115C-AEAB-7E48-AEAB-ECC54B68924B}" destId="{ABFC57A5-F5A9-A848-8C36-FA7AD766A847}" srcOrd="0" destOrd="0" presId="urn:microsoft.com/office/officeart/2009/3/layout/HorizontalOrganizationChart"/>
    <dgm:cxn modelId="{59A8C109-4169-9841-B62C-4B190B22ED00}" type="presParOf" srcId="{6D82115C-AEAB-7E48-AEAB-ECC54B68924B}" destId="{F11A0E2F-DF38-B643-A551-BB15EFE65CA8}" srcOrd="1" destOrd="0" presId="urn:microsoft.com/office/officeart/2009/3/layout/HorizontalOrganizationChart"/>
    <dgm:cxn modelId="{7EE39996-BCBA-4C4F-B163-E221FD8B8FEA}" type="presParOf" srcId="{3396D784-558C-FE4A-9AB8-5CBE556D8C5C}" destId="{892DB7FA-77D6-2546-AF7F-6B6C2A038808}" srcOrd="1" destOrd="0" presId="urn:microsoft.com/office/officeart/2009/3/layout/HorizontalOrganizationChart"/>
    <dgm:cxn modelId="{4F9C140A-2309-5B45-9978-51CF61DF9ADE}" type="presParOf" srcId="{3396D784-558C-FE4A-9AB8-5CBE556D8C5C}" destId="{EEC93070-8172-1847-B889-F53039B21AB7}" srcOrd="2" destOrd="0" presId="urn:microsoft.com/office/officeart/2009/3/layout/HorizontalOrganizationChart"/>
    <dgm:cxn modelId="{1188D275-37E2-F047-9803-1CD308E85FF1}" type="presParOf" srcId="{846606C3-6D8E-8C4C-A933-0648CD2EC219}" destId="{8C32C249-F71C-B949-81DD-271606BB8F1E}" srcOrd="4" destOrd="0" presId="urn:microsoft.com/office/officeart/2009/3/layout/HorizontalOrganizationChart"/>
    <dgm:cxn modelId="{FDF9CE62-84E3-4946-B400-01C14920E366}" type="presParOf" srcId="{846606C3-6D8E-8C4C-A933-0648CD2EC219}" destId="{AF7A322C-FC13-BD49-8A2D-9903CC265867}" srcOrd="5" destOrd="0" presId="urn:microsoft.com/office/officeart/2009/3/layout/HorizontalOrganizationChart"/>
    <dgm:cxn modelId="{40D175E8-3EEA-CB4D-BF9D-68A752329242}" type="presParOf" srcId="{AF7A322C-FC13-BD49-8A2D-9903CC265867}" destId="{60F687D7-6D23-5E48-85FB-7324DB1A6E11}" srcOrd="0" destOrd="0" presId="urn:microsoft.com/office/officeart/2009/3/layout/HorizontalOrganizationChart"/>
    <dgm:cxn modelId="{2E927AAB-720B-2A4B-B660-93C39610603C}" type="presParOf" srcId="{60F687D7-6D23-5E48-85FB-7324DB1A6E11}" destId="{210C126C-9AF6-D746-89C6-4AD6435F4D53}" srcOrd="0" destOrd="0" presId="urn:microsoft.com/office/officeart/2009/3/layout/HorizontalOrganizationChart"/>
    <dgm:cxn modelId="{7E4A954B-1448-3B49-9E5E-BE8617456DF0}" type="presParOf" srcId="{60F687D7-6D23-5E48-85FB-7324DB1A6E11}" destId="{E6440D53-14A0-9F49-BC7F-5B7B17450555}" srcOrd="1" destOrd="0" presId="urn:microsoft.com/office/officeart/2009/3/layout/HorizontalOrganizationChart"/>
    <dgm:cxn modelId="{7B45F0FC-9450-F643-9053-8AD66EFF8F0E}" type="presParOf" srcId="{AF7A322C-FC13-BD49-8A2D-9903CC265867}" destId="{955B5029-430F-744D-9764-288F9338EADE}" srcOrd="1" destOrd="0" presId="urn:microsoft.com/office/officeart/2009/3/layout/HorizontalOrganizationChart"/>
    <dgm:cxn modelId="{64390F6C-0B2D-1949-9534-33F038C77970}" type="presParOf" srcId="{AF7A322C-FC13-BD49-8A2D-9903CC265867}" destId="{2C4E8B03-CB5A-ED4A-A044-AE2715E69E89}" srcOrd="2" destOrd="0" presId="urn:microsoft.com/office/officeart/2009/3/layout/HorizontalOrganizationChart"/>
    <dgm:cxn modelId="{E4325A71-43FC-1644-9124-26E00B94FD47}" type="presParOf" srcId="{96900AB2-B169-EF4B-8F78-E04724C50D25}" destId="{7FC08E6B-AA9C-9B40-A335-DFB96B1F785E}" srcOrd="2" destOrd="0" presId="urn:microsoft.com/office/officeart/2009/3/layout/HorizontalOrganizationChart"/>
    <dgm:cxn modelId="{A45BB26D-1613-9242-A4D0-72F75B27CB46}" type="presParOf" srcId="{FE240801-CB4A-9B4C-90FA-567A5D3C2C6E}" destId="{61CC6271-3AD8-C641-A5A6-804FB27D617C}"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0C5C6D-3FF1-F646-BA43-BD5EC8EC7981}" type="doc">
      <dgm:prSet loTypeId="urn:microsoft.com/office/officeart/2009/3/layout/HorizontalOrganizationChart" loCatId="" qsTypeId="urn:microsoft.com/office/officeart/2005/8/quickstyle/simple1" qsCatId="simple" csTypeId="urn:microsoft.com/office/officeart/2005/8/colors/accent1_2" csCatId="accent1" phldr="1"/>
      <dgm:spPr/>
      <dgm:t>
        <a:bodyPr/>
        <a:lstStyle/>
        <a:p>
          <a:endParaRPr lang="fr-FR"/>
        </a:p>
      </dgm:t>
    </dgm:pt>
    <dgm:pt modelId="{5D02AEBF-1D5A-BF40-90FE-27577E3381D4}">
      <dgm:prSet phldrT="[Texte]" custT="1"/>
      <dgm:spPr>
        <a:solidFill>
          <a:srgbClr val="000000"/>
        </a:solidFill>
      </dgm:spPr>
      <dgm:t>
        <a:bodyPr/>
        <a:lstStyle/>
        <a:p>
          <a:r>
            <a:rPr lang="fr-FR" sz="2400" dirty="0"/>
            <a:t>Enquêtes</a:t>
          </a:r>
        </a:p>
      </dgm:t>
    </dgm:pt>
    <dgm:pt modelId="{9F22BB35-B71B-1C4C-B5F0-3B03CB6D1BC3}" type="parTrans" cxnId="{C4DB3D17-08EE-D049-B220-39A8C728804C}">
      <dgm:prSet/>
      <dgm:spPr/>
      <dgm:t>
        <a:bodyPr/>
        <a:lstStyle/>
        <a:p>
          <a:endParaRPr lang="fr-FR"/>
        </a:p>
      </dgm:t>
    </dgm:pt>
    <dgm:pt modelId="{33170D35-9396-1F4F-82B0-DCA04D941F00}" type="sibTrans" cxnId="{C4DB3D17-08EE-D049-B220-39A8C728804C}">
      <dgm:prSet/>
      <dgm:spPr/>
      <dgm:t>
        <a:bodyPr/>
        <a:lstStyle/>
        <a:p>
          <a:endParaRPr lang="fr-FR"/>
        </a:p>
      </dgm:t>
    </dgm:pt>
    <dgm:pt modelId="{162122A5-0C56-734D-804C-E3131BB5C44A}">
      <dgm:prSet phldrT="[Texte]" custT="1"/>
      <dgm:spPr>
        <a:solidFill>
          <a:srgbClr val="4571AE"/>
        </a:solidFill>
      </dgm:spPr>
      <dgm:t>
        <a:bodyPr/>
        <a:lstStyle/>
        <a:p>
          <a:r>
            <a:rPr lang="fr-FR" sz="2400" dirty="0"/>
            <a:t>Profil Consommation</a:t>
          </a:r>
        </a:p>
      </dgm:t>
    </dgm:pt>
    <dgm:pt modelId="{A4EBAC4B-8301-024F-96C0-6524A96A2C6C}" type="parTrans" cxnId="{363986F2-914B-0F4A-AC3B-7CDC90D29265}">
      <dgm:prSet>
        <dgm:style>
          <a:lnRef idx="0">
            <a:scrgbClr r="0" g="0" b="0"/>
          </a:lnRef>
          <a:fillRef idx="0">
            <a:scrgbClr r="0" g="0" b="0"/>
          </a:fillRef>
          <a:effectRef idx="0">
            <a:scrgbClr r="0" g="0" b="0"/>
          </a:effectRef>
          <a:fontRef idx="minor">
            <a:schemeClr val="tx1"/>
          </a:fontRef>
        </dgm:style>
      </dgm:prSet>
      <dgm:spPr>
        <a:ln w="9525" cap="flat" cmpd="sng" algn="ctr">
          <a:solidFill>
            <a:schemeClr val="accent3"/>
          </a:solidFill>
          <a:prstDash val="dash"/>
          <a:round/>
          <a:headEnd type="none" w="med" len="med"/>
          <a:tailEnd type="none" w="med" len="med"/>
        </a:ln>
      </dgm:spPr>
      <dgm:t>
        <a:bodyPr/>
        <a:lstStyle/>
        <a:p>
          <a:endParaRPr lang="fr-FR"/>
        </a:p>
      </dgm:t>
    </dgm:pt>
    <dgm:pt modelId="{56012C76-A79D-9A47-866D-8FEB6B07DC7B}" type="sibTrans" cxnId="{363986F2-914B-0F4A-AC3B-7CDC90D29265}">
      <dgm:prSet/>
      <dgm:spPr/>
      <dgm:t>
        <a:bodyPr/>
        <a:lstStyle/>
        <a:p>
          <a:endParaRPr lang="fr-FR"/>
        </a:p>
      </dgm:t>
    </dgm:pt>
    <dgm:pt modelId="{928D2B9B-C014-2D45-A49E-844EB9F93785}">
      <dgm:prSet phldrT="[Texte]" custT="1"/>
      <dgm:spPr>
        <a:solidFill>
          <a:srgbClr val="AD243E"/>
        </a:solidFill>
      </dgm:spPr>
      <dgm:t>
        <a:bodyPr/>
        <a:lstStyle/>
        <a:p>
          <a:pPr rtl="0"/>
          <a:r>
            <a:rPr lang="fr-FR" sz="2400" dirty="0"/>
            <a:t>Profil Changement</a:t>
          </a:r>
        </a:p>
      </dgm:t>
    </dgm:pt>
    <dgm:pt modelId="{9ACDB6C4-7B61-6D4B-9F7C-56175F96A5C4}" type="parTrans" cxnId="{F11C8AFC-91E2-8E44-89CF-AF4A76878F0B}">
      <dgm:prSet>
        <dgm:style>
          <a:lnRef idx="0">
            <a:scrgbClr r="0" g="0" b="0"/>
          </a:lnRef>
          <a:fillRef idx="0">
            <a:scrgbClr r="0" g="0" b="0"/>
          </a:fillRef>
          <a:effectRef idx="0">
            <a:scrgbClr r="0" g="0" b="0"/>
          </a:effectRef>
          <a:fontRef idx="minor">
            <a:schemeClr val="tx1"/>
          </a:fontRef>
        </dgm:style>
      </dgm:prSet>
      <dgm:spPr>
        <a:ln w="9525" cap="flat" cmpd="sng" algn="ctr">
          <a:solidFill>
            <a:schemeClr val="accent3"/>
          </a:solidFill>
          <a:prstDash val="dash"/>
          <a:round/>
          <a:headEnd type="none" w="med" len="med"/>
          <a:tailEnd type="none" w="med" len="med"/>
        </a:ln>
      </dgm:spPr>
      <dgm:t>
        <a:bodyPr/>
        <a:lstStyle/>
        <a:p>
          <a:endParaRPr lang="fr-FR"/>
        </a:p>
      </dgm:t>
    </dgm:pt>
    <dgm:pt modelId="{32C951DB-D5FF-A74F-83E9-E192336B91F0}" type="sibTrans" cxnId="{F11C8AFC-91E2-8E44-89CF-AF4A76878F0B}">
      <dgm:prSet/>
      <dgm:spPr/>
      <dgm:t>
        <a:bodyPr/>
        <a:lstStyle/>
        <a:p>
          <a:endParaRPr lang="fr-FR"/>
        </a:p>
      </dgm:t>
    </dgm:pt>
    <dgm:pt modelId="{8315BF73-43FB-CC4D-B0D8-1AF8F3CBCAF5}">
      <dgm:prSet custT="1"/>
      <dgm:spPr>
        <a:solidFill>
          <a:srgbClr val="F2B52E"/>
        </a:solidFill>
      </dgm:spPr>
      <dgm:t>
        <a:bodyPr/>
        <a:lstStyle/>
        <a:p>
          <a:r>
            <a:rPr lang="fr-FR" sz="2400" dirty="0">
              <a:solidFill>
                <a:schemeClr val="tx1"/>
              </a:solidFill>
            </a:rPr>
            <a:t>Profil </a:t>
          </a:r>
          <a:r>
            <a:rPr lang="fr-FR" sz="2400" dirty="0" err="1">
              <a:solidFill>
                <a:schemeClr val="tx1"/>
              </a:solidFill>
            </a:rPr>
            <a:t>Covid</a:t>
          </a:r>
          <a:endParaRPr lang="fr-FR" sz="2400" dirty="0">
            <a:solidFill>
              <a:schemeClr val="tx1"/>
            </a:solidFill>
          </a:endParaRPr>
        </a:p>
      </dgm:t>
    </dgm:pt>
    <dgm:pt modelId="{C831B254-46AE-D84A-B9B6-4BE052863FBF}" type="parTrans" cxnId="{8337705E-848B-9747-8E75-3166F6196634}">
      <dgm:prSet>
        <dgm:style>
          <a:lnRef idx="0">
            <a:scrgbClr r="0" g="0" b="0"/>
          </a:lnRef>
          <a:fillRef idx="0">
            <a:scrgbClr r="0" g="0" b="0"/>
          </a:fillRef>
          <a:effectRef idx="0">
            <a:scrgbClr r="0" g="0" b="0"/>
          </a:effectRef>
          <a:fontRef idx="minor">
            <a:schemeClr val="tx1"/>
          </a:fontRef>
        </dgm:style>
      </dgm:prSet>
      <dgm:spPr>
        <a:ln w="9525" cap="flat" cmpd="sng" algn="ctr">
          <a:solidFill>
            <a:schemeClr val="accent3"/>
          </a:solidFill>
          <a:prstDash val="dash"/>
          <a:round/>
          <a:headEnd type="none" w="med" len="med"/>
          <a:tailEnd type="none" w="med" len="med"/>
        </a:ln>
      </dgm:spPr>
      <dgm:t>
        <a:bodyPr/>
        <a:lstStyle/>
        <a:p>
          <a:endParaRPr lang="fr-FR"/>
        </a:p>
      </dgm:t>
    </dgm:pt>
    <dgm:pt modelId="{6D4EAF5A-EC34-D240-93EE-9672551B6018}" type="sibTrans" cxnId="{8337705E-848B-9747-8E75-3166F6196634}">
      <dgm:prSet/>
      <dgm:spPr/>
      <dgm:t>
        <a:bodyPr/>
        <a:lstStyle/>
        <a:p>
          <a:endParaRPr lang="fr-FR"/>
        </a:p>
      </dgm:t>
    </dgm:pt>
    <dgm:pt modelId="{0DF9963D-D1ED-F44F-BD0F-464698EB9226}">
      <dgm:prSet custT="1"/>
      <dgm:spPr>
        <a:solidFill>
          <a:schemeClr val="accent2">
            <a:lumMod val="75000"/>
          </a:schemeClr>
        </a:solidFill>
      </dgm:spPr>
      <dgm:t>
        <a:bodyPr/>
        <a:lstStyle/>
        <a:p>
          <a:pPr rtl="0"/>
          <a:r>
            <a:rPr lang="fr-FR" sz="2400" dirty="0"/>
            <a:t>Analyse par établissements</a:t>
          </a:r>
        </a:p>
      </dgm:t>
    </dgm:pt>
    <dgm:pt modelId="{A0C90786-D3D1-AF46-9E28-2B9F8B38B2C3}" type="parTrans" cxnId="{F53CBEFE-B8A1-874F-9069-5B84E870C9CC}">
      <dgm:prSet>
        <dgm:style>
          <a:lnRef idx="0">
            <a:scrgbClr r="0" g="0" b="0"/>
          </a:lnRef>
          <a:fillRef idx="0">
            <a:scrgbClr r="0" g="0" b="0"/>
          </a:fillRef>
          <a:effectRef idx="0">
            <a:scrgbClr r="0" g="0" b="0"/>
          </a:effectRef>
          <a:fontRef idx="minor">
            <a:schemeClr val="tx1"/>
          </a:fontRef>
        </dgm:style>
      </dgm:prSet>
      <dgm:spPr>
        <a:ln w="9525" cap="flat" cmpd="sng" algn="ctr">
          <a:solidFill>
            <a:schemeClr val="accent3"/>
          </a:solidFill>
          <a:prstDash val="dash"/>
          <a:round/>
          <a:headEnd type="none" w="med" len="med"/>
          <a:tailEnd type="none" w="med" len="med"/>
        </a:ln>
      </dgm:spPr>
      <dgm:t>
        <a:bodyPr/>
        <a:lstStyle/>
        <a:p>
          <a:endParaRPr lang="fr-FR"/>
        </a:p>
      </dgm:t>
    </dgm:pt>
    <dgm:pt modelId="{09EA52B0-D4DE-4D45-8124-1F4429EC6D9C}" type="sibTrans" cxnId="{F53CBEFE-B8A1-874F-9069-5B84E870C9CC}">
      <dgm:prSet/>
      <dgm:spPr/>
      <dgm:t>
        <a:bodyPr/>
        <a:lstStyle/>
        <a:p>
          <a:endParaRPr lang="fr-FR"/>
        </a:p>
      </dgm:t>
    </dgm:pt>
    <dgm:pt modelId="{ADD306D2-2A29-C94E-BEF4-46607220D317}">
      <dgm:prSet custT="1"/>
      <dgm:spPr>
        <a:solidFill>
          <a:schemeClr val="accent2">
            <a:lumMod val="75000"/>
          </a:schemeClr>
        </a:solidFill>
      </dgm:spPr>
      <dgm:t>
        <a:bodyPr/>
        <a:lstStyle/>
        <a:p>
          <a:pPr rtl="0"/>
          <a:r>
            <a:rPr lang="fr-FR" sz="2400" dirty="0"/>
            <a:t>Analyse par foyers  de confinement</a:t>
          </a:r>
        </a:p>
      </dgm:t>
    </dgm:pt>
    <dgm:pt modelId="{5E258742-3F89-954A-94EF-891572124764}" type="parTrans" cxnId="{D12B7688-5BC4-3C40-9F25-B1217EBAB2D9}">
      <dgm:prSet>
        <dgm:style>
          <a:lnRef idx="0">
            <a:scrgbClr r="0" g="0" b="0"/>
          </a:lnRef>
          <a:fillRef idx="0">
            <a:scrgbClr r="0" g="0" b="0"/>
          </a:fillRef>
          <a:effectRef idx="0">
            <a:scrgbClr r="0" g="0" b="0"/>
          </a:effectRef>
          <a:fontRef idx="minor">
            <a:schemeClr val="tx1"/>
          </a:fontRef>
        </dgm:style>
      </dgm:prSet>
      <dgm:spPr>
        <a:ln w="9525" cap="flat" cmpd="sng" algn="ctr">
          <a:solidFill>
            <a:schemeClr val="accent3"/>
          </a:solidFill>
          <a:prstDash val="dash"/>
          <a:round/>
          <a:headEnd type="none" w="med" len="med"/>
          <a:tailEnd type="none" w="med" len="med"/>
        </a:ln>
      </dgm:spPr>
      <dgm:t>
        <a:bodyPr/>
        <a:lstStyle/>
        <a:p>
          <a:endParaRPr lang="fr-FR"/>
        </a:p>
      </dgm:t>
    </dgm:pt>
    <dgm:pt modelId="{E23EE9FE-0451-294F-9DC6-759FD4BF958D}" type="sibTrans" cxnId="{D12B7688-5BC4-3C40-9F25-B1217EBAB2D9}">
      <dgm:prSet/>
      <dgm:spPr/>
      <dgm:t>
        <a:bodyPr/>
        <a:lstStyle/>
        <a:p>
          <a:endParaRPr lang="fr-FR"/>
        </a:p>
      </dgm:t>
    </dgm:pt>
    <dgm:pt modelId="{3802F94D-A034-294E-9BFC-4BCA2C246617}">
      <dgm:prSet phldrT="[Texte]" custT="1"/>
      <dgm:spPr>
        <a:solidFill>
          <a:schemeClr val="accent2">
            <a:lumMod val="75000"/>
          </a:schemeClr>
        </a:solidFill>
      </dgm:spPr>
      <dgm:t>
        <a:bodyPr/>
        <a:lstStyle/>
        <a:p>
          <a:pPr rtl="0"/>
          <a:r>
            <a:rPr lang="fr-FR" sz="2400" dirty="0"/>
            <a:t>Synthèse &amp; chiffres-clés</a:t>
          </a:r>
        </a:p>
      </dgm:t>
    </dgm:pt>
    <dgm:pt modelId="{A8D6CBBA-4AAE-4848-B7F6-E200DB31FA3F}" type="parTrans" cxnId="{0310A8B0-F4EF-814A-8EB2-F869909AC7F8}">
      <dgm:prSet>
        <dgm:style>
          <a:lnRef idx="0">
            <a:scrgbClr r="0" g="0" b="0"/>
          </a:lnRef>
          <a:fillRef idx="0">
            <a:scrgbClr r="0" g="0" b="0"/>
          </a:fillRef>
          <a:effectRef idx="0">
            <a:scrgbClr r="0" g="0" b="0"/>
          </a:effectRef>
          <a:fontRef idx="minor">
            <a:schemeClr val="tx1"/>
          </a:fontRef>
        </dgm:style>
      </dgm:prSet>
      <dgm:spPr>
        <a:ln w="9525" cap="flat" cmpd="sng" algn="ctr">
          <a:solidFill>
            <a:schemeClr val="accent3"/>
          </a:solidFill>
          <a:prstDash val="dash"/>
          <a:round/>
          <a:headEnd type="none" w="med" len="med"/>
          <a:tailEnd type="none" w="med" len="med"/>
        </a:ln>
      </dgm:spPr>
      <dgm:t>
        <a:bodyPr/>
        <a:lstStyle/>
        <a:p>
          <a:endParaRPr lang="fr-FR"/>
        </a:p>
      </dgm:t>
    </dgm:pt>
    <dgm:pt modelId="{379EF7CD-B59A-8349-BFE9-E27BE13CE5D9}" type="sibTrans" cxnId="{0310A8B0-F4EF-814A-8EB2-F869909AC7F8}">
      <dgm:prSet/>
      <dgm:spPr/>
      <dgm:t>
        <a:bodyPr/>
        <a:lstStyle/>
        <a:p>
          <a:endParaRPr lang="fr-FR"/>
        </a:p>
      </dgm:t>
    </dgm:pt>
    <dgm:pt modelId="{462ABFE9-51D0-594D-8869-9FE1B921EA7F}" type="pres">
      <dgm:prSet presAssocID="{430C5C6D-3FF1-F646-BA43-BD5EC8EC7981}" presName="hierChild1" presStyleCnt="0">
        <dgm:presLayoutVars>
          <dgm:orgChart val="1"/>
          <dgm:chPref val="1"/>
          <dgm:dir/>
          <dgm:animOne val="branch"/>
          <dgm:animLvl val="lvl"/>
          <dgm:resizeHandles/>
        </dgm:presLayoutVars>
      </dgm:prSet>
      <dgm:spPr/>
    </dgm:pt>
    <dgm:pt modelId="{FE240801-CB4A-9B4C-90FA-567A5D3C2C6E}" type="pres">
      <dgm:prSet presAssocID="{5D02AEBF-1D5A-BF40-90FE-27577E3381D4}" presName="hierRoot1" presStyleCnt="0">
        <dgm:presLayoutVars>
          <dgm:hierBranch val="init"/>
        </dgm:presLayoutVars>
      </dgm:prSet>
      <dgm:spPr/>
    </dgm:pt>
    <dgm:pt modelId="{58B124A0-E078-B640-B035-41C7DA601174}" type="pres">
      <dgm:prSet presAssocID="{5D02AEBF-1D5A-BF40-90FE-27577E3381D4}" presName="rootComposite1" presStyleCnt="0"/>
      <dgm:spPr/>
    </dgm:pt>
    <dgm:pt modelId="{21018554-C2F0-1E41-94FB-A509F0A600FF}" type="pres">
      <dgm:prSet presAssocID="{5D02AEBF-1D5A-BF40-90FE-27577E3381D4}" presName="rootText1" presStyleLbl="node0" presStyleIdx="0" presStyleCnt="1" custLinFactY="-41128" custLinFactNeighborX="-11842" custLinFactNeighborY="-100000">
        <dgm:presLayoutVars>
          <dgm:chPref val="3"/>
        </dgm:presLayoutVars>
      </dgm:prSet>
      <dgm:spPr/>
    </dgm:pt>
    <dgm:pt modelId="{37AF0E88-E68E-0A42-91F9-123D0AF41561}" type="pres">
      <dgm:prSet presAssocID="{5D02AEBF-1D5A-BF40-90FE-27577E3381D4}" presName="rootConnector1" presStyleLbl="node1" presStyleIdx="0" presStyleCnt="0"/>
      <dgm:spPr/>
    </dgm:pt>
    <dgm:pt modelId="{BFEE90E6-89B3-824B-BB9E-C5342B2A721A}" type="pres">
      <dgm:prSet presAssocID="{5D02AEBF-1D5A-BF40-90FE-27577E3381D4}" presName="hierChild2" presStyleCnt="0"/>
      <dgm:spPr/>
    </dgm:pt>
    <dgm:pt modelId="{EC770194-13D7-5944-9200-75321D05B5C2}" type="pres">
      <dgm:prSet presAssocID="{A8D6CBBA-4AAE-4848-B7F6-E200DB31FA3F}" presName="Name64" presStyleLbl="parChTrans1D2" presStyleIdx="0" presStyleCnt="3"/>
      <dgm:spPr/>
    </dgm:pt>
    <dgm:pt modelId="{1796A151-24A0-8E48-B3D1-CCC77CCBBE13}" type="pres">
      <dgm:prSet presAssocID="{3802F94D-A034-294E-9BFC-4BCA2C246617}" presName="hierRoot2" presStyleCnt="0">
        <dgm:presLayoutVars>
          <dgm:hierBranch val="init"/>
        </dgm:presLayoutVars>
      </dgm:prSet>
      <dgm:spPr/>
    </dgm:pt>
    <dgm:pt modelId="{82BC528E-D9CB-4B48-A37B-7E565A38B7EE}" type="pres">
      <dgm:prSet presAssocID="{3802F94D-A034-294E-9BFC-4BCA2C246617}" presName="rootComposite" presStyleCnt="0"/>
      <dgm:spPr/>
    </dgm:pt>
    <dgm:pt modelId="{93C42783-7848-1D46-8FF8-26E2A0FFD964}" type="pres">
      <dgm:prSet presAssocID="{3802F94D-A034-294E-9BFC-4BCA2C246617}" presName="rootText" presStyleLbl="node2" presStyleIdx="0" presStyleCnt="3" custLinFactNeighborX="29603" custLinFactNeighborY="-144">
        <dgm:presLayoutVars>
          <dgm:chPref val="3"/>
        </dgm:presLayoutVars>
      </dgm:prSet>
      <dgm:spPr/>
    </dgm:pt>
    <dgm:pt modelId="{AEC49784-E3E4-1F4B-A147-761A14115387}" type="pres">
      <dgm:prSet presAssocID="{3802F94D-A034-294E-9BFC-4BCA2C246617}" presName="rootConnector" presStyleLbl="node2" presStyleIdx="0" presStyleCnt="3"/>
      <dgm:spPr/>
    </dgm:pt>
    <dgm:pt modelId="{A0E84652-062F-AA4C-B308-37891DF1D649}" type="pres">
      <dgm:prSet presAssocID="{3802F94D-A034-294E-9BFC-4BCA2C246617}" presName="hierChild4" presStyleCnt="0"/>
      <dgm:spPr/>
    </dgm:pt>
    <dgm:pt modelId="{8AE7513C-40E7-5341-9394-2FE7D89EB8B2}" type="pres">
      <dgm:prSet presAssocID="{3802F94D-A034-294E-9BFC-4BCA2C246617}" presName="hierChild5" presStyleCnt="0"/>
      <dgm:spPr/>
    </dgm:pt>
    <dgm:pt modelId="{DAA38850-99F2-7C46-9AF1-81FB0880C671}" type="pres">
      <dgm:prSet presAssocID="{A0C90786-D3D1-AF46-9E28-2B9F8B38B2C3}" presName="Name64" presStyleLbl="parChTrans1D2" presStyleIdx="1" presStyleCnt="3"/>
      <dgm:spPr/>
    </dgm:pt>
    <dgm:pt modelId="{43C12CB3-964E-7E43-B655-5B9F67578093}" type="pres">
      <dgm:prSet presAssocID="{0DF9963D-D1ED-F44F-BD0F-464698EB9226}" presName="hierRoot2" presStyleCnt="0">
        <dgm:presLayoutVars>
          <dgm:hierBranch val="init"/>
        </dgm:presLayoutVars>
      </dgm:prSet>
      <dgm:spPr/>
    </dgm:pt>
    <dgm:pt modelId="{4B52A1FA-82EF-DF4F-8DC2-7F346CD5A6D1}" type="pres">
      <dgm:prSet presAssocID="{0DF9963D-D1ED-F44F-BD0F-464698EB9226}" presName="rootComposite" presStyleCnt="0"/>
      <dgm:spPr/>
    </dgm:pt>
    <dgm:pt modelId="{D2F13014-E947-8B4B-9CB9-EBCE1D2FFE83}" type="pres">
      <dgm:prSet presAssocID="{0DF9963D-D1ED-F44F-BD0F-464698EB9226}" presName="rootText" presStyleLbl="node2" presStyleIdx="1" presStyleCnt="3" custLinFactNeighborX="-21175" custLinFactNeighborY="18485">
        <dgm:presLayoutVars>
          <dgm:chPref val="3"/>
        </dgm:presLayoutVars>
      </dgm:prSet>
      <dgm:spPr/>
    </dgm:pt>
    <dgm:pt modelId="{2AB1534E-63AE-844F-8C7D-ACD9166A59C3}" type="pres">
      <dgm:prSet presAssocID="{0DF9963D-D1ED-F44F-BD0F-464698EB9226}" presName="rootConnector" presStyleLbl="node2" presStyleIdx="1" presStyleCnt="3"/>
      <dgm:spPr/>
    </dgm:pt>
    <dgm:pt modelId="{821F15FF-7E13-244C-8098-C9F9DEBF4CDC}" type="pres">
      <dgm:prSet presAssocID="{0DF9963D-D1ED-F44F-BD0F-464698EB9226}" presName="hierChild4" presStyleCnt="0"/>
      <dgm:spPr/>
    </dgm:pt>
    <dgm:pt modelId="{98417174-ECCA-7547-A009-46F50CF830D6}" type="pres">
      <dgm:prSet presAssocID="{0DF9963D-D1ED-F44F-BD0F-464698EB9226}" presName="hierChild5" presStyleCnt="0"/>
      <dgm:spPr/>
    </dgm:pt>
    <dgm:pt modelId="{3AD55706-368E-4C4D-992A-5C769D4A96DE}" type="pres">
      <dgm:prSet presAssocID="{5E258742-3F89-954A-94EF-891572124764}" presName="Name64" presStyleLbl="parChTrans1D2" presStyleIdx="2" presStyleCnt="3"/>
      <dgm:spPr/>
    </dgm:pt>
    <dgm:pt modelId="{96900AB2-B169-EF4B-8F78-E04724C50D25}" type="pres">
      <dgm:prSet presAssocID="{ADD306D2-2A29-C94E-BEF4-46607220D317}" presName="hierRoot2" presStyleCnt="0">
        <dgm:presLayoutVars>
          <dgm:hierBranch val="init"/>
        </dgm:presLayoutVars>
      </dgm:prSet>
      <dgm:spPr/>
    </dgm:pt>
    <dgm:pt modelId="{1CD90EFE-44CD-3F4E-8893-7FFAE381F599}" type="pres">
      <dgm:prSet presAssocID="{ADD306D2-2A29-C94E-BEF4-46607220D317}" presName="rootComposite" presStyleCnt="0"/>
      <dgm:spPr/>
    </dgm:pt>
    <dgm:pt modelId="{0F2100D2-44D7-F14C-84E2-7EAC0FFE001A}" type="pres">
      <dgm:prSet presAssocID="{ADD306D2-2A29-C94E-BEF4-46607220D317}" presName="rootText" presStyleLbl="node2" presStyleIdx="2" presStyleCnt="3" custLinFactNeighborX="-98911" custLinFactNeighborY="25214">
        <dgm:presLayoutVars>
          <dgm:chPref val="3"/>
        </dgm:presLayoutVars>
      </dgm:prSet>
      <dgm:spPr/>
    </dgm:pt>
    <dgm:pt modelId="{3D7ABD9B-64D9-A246-899A-5722D48AB9E0}" type="pres">
      <dgm:prSet presAssocID="{ADD306D2-2A29-C94E-BEF4-46607220D317}" presName="rootConnector" presStyleLbl="node2" presStyleIdx="2" presStyleCnt="3"/>
      <dgm:spPr/>
    </dgm:pt>
    <dgm:pt modelId="{846606C3-6D8E-8C4C-A933-0648CD2EC219}" type="pres">
      <dgm:prSet presAssocID="{ADD306D2-2A29-C94E-BEF4-46607220D317}" presName="hierChild4" presStyleCnt="0"/>
      <dgm:spPr/>
    </dgm:pt>
    <dgm:pt modelId="{DCDFF414-7797-D248-924E-140CBBE16435}" type="pres">
      <dgm:prSet presAssocID="{A4EBAC4B-8301-024F-96C0-6524A96A2C6C}" presName="Name64" presStyleLbl="parChTrans1D3" presStyleIdx="0" presStyleCnt="3"/>
      <dgm:spPr/>
    </dgm:pt>
    <dgm:pt modelId="{BE9951A3-491E-A145-8D84-16515FCF5751}" type="pres">
      <dgm:prSet presAssocID="{162122A5-0C56-734D-804C-E3131BB5C44A}" presName="hierRoot2" presStyleCnt="0">
        <dgm:presLayoutVars>
          <dgm:hierBranch val="init"/>
        </dgm:presLayoutVars>
      </dgm:prSet>
      <dgm:spPr/>
    </dgm:pt>
    <dgm:pt modelId="{9C145394-B914-FC41-8A79-8045A55B2185}" type="pres">
      <dgm:prSet presAssocID="{162122A5-0C56-734D-804C-E3131BB5C44A}" presName="rootComposite" presStyleCnt="0"/>
      <dgm:spPr/>
    </dgm:pt>
    <dgm:pt modelId="{B21A81E8-5984-5446-A777-8F60A780153D}" type="pres">
      <dgm:prSet presAssocID="{162122A5-0C56-734D-804C-E3131BB5C44A}" presName="rootText" presStyleLbl="node3" presStyleIdx="0" presStyleCnt="3" custLinFactNeighborX="-9285" custLinFactNeighborY="41096">
        <dgm:presLayoutVars>
          <dgm:chPref val="3"/>
        </dgm:presLayoutVars>
      </dgm:prSet>
      <dgm:spPr/>
    </dgm:pt>
    <dgm:pt modelId="{8D5B180C-BFF0-9744-A847-1C967E56414C}" type="pres">
      <dgm:prSet presAssocID="{162122A5-0C56-734D-804C-E3131BB5C44A}" presName="rootConnector" presStyleLbl="node3" presStyleIdx="0" presStyleCnt="3"/>
      <dgm:spPr/>
    </dgm:pt>
    <dgm:pt modelId="{A4603432-4757-384D-BE57-5BB8FC73DADF}" type="pres">
      <dgm:prSet presAssocID="{162122A5-0C56-734D-804C-E3131BB5C44A}" presName="hierChild4" presStyleCnt="0"/>
      <dgm:spPr/>
    </dgm:pt>
    <dgm:pt modelId="{EA174AA3-1DA0-FD42-9147-D536599A6508}" type="pres">
      <dgm:prSet presAssocID="{162122A5-0C56-734D-804C-E3131BB5C44A}" presName="hierChild5" presStyleCnt="0"/>
      <dgm:spPr/>
    </dgm:pt>
    <dgm:pt modelId="{82C7FAB2-579A-7541-97D7-52516DCF5017}" type="pres">
      <dgm:prSet presAssocID="{9ACDB6C4-7B61-6D4B-9F7C-56175F96A5C4}" presName="Name64" presStyleLbl="parChTrans1D3" presStyleIdx="1" presStyleCnt="3"/>
      <dgm:spPr/>
    </dgm:pt>
    <dgm:pt modelId="{3396D784-558C-FE4A-9AB8-5CBE556D8C5C}" type="pres">
      <dgm:prSet presAssocID="{928D2B9B-C014-2D45-A49E-844EB9F93785}" presName="hierRoot2" presStyleCnt="0">
        <dgm:presLayoutVars>
          <dgm:hierBranch val="init"/>
        </dgm:presLayoutVars>
      </dgm:prSet>
      <dgm:spPr/>
    </dgm:pt>
    <dgm:pt modelId="{6D82115C-AEAB-7E48-AEAB-ECC54B68924B}" type="pres">
      <dgm:prSet presAssocID="{928D2B9B-C014-2D45-A49E-844EB9F93785}" presName="rootComposite" presStyleCnt="0"/>
      <dgm:spPr/>
    </dgm:pt>
    <dgm:pt modelId="{ABFC57A5-F5A9-A848-8C36-FA7AD766A847}" type="pres">
      <dgm:prSet presAssocID="{928D2B9B-C014-2D45-A49E-844EB9F93785}" presName="rootText" presStyleLbl="node3" presStyleIdx="1" presStyleCnt="3" custLinFactNeighborX="-8489" custLinFactNeighborY="25179">
        <dgm:presLayoutVars>
          <dgm:chPref val="3"/>
        </dgm:presLayoutVars>
      </dgm:prSet>
      <dgm:spPr/>
    </dgm:pt>
    <dgm:pt modelId="{F11A0E2F-DF38-B643-A551-BB15EFE65CA8}" type="pres">
      <dgm:prSet presAssocID="{928D2B9B-C014-2D45-A49E-844EB9F93785}" presName="rootConnector" presStyleLbl="node3" presStyleIdx="1" presStyleCnt="3"/>
      <dgm:spPr/>
    </dgm:pt>
    <dgm:pt modelId="{892DB7FA-77D6-2546-AF7F-6B6C2A038808}" type="pres">
      <dgm:prSet presAssocID="{928D2B9B-C014-2D45-A49E-844EB9F93785}" presName="hierChild4" presStyleCnt="0"/>
      <dgm:spPr/>
    </dgm:pt>
    <dgm:pt modelId="{EEC93070-8172-1847-B889-F53039B21AB7}" type="pres">
      <dgm:prSet presAssocID="{928D2B9B-C014-2D45-A49E-844EB9F93785}" presName="hierChild5" presStyleCnt="0"/>
      <dgm:spPr/>
    </dgm:pt>
    <dgm:pt modelId="{8C32C249-F71C-B949-81DD-271606BB8F1E}" type="pres">
      <dgm:prSet presAssocID="{C831B254-46AE-D84A-B9B6-4BE052863FBF}" presName="Name64" presStyleLbl="parChTrans1D3" presStyleIdx="2" presStyleCnt="3"/>
      <dgm:spPr/>
    </dgm:pt>
    <dgm:pt modelId="{AF7A322C-FC13-BD49-8A2D-9903CC265867}" type="pres">
      <dgm:prSet presAssocID="{8315BF73-43FB-CC4D-B0D8-1AF8F3CBCAF5}" presName="hierRoot2" presStyleCnt="0">
        <dgm:presLayoutVars>
          <dgm:hierBranch val="init"/>
        </dgm:presLayoutVars>
      </dgm:prSet>
      <dgm:spPr/>
    </dgm:pt>
    <dgm:pt modelId="{60F687D7-6D23-5E48-85FB-7324DB1A6E11}" type="pres">
      <dgm:prSet presAssocID="{8315BF73-43FB-CC4D-B0D8-1AF8F3CBCAF5}" presName="rootComposite" presStyleCnt="0"/>
      <dgm:spPr/>
    </dgm:pt>
    <dgm:pt modelId="{210C126C-9AF6-D746-89C6-4AD6435F4D53}" type="pres">
      <dgm:prSet presAssocID="{8315BF73-43FB-CC4D-B0D8-1AF8F3CBCAF5}" presName="rootText" presStyleLbl="node3" presStyleIdx="2" presStyleCnt="3" custLinFactNeighborX="-9286" custLinFactNeighborY="144">
        <dgm:presLayoutVars>
          <dgm:chPref val="3"/>
        </dgm:presLayoutVars>
      </dgm:prSet>
      <dgm:spPr/>
    </dgm:pt>
    <dgm:pt modelId="{E6440D53-14A0-9F49-BC7F-5B7B17450555}" type="pres">
      <dgm:prSet presAssocID="{8315BF73-43FB-CC4D-B0D8-1AF8F3CBCAF5}" presName="rootConnector" presStyleLbl="node3" presStyleIdx="2" presStyleCnt="3"/>
      <dgm:spPr/>
    </dgm:pt>
    <dgm:pt modelId="{955B5029-430F-744D-9764-288F9338EADE}" type="pres">
      <dgm:prSet presAssocID="{8315BF73-43FB-CC4D-B0D8-1AF8F3CBCAF5}" presName="hierChild4" presStyleCnt="0"/>
      <dgm:spPr/>
    </dgm:pt>
    <dgm:pt modelId="{2C4E8B03-CB5A-ED4A-A044-AE2715E69E89}" type="pres">
      <dgm:prSet presAssocID="{8315BF73-43FB-CC4D-B0D8-1AF8F3CBCAF5}" presName="hierChild5" presStyleCnt="0"/>
      <dgm:spPr/>
    </dgm:pt>
    <dgm:pt modelId="{7FC08E6B-AA9C-9B40-A335-DFB96B1F785E}" type="pres">
      <dgm:prSet presAssocID="{ADD306D2-2A29-C94E-BEF4-46607220D317}" presName="hierChild5" presStyleCnt="0"/>
      <dgm:spPr/>
    </dgm:pt>
    <dgm:pt modelId="{61CC6271-3AD8-C641-A5A6-804FB27D617C}" type="pres">
      <dgm:prSet presAssocID="{5D02AEBF-1D5A-BF40-90FE-27577E3381D4}" presName="hierChild3" presStyleCnt="0"/>
      <dgm:spPr/>
    </dgm:pt>
  </dgm:ptLst>
  <dgm:cxnLst>
    <dgm:cxn modelId="{53B7A90E-676A-5242-BBD3-80E606443939}" type="presOf" srcId="{928D2B9B-C014-2D45-A49E-844EB9F93785}" destId="{ABFC57A5-F5A9-A848-8C36-FA7AD766A847}" srcOrd="0" destOrd="0" presId="urn:microsoft.com/office/officeart/2009/3/layout/HorizontalOrganizationChart"/>
    <dgm:cxn modelId="{C4DB3D17-08EE-D049-B220-39A8C728804C}" srcId="{430C5C6D-3FF1-F646-BA43-BD5EC8EC7981}" destId="{5D02AEBF-1D5A-BF40-90FE-27577E3381D4}" srcOrd="0" destOrd="0" parTransId="{9F22BB35-B71B-1C4C-B5F0-3B03CB6D1BC3}" sibTransId="{33170D35-9396-1F4F-82B0-DCA04D941F00}"/>
    <dgm:cxn modelId="{55B4B029-2A79-AE41-A3F1-5BE38F3ED3B6}" type="presOf" srcId="{ADD306D2-2A29-C94E-BEF4-46607220D317}" destId="{3D7ABD9B-64D9-A246-899A-5722D48AB9E0}" srcOrd="1" destOrd="0" presId="urn:microsoft.com/office/officeart/2009/3/layout/HorizontalOrganizationChart"/>
    <dgm:cxn modelId="{B5846737-CBF4-0745-8C6A-D11C7F633FA5}" type="presOf" srcId="{9ACDB6C4-7B61-6D4B-9F7C-56175F96A5C4}" destId="{82C7FAB2-579A-7541-97D7-52516DCF5017}" srcOrd="0" destOrd="0" presId="urn:microsoft.com/office/officeart/2009/3/layout/HorizontalOrganizationChart"/>
    <dgm:cxn modelId="{2ED49F42-37D5-DA43-8F42-1B806F1A1BE6}" type="presOf" srcId="{8315BF73-43FB-CC4D-B0D8-1AF8F3CBCAF5}" destId="{210C126C-9AF6-D746-89C6-4AD6435F4D53}" srcOrd="0" destOrd="0" presId="urn:microsoft.com/office/officeart/2009/3/layout/HorizontalOrganizationChart"/>
    <dgm:cxn modelId="{4E9C8444-33F5-074A-B78E-C8E77F2A2D79}" type="presOf" srcId="{928D2B9B-C014-2D45-A49E-844EB9F93785}" destId="{F11A0E2F-DF38-B643-A551-BB15EFE65CA8}" srcOrd="1" destOrd="0" presId="urn:microsoft.com/office/officeart/2009/3/layout/HorizontalOrganizationChart"/>
    <dgm:cxn modelId="{CEB97856-B886-E544-B758-E97FB24CDA97}" type="presOf" srcId="{0DF9963D-D1ED-F44F-BD0F-464698EB9226}" destId="{2AB1534E-63AE-844F-8C7D-ACD9166A59C3}" srcOrd="1" destOrd="0" presId="urn:microsoft.com/office/officeart/2009/3/layout/HorizontalOrganizationChart"/>
    <dgm:cxn modelId="{DFD6E95D-834B-2B42-92C7-901DD54DC045}" type="presOf" srcId="{430C5C6D-3FF1-F646-BA43-BD5EC8EC7981}" destId="{462ABFE9-51D0-594D-8869-9FE1B921EA7F}" srcOrd="0" destOrd="0" presId="urn:microsoft.com/office/officeart/2009/3/layout/HorizontalOrganizationChart"/>
    <dgm:cxn modelId="{8337705E-848B-9747-8E75-3166F6196634}" srcId="{ADD306D2-2A29-C94E-BEF4-46607220D317}" destId="{8315BF73-43FB-CC4D-B0D8-1AF8F3CBCAF5}" srcOrd="2" destOrd="0" parTransId="{C831B254-46AE-D84A-B9B6-4BE052863FBF}" sibTransId="{6D4EAF5A-EC34-D240-93EE-9672551B6018}"/>
    <dgm:cxn modelId="{8BB9EE69-16DA-5243-93EF-86669E0B575B}" type="presOf" srcId="{162122A5-0C56-734D-804C-E3131BB5C44A}" destId="{8D5B180C-BFF0-9744-A847-1C967E56414C}" srcOrd="1" destOrd="0" presId="urn:microsoft.com/office/officeart/2009/3/layout/HorizontalOrganizationChart"/>
    <dgm:cxn modelId="{2706616B-F23D-D940-B69B-50EBC94C1C53}" type="presOf" srcId="{3802F94D-A034-294E-9BFC-4BCA2C246617}" destId="{AEC49784-E3E4-1F4B-A147-761A14115387}" srcOrd="1" destOrd="0" presId="urn:microsoft.com/office/officeart/2009/3/layout/HorizontalOrganizationChart"/>
    <dgm:cxn modelId="{26DEA67F-9B2D-A341-998A-1212B10071C0}" type="presOf" srcId="{C831B254-46AE-D84A-B9B6-4BE052863FBF}" destId="{8C32C249-F71C-B949-81DD-271606BB8F1E}" srcOrd="0" destOrd="0" presId="urn:microsoft.com/office/officeart/2009/3/layout/HorizontalOrganizationChart"/>
    <dgm:cxn modelId="{A3F83282-5CAF-804E-9ABB-550FDF25126E}" type="presOf" srcId="{A8D6CBBA-4AAE-4848-B7F6-E200DB31FA3F}" destId="{EC770194-13D7-5944-9200-75321D05B5C2}" srcOrd="0" destOrd="0" presId="urn:microsoft.com/office/officeart/2009/3/layout/HorizontalOrganizationChart"/>
    <dgm:cxn modelId="{47B1A584-4118-7F44-9504-F960A64251A4}" type="presOf" srcId="{162122A5-0C56-734D-804C-E3131BB5C44A}" destId="{B21A81E8-5984-5446-A777-8F60A780153D}" srcOrd="0" destOrd="0" presId="urn:microsoft.com/office/officeart/2009/3/layout/HorizontalOrganizationChart"/>
    <dgm:cxn modelId="{D12B7688-5BC4-3C40-9F25-B1217EBAB2D9}" srcId="{5D02AEBF-1D5A-BF40-90FE-27577E3381D4}" destId="{ADD306D2-2A29-C94E-BEF4-46607220D317}" srcOrd="2" destOrd="0" parTransId="{5E258742-3F89-954A-94EF-891572124764}" sibTransId="{E23EE9FE-0451-294F-9DC6-759FD4BF958D}"/>
    <dgm:cxn modelId="{ABE97A8A-4624-5C45-AB71-0BC84A5AFFBA}" type="presOf" srcId="{ADD306D2-2A29-C94E-BEF4-46607220D317}" destId="{0F2100D2-44D7-F14C-84E2-7EAC0FFE001A}" srcOrd="0" destOrd="0" presId="urn:microsoft.com/office/officeart/2009/3/layout/HorizontalOrganizationChart"/>
    <dgm:cxn modelId="{1BD5AE98-1817-EA46-9BC1-FC8DC16B1DCB}" type="presOf" srcId="{A4EBAC4B-8301-024F-96C0-6524A96A2C6C}" destId="{DCDFF414-7797-D248-924E-140CBBE16435}" srcOrd="0" destOrd="0" presId="urn:microsoft.com/office/officeart/2009/3/layout/HorizontalOrganizationChart"/>
    <dgm:cxn modelId="{D84B9B9C-68E4-0F43-8253-E9A94742F08C}" type="presOf" srcId="{A0C90786-D3D1-AF46-9E28-2B9F8B38B2C3}" destId="{DAA38850-99F2-7C46-9AF1-81FB0880C671}" srcOrd="0" destOrd="0" presId="urn:microsoft.com/office/officeart/2009/3/layout/HorizontalOrganizationChart"/>
    <dgm:cxn modelId="{0310A8B0-F4EF-814A-8EB2-F869909AC7F8}" srcId="{5D02AEBF-1D5A-BF40-90FE-27577E3381D4}" destId="{3802F94D-A034-294E-9BFC-4BCA2C246617}" srcOrd="0" destOrd="0" parTransId="{A8D6CBBA-4AAE-4848-B7F6-E200DB31FA3F}" sibTransId="{379EF7CD-B59A-8349-BFE9-E27BE13CE5D9}"/>
    <dgm:cxn modelId="{25155FB6-227B-A54A-8E47-029E2AFF7145}" type="presOf" srcId="{5E258742-3F89-954A-94EF-891572124764}" destId="{3AD55706-368E-4C4D-992A-5C769D4A96DE}" srcOrd="0" destOrd="0" presId="urn:microsoft.com/office/officeart/2009/3/layout/HorizontalOrganizationChart"/>
    <dgm:cxn modelId="{7B5F56B9-AC01-6240-B81D-8B4C48336C02}" type="presOf" srcId="{5D02AEBF-1D5A-BF40-90FE-27577E3381D4}" destId="{21018554-C2F0-1E41-94FB-A509F0A600FF}" srcOrd="0" destOrd="0" presId="urn:microsoft.com/office/officeart/2009/3/layout/HorizontalOrganizationChart"/>
    <dgm:cxn modelId="{D5C039BB-9B8A-BF4A-8C4F-847A511868CD}" type="presOf" srcId="{8315BF73-43FB-CC4D-B0D8-1AF8F3CBCAF5}" destId="{E6440D53-14A0-9F49-BC7F-5B7B17450555}" srcOrd="1" destOrd="0" presId="urn:microsoft.com/office/officeart/2009/3/layout/HorizontalOrganizationChart"/>
    <dgm:cxn modelId="{01463CCF-2B68-1D43-B747-2E9E25A8EC83}" type="presOf" srcId="{5D02AEBF-1D5A-BF40-90FE-27577E3381D4}" destId="{37AF0E88-E68E-0A42-91F9-123D0AF41561}" srcOrd="1" destOrd="0" presId="urn:microsoft.com/office/officeart/2009/3/layout/HorizontalOrganizationChart"/>
    <dgm:cxn modelId="{FFFD1CD4-38C4-9347-8E9D-E9E1F9510A62}" type="presOf" srcId="{0DF9963D-D1ED-F44F-BD0F-464698EB9226}" destId="{D2F13014-E947-8B4B-9CB9-EBCE1D2FFE83}" srcOrd="0" destOrd="0" presId="urn:microsoft.com/office/officeart/2009/3/layout/HorizontalOrganizationChart"/>
    <dgm:cxn modelId="{46D763EF-E061-B942-8160-52813777FE97}" type="presOf" srcId="{3802F94D-A034-294E-9BFC-4BCA2C246617}" destId="{93C42783-7848-1D46-8FF8-26E2A0FFD964}" srcOrd="0" destOrd="0" presId="urn:microsoft.com/office/officeart/2009/3/layout/HorizontalOrganizationChart"/>
    <dgm:cxn modelId="{363986F2-914B-0F4A-AC3B-7CDC90D29265}" srcId="{ADD306D2-2A29-C94E-BEF4-46607220D317}" destId="{162122A5-0C56-734D-804C-E3131BB5C44A}" srcOrd="0" destOrd="0" parTransId="{A4EBAC4B-8301-024F-96C0-6524A96A2C6C}" sibTransId="{56012C76-A79D-9A47-866D-8FEB6B07DC7B}"/>
    <dgm:cxn modelId="{F11C8AFC-91E2-8E44-89CF-AF4A76878F0B}" srcId="{ADD306D2-2A29-C94E-BEF4-46607220D317}" destId="{928D2B9B-C014-2D45-A49E-844EB9F93785}" srcOrd="1" destOrd="0" parTransId="{9ACDB6C4-7B61-6D4B-9F7C-56175F96A5C4}" sibTransId="{32C951DB-D5FF-A74F-83E9-E192336B91F0}"/>
    <dgm:cxn modelId="{F53CBEFE-B8A1-874F-9069-5B84E870C9CC}" srcId="{5D02AEBF-1D5A-BF40-90FE-27577E3381D4}" destId="{0DF9963D-D1ED-F44F-BD0F-464698EB9226}" srcOrd="1" destOrd="0" parTransId="{A0C90786-D3D1-AF46-9E28-2B9F8B38B2C3}" sibTransId="{09EA52B0-D4DE-4D45-8124-1F4429EC6D9C}"/>
    <dgm:cxn modelId="{379EACB9-DB90-1148-ACD6-2F82C656D671}" type="presParOf" srcId="{462ABFE9-51D0-594D-8869-9FE1B921EA7F}" destId="{FE240801-CB4A-9B4C-90FA-567A5D3C2C6E}" srcOrd="0" destOrd="0" presId="urn:microsoft.com/office/officeart/2009/3/layout/HorizontalOrganizationChart"/>
    <dgm:cxn modelId="{4632A882-148E-C542-97D7-14BA664EF9AC}" type="presParOf" srcId="{FE240801-CB4A-9B4C-90FA-567A5D3C2C6E}" destId="{58B124A0-E078-B640-B035-41C7DA601174}" srcOrd="0" destOrd="0" presId="urn:microsoft.com/office/officeart/2009/3/layout/HorizontalOrganizationChart"/>
    <dgm:cxn modelId="{748F8816-1815-AC4D-9ED1-EFBB6C148EFE}" type="presParOf" srcId="{58B124A0-E078-B640-B035-41C7DA601174}" destId="{21018554-C2F0-1E41-94FB-A509F0A600FF}" srcOrd="0" destOrd="0" presId="urn:microsoft.com/office/officeart/2009/3/layout/HorizontalOrganizationChart"/>
    <dgm:cxn modelId="{F06A7DF1-3E03-214B-92C6-3F5DCC919D6F}" type="presParOf" srcId="{58B124A0-E078-B640-B035-41C7DA601174}" destId="{37AF0E88-E68E-0A42-91F9-123D0AF41561}" srcOrd="1" destOrd="0" presId="urn:microsoft.com/office/officeart/2009/3/layout/HorizontalOrganizationChart"/>
    <dgm:cxn modelId="{CF25F1BE-5529-064D-A64E-7ABE5C30EB54}" type="presParOf" srcId="{FE240801-CB4A-9B4C-90FA-567A5D3C2C6E}" destId="{BFEE90E6-89B3-824B-BB9E-C5342B2A721A}" srcOrd="1" destOrd="0" presId="urn:microsoft.com/office/officeart/2009/3/layout/HorizontalOrganizationChart"/>
    <dgm:cxn modelId="{21941AD7-03EC-3145-9F15-0914399CECA8}" type="presParOf" srcId="{BFEE90E6-89B3-824B-BB9E-C5342B2A721A}" destId="{EC770194-13D7-5944-9200-75321D05B5C2}" srcOrd="0" destOrd="0" presId="urn:microsoft.com/office/officeart/2009/3/layout/HorizontalOrganizationChart"/>
    <dgm:cxn modelId="{B0091618-FCB8-8145-8D39-7876B56F75FF}" type="presParOf" srcId="{BFEE90E6-89B3-824B-BB9E-C5342B2A721A}" destId="{1796A151-24A0-8E48-B3D1-CCC77CCBBE13}" srcOrd="1" destOrd="0" presId="urn:microsoft.com/office/officeart/2009/3/layout/HorizontalOrganizationChart"/>
    <dgm:cxn modelId="{3E6035FA-53B2-4D42-94F8-E609BC8828FE}" type="presParOf" srcId="{1796A151-24A0-8E48-B3D1-CCC77CCBBE13}" destId="{82BC528E-D9CB-4B48-A37B-7E565A38B7EE}" srcOrd="0" destOrd="0" presId="urn:microsoft.com/office/officeart/2009/3/layout/HorizontalOrganizationChart"/>
    <dgm:cxn modelId="{7AB740CF-380F-6745-B0C9-53C2021D5481}" type="presParOf" srcId="{82BC528E-D9CB-4B48-A37B-7E565A38B7EE}" destId="{93C42783-7848-1D46-8FF8-26E2A0FFD964}" srcOrd="0" destOrd="0" presId="urn:microsoft.com/office/officeart/2009/3/layout/HorizontalOrganizationChart"/>
    <dgm:cxn modelId="{2ED0D20A-75E0-274E-B23D-DE1E31FD2693}" type="presParOf" srcId="{82BC528E-D9CB-4B48-A37B-7E565A38B7EE}" destId="{AEC49784-E3E4-1F4B-A147-761A14115387}" srcOrd="1" destOrd="0" presId="urn:microsoft.com/office/officeart/2009/3/layout/HorizontalOrganizationChart"/>
    <dgm:cxn modelId="{E78F8086-409B-464C-B929-24D35841CA08}" type="presParOf" srcId="{1796A151-24A0-8E48-B3D1-CCC77CCBBE13}" destId="{A0E84652-062F-AA4C-B308-37891DF1D649}" srcOrd="1" destOrd="0" presId="urn:microsoft.com/office/officeart/2009/3/layout/HorizontalOrganizationChart"/>
    <dgm:cxn modelId="{B632F739-F03E-F04E-8F66-92FD73E7ADFB}" type="presParOf" srcId="{1796A151-24A0-8E48-B3D1-CCC77CCBBE13}" destId="{8AE7513C-40E7-5341-9394-2FE7D89EB8B2}" srcOrd="2" destOrd="0" presId="urn:microsoft.com/office/officeart/2009/3/layout/HorizontalOrganizationChart"/>
    <dgm:cxn modelId="{702C0600-5ECB-3946-8DAC-E8A61B0C929A}" type="presParOf" srcId="{BFEE90E6-89B3-824B-BB9E-C5342B2A721A}" destId="{DAA38850-99F2-7C46-9AF1-81FB0880C671}" srcOrd="2" destOrd="0" presId="urn:microsoft.com/office/officeart/2009/3/layout/HorizontalOrganizationChart"/>
    <dgm:cxn modelId="{CC150C1E-620D-D343-8811-31DAED0D8DA9}" type="presParOf" srcId="{BFEE90E6-89B3-824B-BB9E-C5342B2A721A}" destId="{43C12CB3-964E-7E43-B655-5B9F67578093}" srcOrd="3" destOrd="0" presId="urn:microsoft.com/office/officeart/2009/3/layout/HorizontalOrganizationChart"/>
    <dgm:cxn modelId="{C6059492-7B6B-F747-8AF4-92CF3A54E9E1}" type="presParOf" srcId="{43C12CB3-964E-7E43-B655-5B9F67578093}" destId="{4B52A1FA-82EF-DF4F-8DC2-7F346CD5A6D1}" srcOrd="0" destOrd="0" presId="urn:microsoft.com/office/officeart/2009/3/layout/HorizontalOrganizationChart"/>
    <dgm:cxn modelId="{A4174299-2F90-8A44-8E8B-826011278559}" type="presParOf" srcId="{4B52A1FA-82EF-DF4F-8DC2-7F346CD5A6D1}" destId="{D2F13014-E947-8B4B-9CB9-EBCE1D2FFE83}" srcOrd="0" destOrd="0" presId="urn:microsoft.com/office/officeart/2009/3/layout/HorizontalOrganizationChart"/>
    <dgm:cxn modelId="{36BB7A1B-B2AD-954C-8C8C-872C64D9007C}" type="presParOf" srcId="{4B52A1FA-82EF-DF4F-8DC2-7F346CD5A6D1}" destId="{2AB1534E-63AE-844F-8C7D-ACD9166A59C3}" srcOrd="1" destOrd="0" presId="urn:microsoft.com/office/officeart/2009/3/layout/HorizontalOrganizationChart"/>
    <dgm:cxn modelId="{D7B8C1C5-905B-6846-A38B-C87E58D40CBA}" type="presParOf" srcId="{43C12CB3-964E-7E43-B655-5B9F67578093}" destId="{821F15FF-7E13-244C-8098-C9F9DEBF4CDC}" srcOrd="1" destOrd="0" presId="urn:microsoft.com/office/officeart/2009/3/layout/HorizontalOrganizationChart"/>
    <dgm:cxn modelId="{CA9A7791-BCEB-F54D-90AA-AD2D04C351EB}" type="presParOf" srcId="{43C12CB3-964E-7E43-B655-5B9F67578093}" destId="{98417174-ECCA-7547-A009-46F50CF830D6}" srcOrd="2" destOrd="0" presId="urn:microsoft.com/office/officeart/2009/3/layout/HorizontalOrganizationChart"/>
    <dgm:cxn modelId="{A74C12A0-ED9D-6949-8C28-B09454EB854B}" type="presParOf" srcId="{BFEE90E6-89B3-824B-BB9E-C5342B2A721A}" destId="{3AD55706-368E-4C4D-992A-5C769D4A96DE}" srcOrd="4" destOrd="0" presId="urn:microsoft.com/office/officeart/2009/3/layout/HorizontalOrganizationChart"/>
    <dgm:cxn modelId="{E66130DE-DC19-964E-8B17-AE810CCCD454}" type="presParOf" srcId="{BFEE90E6-89B3-824B-BB9E-C5342B2A721A}" destId="{96900AB2-B169-EF4B-8F78-E04724C50D25}" srcOrd="5" destOrd="0" presId="urn:microsoft.com/office/officeart/2009/3/layout/HorizontalOrganizationChart"/>
    <dgm:cxn modelId="{E06A935B-F4A9-ED46-9674-5A4D245ED538}" type="presParOf" srcId="{96900AB2-B169-EF4B-8F78-E04724C50D25}" destId="{1CD90EFE-44CD-3F4E-8893-7FFAE381F599}" srcOrd="0" destOrd="0" presId="urn:microsoft.com/office/officeart/2009/3/layout/HorizontalOrganizationChart"/>
    <dgm:cxn modelId="{D10292CD-DAA7-604C-A51A-512229A61BEF}" type="presParOf" srcId="{1CD90EFE-44CD-3F4E-8893-7FFAE381F599}" destId="{0F2100D2-44D7-F14C-84E2-7EAC0FFE001A}" srcOrd="0" destOrd="0" presId="urn:microsoft.com/office/officeart/2009/3/layout/HorizontalOrganizationChart"/>
    <dgm:cxn modelId="{39AA34EF-FD45-C441-9713-00540F637BBB}" type="presParOf" srcId="{1CD90EFE-44CD-3F4E-8893-7FFAE381F599}" destId="{3D7ABD9B-64D9-A246-899A-5722D48AB9E0}" srcOrd="1" destOrd="0" presId="urn:microsoft.com/office/officeart/2009/3/layout/HorizontalOrganizationChart"/>
    <dgm:cxn modelId="{8EC0E8E2-7B9B-9B4C-98ED-8B9AF5E30C71}" type="presParOf" srcId="{96900AB2-B169-EF4B-8F78-E04724C50D25}" destId="{846606C3-6D8E-8C4C-A933-0648CD2EC219}" srcOrd="1" destOrd="0" presId="urn:microsoft.com/office/officeart/2009/3/layout/HorizontalOrganizationChart"/>
    <dgm:cxn modelId="{BCF11CED-9175-EB48-8BB2-ED8E8E748BCD}" type="presParOf" srcId="{846606C3-6D8E-8C4C-A933-0648CD2EC219}" destId="{DCDFF414-7797-D248-924E-140CBBE16435}" srcOrd="0" destOrd="0" presId="urn:microsoft.com/office/officeart/2009/3/layout/HorizontalOrganizationChart"/>
    <dgm:cxn modelId="{FB924303-B257-ED49-A382-9E9FEA4CA393}" type="presParOf" srcId="{846606C3-6D8E-8C4C-A933-0648CD2EC219}" destId="{BE9951A3-491E-A145-8D84-16515FCF5751}" srcOrd="1" destOrd="0" presId="urn:microsoft.com/office/officeart/2009/3/layout/HorizontalOrganizationChart"/>
    <dgm:cxn modelId="{C511D2D9-D968-CF49-8B74-FC7335232149}" type="presParOf" srcId="{BE9951A3-491E-A145-8D84-16515FCF5751}" destId="{9C145394-B914-FC41-8A79-8045A55B2185}" srcOrd="0" destOrd="0" presId="urn:microsoft.com/office/officeart/2009/3/layout/HorizontalOrganizationChart"/>
    <dgm:cxn modelId="{9BF67EE0-A70B-DA46-B4DA-578E9AF98ACE}" type="presParOf" srcId="{9C145394-B914-FC41-8A79-8045A55B2185}" destId="{B21A81E8-5984-5446-A777-8F60A780153D}" srcOrd="0" destOrd="0" presId="urn:microsoft.com/office/officeart/2009/3/layout/HorizontalOrganizationChart"/>
    <dgm:cxn modelId="{1A7E47E5-3B47-9D4B-871D-FA7B1A63589A}" type="presParOf" srcId="{9C145394-B914-FC41-8A79-8045A55B2185}" destId="{8D5B180C-BFF0-9744-A847-1C967E56414C}" srcOrd="1" destOrd="0" presId="urn:microsoft.com/office/officeart/2009/3/layout/HorizontalOrganizationChart"/>
    <dgm:cxn modelId="{D622E186-AB91-1948-8F52-EADE2B404C0D}" type="presParOf" srcId="{BE9951A3-491E-A145-8D84-16515FCF5751}" destId="{A4603432-4757-384D-BE57-5BB8FC73DADF}" srcOrd="1" destOrd="0" presId="urn:microsoft.com/office/officeart/2009/3/layout/HorizontalOrganizationChart"/>
    <dgm:cxn modelId="{C226A849-2263-F445-BD47-5DD53B8418EA}" type="presParOf" srcId="{BE9951A3-491E-A145-8D84-16515FCF5751}" destId="{EA174AA3-1DA0-FD42-9147-D536599A6508}" srcOrd="2" destOrd="0" presId="urn:microsoft.com/office/officeart/2009/3/layout/HorizontalOrganizationChart"/>
    <dgm:cxn modelId="{7573A267-34CD-954E-B59F-7EEFDF1B0E88}" type="presParOf" srcId="{846606C3-6D8E-8C4C-A933-0648CD2EC219}" destId="{82C7FAB2-579A-7541-97D7-52516DCF5017}" srcOrd="2" destOrd="0" presId="urn:microsoft.com/office/officeart/2009/3/layout/HorizontalOrganizationChart"/>
    <dgm:cxn modelId="{61BF6C27-BA4C-5E40-BC23-D595DC7ED395}" type="presParOf" srcId="{846606C3-6D8E-8C4C-A933-0648CD2EC219}" destId="{3396D784-558C-FE4A-9AB8-5CBE556D8C5C}" srcOrd="3" destOrd="0" presId="urn:microsoft.com/office/officeart/2009/3/layout/HorizontalOrganizationChart"/>
    <dgm:cxn modelId="{D2BC1395-705E-804C-8F27-2FCA2884EDC7}" type="presParOf" srcId="{3396D784-558C-FE4A-9AB8-5CBE556D8C5C}" destId="{6D82115C-AEAB-7E48-AEAB-ECC54B68924B}" srcOrd="0" destOrd="0" presId="urn:microsoft.com/office/officeart/2009/3/layout/HorizontalOrganizationChart"/>
    <dgm:cxn modelId="{935A9C09-4828-2949-A51B-514C0A1510AF}" type="presParOf" srcId="{6D82115C-AEAB-7E48-AEAB-ECC54B68924B}" destId="{ABFC57A5-F5A9-A848-8C36-FA7AD766A847}" srcOrd="0" destOrd="0" presId="urn:microsoft.com/office/officeart/2009/3/layout/HorizontalOrganizationChart"/>
    <dgm:cxn modelId="{59A8C109-4169-9841-B62C-4B190B22ED00}" type="presParOf" srcId="{6D82115C-AEAB-7E48-AEAB-ECC54B68924B}" destId="{F11A0E2F-DF38-B643-A551-BB15EFE65CA8}" srcOrd="1" destOrd="0" presId="urn:microsoft.com/office/officeart/2009/3/layout/HorizontalOrganizationChart"/>
    <dgm:cxn modelId="{7EE39996-BCBA-4C4F-B163-E221FD8B8FEA}" type="presParOf" srcId="{3396D784-558C-FE4A-9AB8-5CBE556D8C5C}" destId="{892DB7FA-77D6-2546-AF7F-6B6C2A038808}" srcOrd="1" destOrd="0" presId="urn:microsoft.com/office/officeart/2009/3/layout/HorizontalOrganizationChart"/>
    <dgm:cxn modelId="{4F9C140A-2309-5B45-9978-51CF61DF9ADE}" type="presParOf" srcId="{3396D784-558C-FE4A-9AB8-5CBE556D8C5C}" destId="{EEC93070-8172-1847-B889-F53039B21AB7}" srcOrd="2" destOrd="0" presId="urn:microsoft.com/office/officeart/2009/3/layout/HorizontalOrganizationChart"/>
    <dgm:cxn modelId="{1188D275-37E2-F047-9803-1CD308E85FF1}" type="presParOf" srcId="{846606C3-6D8E-8C4C-A933-0648CD2EC219}" destId="{8C32C249-F71C-B949-81DD-271606BB8F1E}" srcOrd="4" destOrd="0" presId="urn:microsoft.com/office/officeart/2009/3/layout/HorizontalOrganizationChart"/>
    <dgm:cxn modelId="{FDF9CE62-84E3-4946-B400-01C14920E366}" type="presParOf" srcId="{846606C3-6D8E-8C4C-A933-0648CD2EC219}" destId="{AF7A322C-FC13-BD49-8A2D-9903CC265867}" srcOrd="5" destOrd="0" presId="urn:microsoft.com/office/officeart/2009/3/layout/HorizontalOrganizationChart"/>
    <dgm:cxn modelId="{40D175E8-3EEA-CB4D-BF9D-68A752329242}" type="presParOf" srcId="{AF7A322C-FC13-BD49-8A2D-9903CC265867}" destId="{60F687D7-6D23-5E48-85FB-7324DB1A6E11}" srcOrd="0" destOrd="0" presId="urn:microsoft.com/office/officeart/2009/3/layout/HorizontalOrganizationChart"/>
    <dgm:cxn modelId="{2E927AAB-720B-2A4B-B660-93C39610603C}" type="presParOf" srcId="{60F687D7-6D23-5E48-85FB-7324DB1A6E11}" destId="{210C126C-9AF6-D746-89C6-4AD6435F4D53}" srcOrd="0" destOrd="0" presId="urn:microsoft.com/office/officeart/2009/3/layout/HorizontalOrganizationChart"/>
    <dgm:cxn modelId="{7E4A954B-1448-3B49-9E5E-BE8617456DF0}" type="presParOf" srcId="{60F687D7-6D23-5E48-85FB-7324DB1A6E11}" destId="{E6440D53-14A0-9F49-BC7F-5B7B17450555}" srcOrd="1" destOrd="0" presId="urn:microsoft.com/office/officeart/2009/3/layout/HorizontalOrganizationChart"/>
    <dgm:cxn modelId="{7B45F0FC-9450-F643-9053-8AD66EFF8F0E}" type="presParOf" srcId="{AF7A322C-FC13-BD49-8A2D-9903CC265867}" destId="{955B5029-430F-744D-9764-288F9338EADE}" srcOrd="1" destOrd="0" presId="urn:microsoft.com/office/officeart/2009/3/layout/HorizontalOrganizationChart"/>
    <dgm:cxn modelId="{64390F6C-0B2D-1949-9534-33F038C77970}" type="presParOf" srcId="{AF7A322C-FC13-BD49-8A2D-9903CC265867}" destId="{2C4E8B03-CB5A-ED4A-A044-AE2715E69E89}" srcOrd="2" destOrd="0" presId="urn:microsoft.com/office/officeart/2009/3/layout/HorizontalOrganizationChart"/>
    <dgm:cxn modelId="{E4325A71-43FC-1644-9124-26E00B94FD47}" type="presParOf" srcId="{96900AB2-B169-EF4B-8F78-E04724C50D25}" destId="{7FC08E6B-AA9C-9B40-A335-DFB96B1F785E}" srcOrd="2" destOrd="0" presId="urn:microsoft.com/office/officeart/2009/3/layout/HorizontalOrganizationChart"/>
    <dgm:cxn modelId="{A45BB26D-1613-9242-A4D0-72F75B27CB46}" type="presParOf" srcId="{FE240801-CB4A-9B4C-90FA-567A5D3C2C6E}" destId="{61CC6271-3AD8-C641-A5A6-804FB27D617C}" srcOrd="2" destOrd="0" presId="urn:microsoft.com/office/officeart/2009/3/layout/HorizontalOrganizationChar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32C249-F71C-B949-81DD-271606BB8F1E}">
      <dsp:nvSpPr>
        <dsp:cNvPr id="0" name=""/>
        <dsp:cNvSpPr/>
      </dsp:nvSpPr>
      <dsp:spPr>
        <a:xfrm>
          <a:off x="3843584" y="3151175"/>
          <a:ext cx="3169702" cy="1022217"/>
        </a:xfrm>
        <a:custGeom>
          <a:avLst/>
          <a:gdLst/>
          <a:ahLst/>
          <a:cxnLst/>
          <a:rect l="0" t="0" r="0" b="0"/>
          <a:pathLst>
            <a:path>
              <a:moveTo>
                <a:pt x="0" y="0"/>
              </a:moveTo>
              <a:lnTo>
                <a:pt x="2880561" y="0"/>
              </a:lnTo>
              <a:lnTo>
                <a:pt x="2880561" y="1022217"/>
              </a:lnTo>
              <a:lnTo>
                <a:pt x="3169702" y="1022217"/>
              </a:lnTo>
            </a:path>
          </a:pathLst>
        </a:custGeom>
        <a:noFill/>
        <a:ln w="9525" cap="flat" cmpd="sng" algn="ctr">
          <a:solidFill>
            <a:schemeClr val="accent3"/>
          </a:solidFill>
          <a:prstDash val="dash"/>
          <a:round/>
          <a:headEnd type="none" w="med" len="med"/>
          <a:tailEnd type="none" w="med" len="med"/>
        </a:ln>
        <a:effectLst/>
      </dsp:spPr>
      <dsp:style>
        <a:lnRef idx="0">
          <a:scrgbClr r="0" g="0" b="0"/>
        </a:lnRef>
        <a:fillRef idx="0">
          <a:scrgbClr r="0" g="0" b="0"/>
        </a:fillRef>
        <a:effectRef idx="0">
          <a:scrgbClr r="0" g="0" b="0"/>
        </a:effectRef>
        <a:fontRef idx="minor">
          <a:schemeClr val="tx1"/>
        </a:fontRef>
      </dsp:style>
    </dsp:sp>
    <dsp:sp modelId="{82C7FAB2-579A-7541-97D7-52516DCF5017}">
      <dsp:nvSpPr>
        <dsp:cNvPr id="0" name=""/>
        <dsp:cNvSpPr/>
      </dsp:nvSpPr>
      <dsp:spPr>
        <a:xfrm>
          <a:off x="3843584" y="3105146"/>
          <a:ext cx="3192746" cy="91440"/>
        </a:xfrm>
        <a:custGeom>
          <a:avLst/>
          <a:gdLst/>
          <a:ahLst/>
          <a:cxnLst/>
          <a:rect l="0" t="0" r="0" b="0"/>
          <a:pathLst>
            <a:path>
              <a:moveTo>
                <a:pt x="0" y="46028"/>
              </a:moveTo>
              <a:lnTo>
                <a:pt x="2903606" y="46028"/>
              </a:lnTo>
              <a:lnTo>
                <a:pt x="2903606" y="45720"/>
              </a:lnTo>
              <a:lnTo>
                <a:pt x="3192746" y="45720"/>
              </a:lnTo>
            </a:path>
          </a:pathLst>
        </a:custGeom>
        <a:noFill/>
        <a:ln w="9525" cap="flat" cmpd="sng" algn="ctr">
          <a:solidFill>
            <a:schemeClr val="accent3"/>
          </a:solidFill>
          <a:prstDash val="dash"/>
          <a:round/>
          <a:headEnd type="none" w="med" len="med"/>
          <a:tailEnd type="none" w="med" len="med"/>
        </a:ln>
        <a:effectLst/>
      </dsp:spPr>
      <dsp:style>
        <a:lnRef idx="0">
          <a:scrgbClr r="0" g="0" b="0"/>
        </a:lnRef>
        <a:fillRef idx="0">
          <a:scrgbClr r="0" g="0" b="0"/>
        </a:fillRef>
        <a:effectRef idx="0">
          <a:scrgbClr r="0" g="0" b="0"/>
        </a:effectRef>
        <a:fontRef idx="minor">
          <a:schemeClr val="tx1"/>
        </a:fontRef>
      </dsp:style>
    </dsp:sp>
    <dsp:sp modelId="{DCDFF414-7797-D248-924E-140CBBE16435}">
      <dsp:nvSpPr>
        <dsp:cNvPr id="0" name=""/>
        <dsp:cNvSpPr/>
      </dsp:nvSpPr>
      <dsp:spPr>
        <a:xfrm>
          <a:off x="3843584" y="2047931"/>
          <a:ext cx="3169731" cy="1103244"/>
        </a:xfrm>
        <a:custGeom>
          <a:avLst/>
          <a:gdLst/>
          <a:ahLst/>
          <a:cxnLst/>
          <a:rect l="0" t="0" r="0" b="0"/>
          <a:pathLst>
            <a:path>
              <a:moveTo>
                <a:pt x="0" y="1103244"/>
              </a:moveTo>
              <a:lnTo>
                <a:pt x="2880590" y="1103244"/>
              </a:lnTo>
              <a:lnTo>
                <a:pt x="2880590" y="0"/>
              </a:lnTo>
              <a:lnTo>
                <a:pt x="3169731" y="0"/>
              </a:lnTo>
            </a:path>
          </a:pathLst>
        </a:custGeom>
        <a:noFill/>
        <a:ln w="9525" cap="flat" cmpd="sng" algn="ctr">
          <a:solidFill>
            <a:schemeClr val="accent3"/>
          </a:solidFill>
          <a:prstDash val="dash"/>
          <a:round/>
          <a:headEnd type="none" w="med" len="med"/>
          <a:tailEnd type="none" w="med" len="med"/>
        </a:ln>
        <a:effectLst/>
      </dsp:spPr>
      <dsp:style>
        <a:lnRef idx="0">
          <a:scrgbClr r="0" g="0" b="0"/>
        </a:lnRef>
        <a:fillRef idx="0">
          <a:scrgbClr r="0" g="0" b="0"/>
        </a:fillRef>
        <a:effectRef idx="0">
          <a:scrgbClr r="0" g="0" b="0"/>
        </a:effectRef>
        <a:fontRef idx="minor">
          <a:schemeClr val="tx1"/>
        </a:fontRef>
      </dsp:style>
    </dsp:sp>
    <dsp:sp modelId="{3AD55706-368E-4C4D-992A-5C769D4A96DE}">
      <dsp:nvSpPr>
        <dsp:cNvPr id="0" name=""/>
        <dsp:cNvSpPr/>
      </dsp:nvSpPr>
      <dsp:spPr>
        <a:xfrm>
          <a:off x="952179" y="440939"/>
          <a:ext cx="1939236" cy="2710236"/>
        </a:xfrm>
        <a:custGeom>
          <a:avLst/>
          <a:gdLst/>
          <a:ahLst/>
          <a:cxnLst/>
          <a:rect l="0" t="0" r="0" b="0"/>
          <a:pathLst>
            <a:path>
              <a:moveTo>
                <a:pt x="1939236" y="0"/>
              </a:moveTo>
              <a:lnTo>
                <a:pt x="0" y="2710236"/>
              </a:lnTo>
            </a:path>
          </a:pathLst>
        </a:custGeom>
        <a:noFill/>
        <a:ln w="9525" cap="flat" cmpd="sng" algn="ctr">
          <a:solidFill>
            <a:schemeClr val="accent3"/>
          </a:solidFill>
          <a:prstDash val="dash"/>
          <a:round/>
          <a:headEnd type="none" w="med" len="med"/>
          <a:tailEnd type="none" w="med" len="med"/>
        </a:ln>
        <a:effectLst/>
      </dsp:spPr>
      <dsp:style>
        <a:lnRef idx="0">
          <a:scrgbClr r="0" g="0" b="0"/>
        </a:lnRef>
        <a:fillRef idx="0">
          <a:scrgbClr r="0" g="0" b="0"/>
        </a:fillRef>
        <a:effectRef idx="0">
          <a:scrgbClr r="0" g="0" b="0"/>
        </a:effectRef>
        <a:fontRef idx="minor">
          <a:schemeClr val="tx1"/>
        </a:fontRef>
      </dsp:style>
    </dsp:sp>
    <dsp:sp modelId="{DAA38850-99F2-7C46-9AF1-81FB0880C671}">
      <dsp:nvSpPr>
        <dsp:cNvPr id="0" name=""/>
        <dsp:cNvSpPr/>
      </dsp:nvSpPr>
      <dsp:spPr>
        <a:xfrm>
          <a:off x="2891416" y="440939"/>
          <a:ext cx="308426" cy="1407590"/>
        </a:xfrm>
        <a:custGeom>
          <a:avLst/>
          <a:gdLst/>
          <a:ahLst/>
          <a:cxnLst/>
          <a:rect l="0" t="0" r="0" b="0"/>
          <a:pathLst>
            <a:path>
              <a:moveTo>
                <a:pt x="0" y="0"/>
              </a:moveTo>
              <a:lnTo>
                <a:pt x="19285" y="0"/>
              </a:lnTo>
              <a:lnTo>
                <a:pt x="19285" y="1407590"/>
              </a:lnTo>
              <a:lnTo>
                <a:pt x="308426" y="1407590"/>
              </a:lnTo>
            </a:path>
          </a:pathLst>
        </a:custGeom>
        <a:noFill/>
        <a:ln w="9525" cap="flat" cmpd="sng" algn="ctr">
          <a:solidFill>
            <a:schemeClr val="accent3"/>
          </a:solidFill>
          <a:prstDash val="dash"/>
          <a:round/>
          <a:headEnd type="none" w="med" len="med"/>
          <a:tailEnd type="none" w="med" len="med"/>
        </a:ln>
        <a:effectLst/>
      </dsp:spPr>
      <dsp:style>
        <a:lnRef idx="0">
          <a:scrgbClr r="0" g="0" b="0"/>
        </a:lnRef>
        <a:fillRef idx="0">
          <a:scrgbClr r="0" g="0" b="0"/>
        </a:fillRef>
        <a:effectRef idx="0">
          <a:scrgbClr r="0" g="0" b="0"/>
        </a:effectRef>
        <a:fontRef idx="minor">
          <a:schemeClr val="tx1"/>
        </a:fontRef>
      </dsp:style>
    </dsp:sp>
    <dsp:sp modelId="{EC770194-13D7-5944-9200-75321D05B5C2}">
      <dsp:nvSpPr>
        <dsp:cNvPr id="0" name=""/>
        <dsp:cNvSpPr/>
      </dsp:nvSpPr>
      <dsp:spPr>
        <a:xfrm>
          <a:off x="2891416" y="395219"/>
          <a:ext cx="1776623" cy="91440"/>
        </a:xfrm>
        <a:custGeom>
          <a:avLst/>
          <a:gdLst/>
          <a:ahLst/>
          <a:cxnLst/>
          <a:rect l="0" t="0" r="0" b="0"/>
          <a:pathLst>
            <a:path>
              <a:moveTo>
                <a:pt x="0" y="45720"/>
              </a:moveTo>
              <a:lnTo>
                <a:pt x="1487483" y="45720"/>
              </a:lnTo>
              <a:lnTo>
                <a:pt x="1487483" y="45721"/>
              </a:lnTo>
              <a:lnTo>
                <a:pt x="1776623" y="45721"/>
              </a:lnTo>
            </a:path>
          </a:pathLst>
        </a:custGeom>
        <a:noFill/>
        <a:ln w="9525" cap="flat" cmpd="sng" algn="ctr">
          <a:solidFill>
            <a:schemeClr val="accent3"/>
          </a:solidFill>
          <a:prstDash val="dash"/>
          <a:round/>
          <a:headEnd type="none" w="med" len="med"/>
          <a:tailEnd type="none" w="med" len="med"/>
        </a:ln>
        <a:effectLst/>
      </dsp:spPr>
      <dsp:style>
        <a:lnRef idx="0">
          <a:scrgbClr r="0" g="0" b="0"/>
        </a:lnRef>
        <a:fillRef idx="0">
          <a:scrgbClr r="0" g="0" b="0"/>
        </a:fillRef>
        <a:effectRef idx="0">
          <a:scrgbClr r="0" g="0" b="0"/>
        </a:effectRef>
        <a:fontRef idx="minor">
          <a:schemeClr val="tx1"/>
        </a:fontRef>
      </dsp:style>
    </dsp:sp>
    <dsp:sp modelId="{21018554-C2F0-1E41-94FB-A509F0A600FF}">
      <dsp:nvSpPr>
        <dsp:cNvPr id="0" name=""/>
        <dsp:cNvSpPr/>
      </dsp:nvSpPr>
      <dsp:spPr>
        <a:xfrm>
          <a:off x="11" y="0"/>
          <a:ext cx="2891404" cy="881878"/>
        </a:xfrm>
        <a:prstGeom prst="rect">
          <a:avLst/>
        </a:prstGeom>
        <a:solidFill>
          <a:srgbClr val="0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kern="1200" dirty="0"/>
            <a:t>Enquêtes</a:t>
          </a:r>
        </a:p>
      </dsp:txBody>
      <dsp:txXfrm>
        <a:off x="11" y="0"/>
        <a:ext cx="2891404" cy="881878"/>
      </dsp:txXfrm>
    </dsp:sp>
    <dsp:sp modelId="{93C42783-7848-1D46-8FF8-26E2A0FFD964}">
      <dsp:nvSpPr>
        <dsp:cNvPr id="0" name=""/>
        <dsp:cNvSpPr/>
      </dsp:nvSpPr>
      <dsp:spPr>
        <a:xfrm>
          <a:off x="4668039" y="1"/>
          <a:ext cx="2891404" cy="881878"/>
        </a:xfrm>
        <a:prstGeom prst="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0">
            <a:lnSpc>
              <a:spcPct val="90000"/>
            </a:lnSpc>
            <a:spcBef>
              <a:spcPct val="0"/>
            </a:spcBef>
            <a:spcAft>
              <a:spcPct val="35000"/>
            </a:spcAft>
            <a:buNone/>
          </a:pPr>
          <a:r>
            <a:rPr lang="fr-FR" sz="2400" kern="1200" dirty="0"/>
            <a:t>Synthèse &amp; chiffres-clés</a:t>
          </a:r>
        </a:p>
      </dsp:txBody>
      <dsp:txXfrm>
        <a:off x="4668039" y="1"/>
        <a:ext cx="2891404" cy="881878"/>
      </dsp:txXfrm>
    </dsp:sp>
    <dsp:sp modelId="{D2F13014-E947-8B4B-9CB9-EBCE1D2FFE83}">
      <dsp:nvSpPr>
        <dsp:cNvPr id="0" name=""/>
        <dsp:cNvSpPr/>
      </dsp:nvSpPr>
      <dsp:spPr>
        <a:xfrm>
          <a:off x="3199842" y="1407590"/>
          <a:ext cx="2891404" cy="881878"/>
        </a:xfrm>
        <a:prstGeom prst="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0">
            <a:lnSpc>
              <a:spcPct val="90000"/>
            </a:lnSpc>
            <a:spcBef>
              <a:spcPct val="0"/>
            </a:spcBef>
            <a:spcAft>
              <a:spcPct val="35000"/>
            </a:spcAft>
            <a:buNone/>
          </a:pPr>
          <a:r>
            <a:rPr lang="fr-FR" sz="2400" kern="1200" dirty="0"/>
            <a:t>Analyse par établissements</a:t>
          </a:r>
        </a:p>
      </dsp:txBody>
      <dsp:txXfrm>
        <a:off x="3199842" y="1407590"/>
        <a:ext cx="2891404" cy="881878"/>
      </dsp:txXfrm>
    </dsp:sp>
    <dsp:sp modelId="{0F2100D2-44D7-F14C-84E2-7EAC0FFE001A}">
      <dsp:nvSpPr>
        <dsp:cNvPr id="0" name=""/>
        <dsp:cNvSpPr/>
      </dsp:nvSpPr>
      <dsp:spPr>
        <a:xfrm>
          <a:off x="952179" y="2710236"/>
          <a:ext cx="2891404" cy="881878"/>
        </a:xfrm>
        <a:prstGeom prst="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0">
            <a:lnSpc>
              <a:spcPct val="90000"/>
            </a:lnSpc>
            <a:spcBef>
              <a:spcPct val="0"/>
            </a:spcBef>
            <a:spcAft>
              <a:spcPct val="35000"/>
            </a:spcAft>
            <a:buNone/>
          </a:pPr>
          <a:r>
            <a:rPr lang="fr-FR" sz="2400" kern="1200" dirty="0"/>
            <a:t>Analyse par foyers  de confinement</a:t>
          </a:r>
        </a:p>
      </dsp:txBody>
      <dsp:txXfrm>
        <a:off x="952179" y="2710236"/>
        <a:ext cx="2891404" cy="881878"/>
      </dsp:txXfrm>
    </dsp:sp>
    <dsp:sp modelId="{B21A81E8-5984-5446-A777-8F60A780153D}">
      <dsp:nvSpPr>
        <dsp:cNvPr id="0" name=""/>
        <dsp:cNvSpPr/>
      </dsp:nvSpPr>
      <dsp:spPr>
        <a:xfrm>
          <a:off x="7013315" y="1606992"/>
          <a:ext cx="2891404" cy="881878"/>
        </a:xfrm>
        <a:prstGeom prst="rect">
          <a:avLst/>
        </a:prstGeom>
        <a:solidFill>
          <a:srgbClr val="4571A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kern="1200" dirty="0"/>
            <a:t>Profil Consommation</a:t>
          </a:r>
        </a:p>
      </dsp:txBody>
      <dsp:txXfrm>
        <a:off x="7013315" y="1606992"/>
        <a:ext cx="2891404" cy="881878"/>
      </dsp:txXfrm>
    </dsp:sp>
    <dsp:sp modelId="{ABFC57A5-F5A9-A848-8C36-FA7AD766A847}">
      <dsp:nvSpPr>
        <dsp:cNvPr id="0" name=""/>
        <dsp:cNvSpPr/>
      </dsp:nvSpPr>
      <dsp:spPr>
        <a:xfrm>
          <a:off x="7036331" y="2709927"/>
          <a:ext cx="2891404" cy="881878"/>
        </a:xfrm>
        <a:prstGeom prst="rect">
          <a:avLst/>
        </a:prstGeom>
        <a:solidFill>
          <a:srgbClr val="AD243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0">
            <a:lnSpc>
              <a:spcPct val="90000"/>
            </a:lnSpc>
            <a:spcBef>
              <a:spcPct val="0"/>
            </a:spcBef>
            <a:spcAft>
              <a:spcPct val="35000"/>
            </a:spcAft>
            <a:buNone/>
          </a:pPr>
          <a:r>
            <a:rPr lang="fr-FR" sz="2400" kern="1200" dirty="0"/>
            <a:t>Profil Changement</a:t>
          </a:r>
        </a:p>
      </dsp:txBody>
      <dsp:txXfrm>
        <a:off x="7036331" y="2709927"/>
        <a:ext cx="2891404" cy="881878"/>
      </dsp:txXfrm>
    </dsp:sp>
    <dsp:sp modelId="{210C126C-9AF6-D746-89C6-4AD6435F4D53}">
      <dsp:nvSpPr>
        <dsp:cNvPr id="0" name=""/>
        <dsp:cNvSpPr/>
      </dsp:nvSpPr>
      <dsp:spPr>
        <a:xfrm>
          <a:off x="7013286" y="3732453"/>
          <a:ext cx="2891404" cy="881878"/>
        </a:xfrm>
        <a:prstGeom prst="rect">
          <a:avLst/>
        </a:prstGeom>
        <a:solidFill>
          <a:srgbClr val="F2B52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kern="1200" dirty="0">
              <a:solidFill>
                <a:schemeClr val="tx1"/>
              </a:solidFill>
            </a:rPr>
            <a:t>Profil </a:t>
          </a:r>
          <a:r>
            <a:rPr lang="fr-FR" sz="2400" kern="1200" dirty="0" err="1">
              <a:solidFill>
                <a:schemeClr val="tx1"/>
              </a:solidFill>
            </a:rPr>
            <a:t>Covid</a:t>
          </a:r>
          <a:endParaRPr lang="fr-FR" sz="2400" kern="1200" dirty="0">
            <a:solidFill>
              <a:schemeClr val="tx1"/>
            </a:solidFill>
          </a:endParaRPr>
        </a:p>
      </dsp:txBody>
      <dsp:txXfrm>
        <a:off x="7013286" y="3732453"/>
        <a:ext cx="2891404" cy="8818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32C249-F71C-B949-81DD-271606BB8F1E}">
      <dsp:nvSpPr>
        <dsp:cNvPr id="0" name=""/>
        <dsp:cNvSpPr/>
      </dsp:nvSpPr>
      <dsp:spPr>
        <a:xfrm>
          <a:off x="3843584" y="3151175"/>
          <a:ext cx="3169702" cy="1022217"/>
        </a:xfrm>
        <a:custGeom>
          <a:avLst/>
          <a:gdLst/>
          <a:ahLst/>
          <a:cxnLst/>
          <a:rect l="0" t="0" r="0" b="0"/>
          <a:pathLst>
            <a:path>
              <a:moveTo>
                <a:pt x="0" y="0"/>
              </a:moveTo>
              <a:lnTo>
                <a:pt x="2880561" y="0"/>
              </a:lnTo>
              <a:lnTo>
                <a:pt x="2880561" y="1022217"/>
              </a:lnTo>
              <a:lnTo>
                <a:pt x="3169702" y="1022217"/>
              </a:lnTo>
            </a:path>
          </a:pathLst>
        </a:custGeom>
        <a:noFill/>
        <a:ln w="9525" cap="flat" cmpd="sng" algn="ctr">
          <a:solidFill>
            <a:schemeClr val="accent3"/>
          </a:solidFill>
          <a:prstDash val="dash"/>
          <a:round/>
          <a:headEnd type="none" w="med" len="med"/>
          <a:tailEnd type="none" w="med" len="med"/>
        </a:ln>
        <a:effectLst/>
      </dsp:spPr>
      <dsp:style>
        <a:lnRef idx="0">
          <a:scrgbClr r="0" g="0" b="0"/>
        </a:lnRef>
        <a:fillRef idx="0">
          <a:scrgbClr r="0" g="0" b="0"/>
        </a:fillRef>
        <a:effectRef idx="0">
          <a:scrgbClr r="0" g="0" b="0"/>
        </a:effectRef>
        <a:fontRef idx="minor">
          <a:schemeClr val="tx1"/>
        </a:fontRef>
      </dsp:style>
    </dsp:sp>
    <dsp:sp modelId="{82C7FAB2-579A-7541-97D7-52516DCF5017}">
      <dsp:nvSpPr>
        <dsp:cNvPr id="0" name=""/>
        <dsp:cNvSpPr/>
      </dsp:nvSpPr>
      <dsp:spPr>
        <a:xfrm>
          <a:off x="3843584" y="3105146"/>
          <a:ext cx="3192746" cy="91440"/>
        </a:xfrm>
        <a:custGeom>
          <a:avLst/>
          <a:gdLst/>
          <a:ahLst/>
          <a:cxnLst/>
          <a:rect l="0" t="0" r="0" b="0"/>
          <a:pathLst>
            <a:path>
              <a:moveTo>
                <a:pt x="0" y="46028"/>
              </a:moveTo>
              <a:lnTo>
                <a:pt x="2903606" y="46028"/>
              </a:lnTo>
              <a:lnTo>
                <a:pt x="2903606" y="45720"/>
              </a:lnTo>
              <a:lnTo>
                <a:pt x="3192746" y="45720"/>
              </a:lnTo>
            </a:path>
          </a:pathLst>
        </a:custGeom>
        <a:noFill/>
        <a:ln w="9525" cap="flat" cmpd="sng" algn="ctr">
          <a:solidFill>
            <a:schemeClr val="accent3"/>
          </a:solidFill>
          <a:prstDash val="dash"/>
          <a:round/>
          <a:headEnd type="none" w="med" len="med"/>
          <a:tailEnd type="none" w="med" len="med"/>
        </a:ln>
        <a:effectLst/>
      </dsp:spPr>
      <dsp:style>
        <a:lnRef idx="0">
          <a:scrgbClr r="0" g="0" b="0"/>
        </a:lnRef>
        <a:fillRef idx="0">
          <a:scrgbClr r="0" g="0" b="0"/>
        </a:fillRef>
        <a:effectRef idx="0">
          <a:scrgbClr r="0" g="0" b="0"/>
        </a:effectRef>
        <a:fontRef idx="minor">
          <a:schemeClr val="tx1"/>
        </a:fontRef>
      </dsp:style>
    </dsp:sp>
    <dsp:sp modelId="{DCDFF414-7797-D248-924E-140CBBE16435}">
      <dsp:nvSpPr>
        <dsp:cNvPr id="0" name=""/>
        <dsp:cNvSpPr/>
      </dsp:nvSpPr>
      <dsp:spPr>
        <a:xfrm>
          <a:off x="3843584" y="2047931"/>
          <a:ext cx="3169731" cy="1103244"/>
        </a:xfrm>
        <a:custGeom>
          <a:avLst/>
          <a:gdLst/>
          <a:ahLst/>
          <a:cxnLst/>
          <a:rect l="0" t="0" r="0" b="0"/>
          <a:pathLst>
            <a:path>
              <a:moveTo>
                <a:pt x="0" y="1103244"/>
              </a:moveTo>
              <a:lnTo>
                <a:pt x="2880590" y="1103244"/>
              </a:lnTo>
              <a:lnTo>
                <a:pt x="2880590" y="0"/>
              </a:lnTo>
              <a:lnTo>
                <a:pt x="3169731" y="0"/>
              </a:lnTo>
            </a:path>
          </a:pathLst>
        </a:custGeom>
        <a:noFill/>
        <a:ln w="9525" cap="flat" cmpd="sng" algn="ctr">
          <a:solidFill>
            <a:schemeClr val="accent3"/>
          </a:solidFill>
          <a:prstDash val="dash"/>
          <a:round/>
          <a:headEnd type="none" w="med" len="med"/>
          <a:tailEnd type="none" w="med" len="med"/>
        </a:ln>
        <a:effectLst/>
      </dsp:spPr>
      <dsp:style>
        <a:lnRef idx="0">
          <a:scrgbClr r="0" g="0" b="0"/>
        </a:lnRef>
        <a:fillRef idx="0">
          <a:scrgbClr r="0" g="0" b="0"/>
        </a:fillRef>
        <a:effectRef idx="0">
          <a:scrgbClr r="0" g="0" b="0"/>
        </a:effectRef>
        <a:fontRef idx="minor">
          <a:schemeClr val="tx1"/>
        </a:fontRef>
      </dsp:style>
    </dsp:sp>
    <dsp:sp modelId="{3AD55706-368E-4C4D-992A-5C769D4A96DE}">
      <dsp:nvSpPr>
        <dsp:cNvPr id="0" name=""/>
        <dsp:cNvSpPr/>
      </dsp:nvSpPr>
      <dsp:spPr>
        <a:xfrm>
          <a:off x="952179" y="440939"/>
          <a:ext cx="1939236" cy="2710236"/>
        </a:xfrm>
        <a:custGeom>
          <a:avLst/>
          <a:gdLst/>
          <a:ahLst/>
          <a:cxnLst/>
          <a:rect l="0" t="0" r="0" b="0"/>
          <a:pathLst>
            <a:path>
              <a:moveTo>
                <a:pt x="1939236" y="0"/>
              </a:moveTo>
              <a:lnTo>
                <a:pt x="0" y="2710236"/>
              </a:lnTo>
            </a:path>
          </a:pathLst>
        </a:custGeom>
        <a:noFill/>
        <a:ln w="9525" cap="flat" cmpd="sng" algn="ctr">
          <a:solidFill>
            <a:schemeClr val="accent3"/>
          </a:solidFill>
          <a:prstDash val="dash"/>
          <a:round/>
          <a:headEnd type="none" w="med" len="med"/>
          <a:tailEnd type="none" w="med" len="med"/>
        </a:ln>
        <a:effectLst/>
      </dsp:spPr>
      <dsp:style>
        <a:lnRef idx="0">
          <a:scrgbClr r="0" g="0" b="0"/>
        </a:lnRef>
        <a:fillRef idx="0">
          <a:scrgbClr r="0" g="0" b="0"/>
        </a:fillRef>
        <a:effectRef idx="0">
          <a:scrgbClr r="0" g="0" b="0"/>
        </a:effectRef>
        <a:fontRef idx="minor">
          <a:schemeClr val="tx1"/>
        </a:fontRef>
      </dsp:style>
    </dsp:sp>
    <dsp:sp modelId="{DAA38850-99F2-7C46-9AF1-81FB0880C671}">
      <dsp:nvSpPr>
        <dsp:cNvPr id="0" name=""/>
        <dsp:cNvSpPr/>
      </dsp:nvSpPr>
      <dsp:spPr>
        <a:xfrm>
          <a:off x="2891416" y="440939"/>
          <a:ext cx="308426" cy="1407590"/>
        </a:xfrm>
        <a:custGeom>
          <a:avLst/>
          <a:gdLst/>
          <a:ahLst/>
          <a:cxnLst/>
          <a:rect l="0" t="0" r="0" b="0"/>
          <a:pathLst>
            <a:path>
              <a:moveTo>
                <a:pt x="0" y="0"/>
              </a:moveTo>
              <a:lnTo>
                <a:pt x="19285" y="0"/>
              </a:lnTo>
              <a:lnTo>
                <a:pt x="19285" y="1407590"/>
              </a:lnTo>
              <a:lnTo>
                <a:pt x="308426" y="1407590"/>
              </a:lnTo>
            </a:path>
          </a:pathLst>
        </a:custGeom>
        <a:noFill/>
        <a:ln w="9525" cap="flat" cmpd="sng" algn="ctr">
          <a:solidFill>
            <a:schemeClr val="accent3"/>
          </a:solidFill>
          <a:prstDash val="dash"/>
          <a:round/>
          <a:headEnd type="none" w="med" len="med"/>
          <a:tailEnd type="none" w="med" len="med"/>
        </a:ln>
        <a:effectLst/>
      </dsp:spPr>
      <dsp:style>
        <a:lnRef idx="0">
          <a:scrgbClr r="0" g="0" b="0"/>
        </a:lnRef>
        <a:fillRef idx="0">
          <a:scrgbClr r="0" g="0" b="0"/>
        </a:fillRef>
        <a:effectRef idx="0">
          <a:scrgbClr r="0" g="0" b="0"/>
        </a:effectRef>
        <a:fontRef idx="minor">
          <a:schemeClr val="tx1"/>
        </a:fontRef>
      </dsp:style>
    </dsp:sp>
    <dsp:sp modelId="{EC770194-13D7-5944-9200-75321D05B5C2}">
      <dsp:nvSpPr>
        <dsp:cNvPr id="0" name=""/>
        <dsp:cNvSpPr/>
      </dsp:nvSpPr>
      <dsp:spPr>
        <a:xfrm>
          <a:off x="2891416" y="395219"/>
          <a:ext cx="1776623" cy="91440"/>
        </a:xfrm>
        <a:custGeom>
          <a:avLst/>
          <a:gdLst/>
          <a:ahLst/>
          <a:cxnLst/>
          <a:rect l="0" t="0" r="0" b="0"/>
          <a:pathLst>
            <a:path>
              <a:moveTo>
                <a:pt x="0" y="45720"/>
              </a:moveTo>
              <a:lnTo>
                <a:pt x="1487483" y="45720"/>
              </a:lnTo>
              <a:lnTo>
                <a:pt x="1487483" y="45721"/>
              </a:lnTo>
              <a:lnTo>
                <a:pt x="1776623" y="45721"/>
              </a:lnTo>
            </a:path>
          </a:pathLst>
        </a:custGeom>
        <a:noFill/>
        <a:ln w="9525" cap="flat" cmpd="sng" algn="ctr">
          <a:solidFill>
            <a:schemeClr val="accent3"/>
          </a:solidFill>
          <a:prstDash val="dash"/>
          <a:round/>
          <a:headEnd type="none" w="med" len="med"/>
          <a:tailEnd type="none" w="med" len="med"/>
        </a:ln>
        <a:effectLst/>
      </dsp:spPr>
      <dsp:style>
        <a:lnRef idx="0">
          <a:scrgbClr r="0" g="0" b="0"/>
        </a:lnRef>
        <a:fillRef idx="0">
          <a:scrgbClr r="0" g="0" b="0"/>
        </a:fillRef>
        <a:effectRef idx="0">
          <a:scrgbClr r="0" g="0" b="0"/>
        </a:effectRef>
        <a:fontRef idx="minor">
          <a:schemeClr val="tx1"/>
        </a:fontRef>
      </dsp:style>
    </dsp:sp>
    <dsp:sp modelId="{21018554-C2F0-1E41-94FB-A509F0A600FF}">
      <dsp:nvSpPr>
        <dsp:cNvPr id="0" name=""/>
        <dsp:cNvSpPr/>
      </dsp:nvSpPr>
      <dsp:spPr>
        <a:xfrm>
          <a:off x="11" y="0"/>
          <a:ext cx="2891404" cy="881878"/>
        </a:xfrm>
        <a:prstGeom prst="rect">
          <a:avLst/>
        </a:prstGeom>
        <a:solidFill>
          <a:srgbClr val="0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kern="1200" dirty="0"/>
            <a:t>Enquêtes</a:t>
          </a:r>
        </a:p>
      </dsp:txBody>
      <dsp:txXfrm>
        <a:off x="11" y="0"/>
        <a:ext cx="2891404" cy="881878"/>
      </dsp:txXfrm>
    </dsp:sp>
    <dsp:sp modelId="{93C42783-7848-1D46-8FF8-26E2A0FFD964}">
      <dsp:nvSpPr>
        <dsp:cNvPr id="0" name=""/>
        <dsp:cNvSpPr/>
      </dsp:nvSpPr>
      <dsp:spPr>
        <a:xfrm>
          <a:off x="4668039" y="1"/>
          <a:ext cx="2891404" cy="881878"/>
        </a:xfrm>
        <a:prstGeom prst="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0">
            <a:lnSpc>
              <a:spcPct val="90000"/>
            </a:lnSpc>
            <a:spcBef>
              <a:spcPct val="0"/>
            </a:spcBef>
            <a:spcAft>
              <a:spcPct val="35000"/>
            </a:spcAft>
            <a:buNone/>
          </a:pPr>
          <a:r>
            <a:rPr lang="fr-FR" sz="2400" kern="1200" dirty="0"/>
            <a:t>Synthèse &amp; chiffres-clés</a:t>
          </a:r>
        </a:p>
      </dsp:txBody>
      <dsp:txXfrm>
        <a:off x="4668039" y="1"/>
        <a:ext cx="2891404" cy="881878"/>
      </dsp:txXfrm>
    </dsp:sp>
    <dsp:sp modelId="{D2F13014-E947-8B4B-9CB9-EBCE1D2FFE83}">
      <dsp:nvSpPr>
        <dsp:cNvPr id="0" name=""/>
        <dsp:cNvSpPr/>
      </dsp:nvSpPr>
      <dsp:spPr>
        <a:xfrm>
          <a:off x="3199842" y="1407590"/>
          <a:ext cx="2891404" cy="881878"/>
        </a:xfrm>
        <a:prstGeom prst="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0">
            <a:lnSpc>
              <a:spcPct val="90000"/>
            </a:lnSpc>
            <a:spcBef>
              <a:spcPct val="0"/>
            </a:spcBef>
            <a:spcAft>
              <a:spcPct val="35000"/>
            </a:spcAft>
            <a:buNone/>
          </a:pPr>
          <a:r>
            <a:rPr lang="fr-FR" sz="2400" kern="1200" dirty="0"/>
            <a:t>Analyse par établissements</a:t>
          </a:r>
        </a:p>
      </dsp:txBody>
      <dsp:txXfrm>
        <a:off x="3199842" y="1407590"/>
        <a:ext cx="2891404" cy="881878"/>
      </dsp:txXfrm>
    </dsp:sp>
    <dsp:sp modelId="{0F2100D2-44D7-F14C-84E2-7EAC0FFE001A}">
      <dsp:nvSpPr>
        <dsp:cNvPr id="0" name=""/>
        <dsp:cNvSpPr/>
      </dsp:nvSpPr>
      <dsp:spPr>
        <a:xfrm>
          <a:off x="952179" y="2710236"/>
          <a:ext cx="2891404" cy="881878"/>
        </a:xfrm>
        <a:prstGeom prst="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0">
            <a:lnSpc>
              <a:spcPct val="90000"/>
            </a:lnSpc>
            <a:spcBef>
              <a:spcPct val="0"/>
            </a:spcBef>
            <a:spcAft>
              <a:spcPct val="35000"/>
            </a:spcAft>
            <a:buNone/>
          </a:pPr>
          <a:r>
            <a:rPr lang="fr-FR" sz="2400" kern="1200" dirty="0"/>
            <a:t>Analyse par foyers  de confinement</a:t>
          </a:r>
        </a:p>
      </dsp:txBody>
      <dsp:txXfrm>
        <a:off x="952179" y="2710236"/>
        <a:ext cx="2891404" cy="881878"/>
      </dsp:txXfrm>
    </dsp:sp>
    <dsp:sp modelId="{B21A81E8-5984-5446-A777-8F60A780153D}">
      <dsp:nvSpPr>
        <dsp:cNvPr id="0" name=""/>
        <dsp:cNvSpPr/>
      </dsp:nvSpPr>
      <dsp:spPr>
        <a:xfrm>
          <a:off x="7013315" y="1606992"/>
          <a:ext cx="2891404" cy="881878"/>
        </a:xfrm>
        <a:prstGeom prst="rect">
          <a:avLst/>
        </a:prstGeom>
        <a:solidFill>
          <a:srgbClr val="4571A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kern="1200" dirty="0"/>
            <a:t>Profil Consommation</a:t>
          </a:r>
        </a:p>
      </dsp:txBody>
      <dsp:txXfrm>
        <a:off x="7013315" y="1606992"/>
        <a:ext cx="2891404" cy="881878"/>
      </dsp:txXfrm>
    </dsp:sp>
    <dsp:sp modelId="{ABFC57A5-F5A9-A848-8C36-FA7AD766A847}">
      <dsp:nvSpPr>
        <dsp:cNvPr id="0" name=""/>
        <dsp:cNvSpPr/>
      </dsp:nvSpPr>
      <dsp:spPr>
        <a:xfrm>
          <a:off x="7036331" y="2709927"/>
          <a:ext cx="2891404" cy="881878"/>
        </a:xfrm>
        <a:prstGeom prst="rect">
          <a:avLst/>
        </a:prstGeom>
        <a:solidFill>
          <a:srgbClr val="AD243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0">
            <a:lnSpc>
              <a:spcPct val="90000"/>
            </a:lnSpc>
            <a:spcBef>
              <a:spcPct val="0"/>
            </a:spcBef>
            <a:spcAft>
              <a:spcPct val="35000"/>
            </a:spcAft>
            <a:buNone/>
          </a:pPr>
          <a:r>
            <a:rPr lang="fr-FR" sz="2400" kern="1200" dirty="0"/>
            <a:t>Profil Changement</a:t>
          </a:r>
        </a:p>
      </dsp:txBody>
      <dsp:txXfrm>
        <a:off x="7036331" y="2709927"/>
        <a:ext cx="2891404" cy="881878"/>
      </dsp:txXfrm>
    </dsp:sp>
    <dsp:sp modelId="{210C126C-9AF6-D746-89C6-4AD6435F4D53}">
      <dsp:nvSpPr>
        <dsp:cNvPr id="0" name=""/>
        <dsp:cNvSpPr/>
      </dsp:nvSpPr>
      <dsp:spPr>
        <a:xfrm>
          <a:off x="7013286" y="3732453"/>
          <a:ext cx="2891404" cy="881878"/>
        </a:xfrm>
        <a:prstGeom prst="rect">
          <a:avLst/>
        </a:prstGeom>
        <a:solidFill>
          <a:srgbClr val="F2B52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kern="1200" dirty="0">
              <a:solidFill>
                <a:schemeClr val="tx1"/>
              </a:solidFill>
            </a:rPr>
            <a:t>Profil </a:t>
          </a:r>
          <a:r>
            <a:rPr lang="fr-FR" sz="2400" kern="1200" dirty="0" err="1">
              <a:solidFill>
                <a:schemeClr val="tx1"/>
              </a:solidFill>
            </a:rPr>
            <a:t>Covid</a:t>
          </a:r>
          <a:endParaRPr lang="fr-FR" sz="2400" kern="1200" dirty="0">
            <a:solidFill>
              <a:schemeClr val="tx1"/>
            </a:solidFill>
          </a:endParaRPr>
        </a:p>
      </dsp:txBody>
      <dsp:txXfrm>
        <a:off x="7013286" y="3732453"/>
        <a:ext cx="2891404" cy="8818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32C249-F71C-B949-81DD-271606BB8F1E}">
      <dsp:nvSpPr>
        <dsp:cNvPr id="0" name=""/>
        <dsp:cNvSpPr/>
      </dsp:nvSpPr>
      <dsp:spPr>
        <a:xfrm>
          <a:off x="3843584" y="3151175"/>
          <a:ext cx="3169702" cy="1022217"/>
        </a:xfrm>
        <a:custGeom>
          <a:avLst/>
          <a:gdLst/>
          <a:ahLst/>
          <a:cxnLst/>
          <a:rect l="0" t="0" r="0" b="0"/>
          <a:pathLst>
            <a:path>
              <a:moveTo>
                <a:pt x="0" y="0"/>
              </a:moveTo>
              <a:lnTo>
                <a:pt x="2880561" y="0"/>
              </a:lnTo>
              <a:lnTo>
                <a:pt x="2880561" y="1022217"/>
              </a:lnTo>
              <a:lnTo>
                <a:pt x="3169702" y="1022217"/>
              </a:lnTo>
            </a:path>
          </a:pathLst>
        </a:custGeom>
        <a:noFill/>
        <a:ln w="9525" cap="flat" cmpd="sng" algn="ctr">
          <a:solidFill>
            <a:schemeClr val="accent3"/>
          </a:solidFill>
          <a:prstDash val="dash"/>
          <a:round/>
          <a:headEnd type="none" w="med" len="med"/>
          <a:tailEnd type="none" w="med" len="med"/>
        </a:ln>
        <a:effectLst/>
      </dsp:spPr>
      <dsp:style>
        <a:lnRef idx="0">
          <a:scrgbClr r="0" g="0" b="0"/>
        </a:lnRef>
        <a:fillRef idx="0">
          <a:scrgbClr r="0" g="0" b="0"/>
        </a:fillRef>
        <a:effectRef idx="0">
          <a:scrgbClr r="0" g="0" b="0"/>
        </a:effectRef>
        <a:fontRef idx="minor">
          <a:schemeClr val="tx1"/>
        </a:fontRef>
      </dsp:style>
    </dsp:sp>
    <dsp:sp modelId="{82C7FAB2-579A-7541-97D7-52516DCF5017}">
      <dsp:nvSpPr>
        <dsp:cNvPr id="0" name=""/>
        <dsp:cNvSpPr/>
      </dsp:nvSpPr>
      <dsp:spPr>
        <a:xfrm>
          <a:off x="3843584" y="3105146"/>
          <a:ext cx="3192746" cy="91440"/>
        </a:xfrm>
        <a:custGeom>
          <a:avLst/>
          <a:gdLst/>
          <a:ahLst/>
          <a:cxnLst/>
          <a:rect l="0" t="0" r="0" b="0"/>
          <a:pathLst>
            <a:path>
              <a:moveTo>
                <a:pt x="0" y="46028"/>
              </a:moveTo>
              <a:lnTo>
                <a:pt x="2903606" y="46028"/>
              </a:lnTo>
              <a:lnTo>
                <a:pt x="2903606" y="45720"/>
              </a:lnTo>
              <a:lnTo>
                <a:pt x="3192746" y="45720"/>
              </a:lnTo>
            </a:path>
          </a:pathLst>
        </a:custGeom>
        <a:noFill/>
        <a:ln w="9525" cap="flat" cmpd="sng" algn="ctr">
          <a:solidFill>
            <a:schemeClr val="accent3"/>
          </a:solidFill>
          <a:prstDash val="dash"/>
          <a:round/>
          <a:headEnd type="none" w="med" len="med"/>
          <a:tailEnd type="none" w="med" len="med"/>
        </a:ln>
        <a:effectLst/>
      </dsp:spPr>
      <dsp:style>
        <a:lnRef idx="0">
          <a:scrgbClr r="0" g="0" b="0"/>
        </a:lnRef>
        <a:fillRef idx="0">
          <a:scrgbClr r="0" g="0" b="0"/>
        </a:fillRef>
        <a:effectRef idx="0">
          <a:scrgbClr r="0" g="0" b="0"/>
        </a:effectRef>
        <a:fontRef idx="minor">
          <a:schemeClr val="tx1"/>
        </a:fontRef>
      </dsp:style>
    </dsp:sp>
    <dsp:sp modelId="{DCDFF414-7797-D248-924E-140CBBE16435}">
      <dsp:nvSpPr>
        <dsp:cNvPr id="0" name=""/>
        <dsp:cNvSpPr/>
      </dsp:nvSpPr>
      <dsp:spPr>
        <a:xfrm>
          <a:off x="3843584" y="2047931"/>
          <a:ext cx="3169731" cy="1103244"/>
        </a:xfrm>
        <a:custGeom>
          <a:avLst/>
          <a:gdLst/>
          <a:ahLst/>
          <a:cxnLst/>
          <a:rect l="0" t="0" r="0" b="0"/>
          <a:pathLst>
            <a:path>
              <a:moveTo>
                <a:pt x="0" y="1103244"/>
              </a:moveTo>
              <a:lnTo>
                <a:pt x="2880590" y="1103244"/>
              </a:lnTo>
              <a:lnTo>
                <a:pt x="2880590" y="0"/>
              </a:lnTo>
              <a:lnTo>
                <a:pt x="3169731" y="0"/>
              </a:lnTo>
            </a:path>
          </a:pathLst>
        </a:custGeom>
        <a:noFill/>
        <a:ln w="9525" cap="flat" cmpd="sng" algn="ctr">
          <a:solidFill>
            <a:schemeClr val="accent3"/>
          </a:solidFill>
          <a:prstDash val="dash"/>
          <a:round/>
          <a:headEnd type="none" w="med" len="med"/>
          <a:tailEnd type="none" w="med" len="med"/>
        </a:ln>
        <a:effectLst/>
      </dsp:spPr>
      <dsp:style>
        <a:lnRef idx="0">
          <a:scrgbClr r="0" g="0" b="0"/>
        </a:lnRef>
        <a:fillRef idx="0">
          <a:scrgbClr r="0" g="0" b="0"/>
        </a:fillRef>
        <a:effectRef idx="0">
          <a:scrgbClr r="0" g="0" b="0"/>
        </a:effectRef>
        <a:fontRef idx="minor">
          <a:schemeClr val="tx1"/>
        </a:fontRef>
      </dsp:style>
    </dsp:sp>
    <dsp:sp modelId="{3AD55706-368E-4C4D-992A-5C769D4A96DE}">
      <dsp:nvSpPr>
        <dsp:cNvPr id="0" name=""/>
        <dsp:cNvSpPr/>
      </dsp:nvSpPr>
      <dsp:spPr>
        <a:xfrm>
          <a:off x="952179" y="440939"/>
          <a:ext cx="1939236" cy="2710236"/>
        </a:xfrm>
        <a:custGeom>
          <a:avLst/>
          <a:gdLst/>
          <a:ahLst/>
          <a:cxnLst/>
          <a:rect l="0" t="0" r="0" b="0"/>
          <a:pathLst>
            <a:path>
              <a:moveTo>
                <a:pt x="1939236" y="0"/>
              </a:moveTo>
              <a:lnTo>
                <a:pt x="0" y="2710236"/>
              </a:lnTo>
            </a:path>
          </a:pathLst>
        </a:custGeom>
        <a:noFill/>
        <a:ln w="9525" cap="flat" cmpd="sng" algn="ctr">
          <a:solidFill>
            <a:schemeClr val="accent3"/>
          </a:solidFill>
          <a:prstDash val="dash"/>
          <a:round/>
          <a:headEnd type="none" w="med" len="med"/>
          <a:tailEnd type="none" w="med" len="med"/>
        </a:ln>
        <a:effectLst/>
      </dsp:spPr>
      <dsp:style>
        <a:lnRef idx="0">
          <a:scrgbClr r="0" g="0" b="0"/>
        </a:lnRef>
        <a:fillRef idx="0">
          <a:scrgbClr r="0" g="0" b="0"/>
        </a:fillRef>
        <a:effectRef idx="0">
          <a:scrgbClr r="0" g="0" b="0"/>
        </a:effectRef>
        <a:fontRef idx="minor">
          <a:schemeClr val="tx1"/>
        </a:fontRef>
      </dsp:style>
    </dsp:sp>
    <dsp:sp modelId="{DAA38850-99F2-7C46-9AF1-81FB0880C671}">
      <dsp:nvSpPr>
        <dsp:cNvPr id="0" name=""/>
        <dsp:cNvSpPr/>
      </dsp:nvSpPr>
      <dsp:spPr>
        <a:xfrm>
          <a:off x="2891416" y="440939"/>
          <a:ext cx="308426" cy="1407590"/>
        </a:xfrm>
        <a:custGeom>
          <a:avLst/>
          <a:gdLst/>
          <a:ahLst/>
          <a:cxnLst/>
          <a:rect l="0" t="0" r="0" b="0"/>
          <a:pathLst>
            <a:path>
              <a:moveTo>
                <a:pt x="0" y="0"/>
              </a:moveTo>
              <a:lnTo>
                <a:pt x="19285" y="0"/>
              </a:lnTo>
              <a:lnTo>
                <a:pt x="19285" y="1407590"/>
              </a:lnTo>
              <a:lnTo>
                <a:pt x="308426" y="1407590"/>
              </a:lnTo>
            </a:path>
          </a:pathLst>
        </a:custGeom>
        <a:noFill/>
        <a:ln w="9525" cap="flat" cmpd="sng" algn="ctr">
          <a:solidFill>
            <a:schemeClr val="accent3"/>
          </a:solidFill>
          <a:prstDash val="dash"/>
          <a:round/>
          <a:headEnd type="none" w="med" len="med"/>
          <a:tailEnd type="none" w="med" len="med"/>
        </a:ln>
        <a:effectLst/>
      </dsp:spPr>
      <dsp:style>
        <a:lnRef idx="0">
          <a:scrgbClr r="0" g="0" b="0"/>
        </a:lnRef>
        <a:fillRef idx="0">
          <a:scrgbClr r="0" g="0" b="0"/>
        </a:fillRef>
        <a:effectRef idx="0">
          <a:scrgbClr r="0" g="0" b="0"/>
        </a:effectRef>
        <a:fontRef idx="minor">
          <a:schemeClr val="tx1"/>
        </a:fontRef>
      </dsp:style>
    </dsp:sp>
    <dsp:sp modelId="{EC770194-13D7-5944-9200-75321D05B5C2}">
      <dsp:nvSpPr>
        <dsp:cNvPr id="0" name=""/>
        <dsp:cNvSpPr/>
      </dsp:nvSpPr>
      <dsp:spPr>
        <a:xfrm>
          <a:off x="2891416" y="395219"/>
          <a:ext cx="1776623" cy="91440"/>
        </a:xfrm>
        <a:custGeom>
          <a:avLst/>
          <a:gdLst/>
          <a:ahLst/>
          <a:cxnLst/>
          <a:rect l="0" t="0" r="0" b="0"/>
          <a:pathLst>
            <a:path>
              <a:moveTo>
                <a:pt x="0" y="45720"/>
              </a:moveTo>
              <a:lnTo>
                <a:pt x="1487483" y="45720"/>
              </a:lnTo>
              <a:lnTo>
                <a:pt x="1487483" y="45721"/>
              </a:lnTo>
              <a:lnTo>
                <a:pt x="1776623" y="45721"/>
              </a:lnTo>
            </a:path>
          </a:pathLst>
        </a:custGeom>
        <a:noFill/>
        <a:ln w="9525" cap="flat" cmpd="sng" algn="ctr">
          <a:solidFill>
            <a:schemeClr val="accent3"/>
          </a:solidFill>
          <a:prstDash val="dash"/>
          <a:round/>
          <a:headEnd type="none" w="med" len="med"/>
          <a:tailEnd type="none" w="med" len="med"/>
        </a:ln>
        <a:effectLst/>
      </dsp:spPr>
      <dsp:style>
        <a:lnRef idx="0">
          <a:scrgbClr r="0" g="0" b="0"/>
        </a:lnRef>
        <a:fillRef idx="0">
          <a:scrgbClr r="0" g="0" b="0"/>
        </a:fillRef>
        <a:effectRef idx="0">
          <a:scrgbClr r="0" g="0" b="0"/>
        </a:effectRef>
        <a:fontRef idx="minor">
          <a:schemeClr val="tx1"/>
        </a:fontRef>
      </dsp:style>
    </dsp:sp>
    <dsp:sp modelId="{21018554-C2F0-1E41-94FB-A509F0A600FF}">
      <dsp:nvSpPr>
        <dsp:cNvPr id="0" name=""/>
        <dsp:cNvSpPr/>
      </dsp:nvSpPr>
      <dsp:spPr>
        <a:xfrm>
          <a:off x="11" y="0"/>
          <a:ext cx="2891404" cy="881878"/>
        </a:xfrm>
        <a:prstGeom prst="rect">
          <a:avLst/>
        </a:prstGeom>
        <a:solidFill>
          <a:srgbClr val="0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kern="1200" dirty="0"/>
            <a:t>Enquêtes</a:t>
          </a:r>
        </a:p>
      </dsp:txBody>
      <dsp:txXfrm>
        <a:off x="11" y="0"/>
        <a:ext cx="2891404" cy="881878"/>
      </dsp:txXfrm>
    </dsp:sp>
    <dsp:sp modelId="{93C42783-7848-1D46-8FF8-26E2A0FFD964}">
      <dsp:nvSpPr>
        <dsp:cNvPr id="0" name=""/>
        <dsp:cNvSpPr/>
      </dsp:nvSpPr>
      <dsp:spPr>
        <a:xfrm>
          <a:off x="4668039" y="1"/>
          <a:ext cx="2891404" cy="881878"/>
        </a:xfrm>
        <a:prstGeom prst="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0">
            <a:lnSpc>
              <a:spcPct val="90000"/>
            </a:lnSpc>
            <a:spcBef>
              <a:spcPct val="0"/>
            </a:spcBef>
            <a:spcAft>
              <a:spcPct val="35000"/>
            </a:spcAft>
            <a:buNone/>
          </a:pPr>
          <a:r>
            <a:rPr lang="fr-FR" sz="2400" kern="1200" dirty="0"/>
            <a:t>Synthèse &amp; chiffres-clés</a:t>
          </a:r>
        </a:p>
      </dsp:txBody>
      <dsp:txXfrm>
        <a:off x="4668039" y="1"/>
        <a:ext cx="2891404" cy="881878"/>
      </dsp:txXfrm>
    </dsp:sp>
    <dsp:sp modelId="{D2F13014-E947-8B4B-9CB9-EBCE1D2FFE83}">
      <dsp:nvSpPr>
        <dsp:cNvPr id="0" name=""/>
        <dsp:cNvSpPr/>
      </dsp:nvSpPr>
      <dsp:spPr>
        <a:xfrm>
          <a:off x="3199842" y="1407590"/>
          <a:ext cx="2891404" cy="881878"/>
        </a:xfrm>
        <a:prstGeom prst="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0">
            <a:lnSpc>
              <a:spcPct val="90000"/>
            </a:lnSpc>
            <a:spcBef>
              <a:spcPct val="0"/>
            </a:spcBef>
            <a:spcAft>
              <a:spcPct val="35000"/>
            </a:spcAft>
            <a:buNone/>
          </a:pPr>
          <a:r>
            <a:rPr lang="fr-FR" sz="2400" kern="1200" dirty="0"/>
            <a:t>Analyse par établissements</a:t>
          </a:r>
        </a:p>
      </dsp:txBody>
      <dsp:txXfrm>
        <a:off x="3199842" y="1407590"/>
        <a:ext cx="2891404" cy="881878"/>
      </dsp:txXfrm>
    </dsp:sp>
    <dsp:sp modelId="{0F2100D2-44D7-F14C-84E2-7EAC0FFE001A}">
      <dsp:nvSpPr>
        <dsp:cNvPr id="0" name=""/>
        <dsp:cNvSpPr/>
      </dsp:nvSpPr>
      <dsp:spPr>
        <a:xfrm>
          <a:off x="952179" y="2710236"/>
          <a:ext cx="2891404" cy="881878"/>
        </a:xfrm>
        <a:prstGeom prst="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0">
            <a:lnSpc>
              <a:spcPct val="90000"/>
            </a:lnSpc>
            <a:spcBef>
              <a:spcPct val="0"/>
            </a:spcBef>
            <a:spcAft>
              <a:spcPct val="35000"/>
            </a:spcAft>
            <a:buNone/>
          </a:pPr>
          <a:r>
            <a:rPr lang="fr-FR" sz="2400" kern="1200" dirty="0"/>
            <a:t>Analyse par foyers  de confinement</a:t>
          </a:r>
        </a:p>
      </dsp:txBody>
      <dsp:txXfrm>
        <a:off x="952179" y="2710236"/>
        <a:ext cx="2891404" cy="881878"/>
      </dsp:txXfrm>
    </dsp:sp>
    <dsp:sp modelId="{B21A81E8-5984-5446-A777-8F60A780153D}">
      <dsp:nvSpPr>
        <dsp:cNvPr id="0" name=""/>
        <dsp:cNvSpPr/>
      </dsp:nvSpPr>
      <dsp:spPr>
        <a:xfrm>
          <a:off x="7013315" y="1606992"/>
          <a:ext cx="2891404" cy="881878"/>
        </a:xfrm>
        <a:prstGeom prst="rect">
          <a:avLst/>
        </a:prstGeom>
        <a:solidFill>
          <a:srgbClr val="4571A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kern="1200" dirty="0"/>
            <a:t>Profil Consommation</a:t>
          </a:r>
        </a:p>
      </dsp:txBody>
      <dsp:txXfrm>
        <a:off x="7013315" y="1606992"/>
        <a:ext cx="2891404" cy="881878"/>
      </dsp:txXfrm>
    </dsp:sp>
    <dsp:sp modelId="{ABFC57A5-F5A9-A848-8C36-FA7AD766A847}">
      <dsp:nvSpPr>
        <dsp:cNvPr id="0" name=""/>
        <dsp:cNvSpPr/>
      </dsp:nvSpPr>
      <dsp:spPr>
        <a:xfrm>
          <a:off x="7036331" y="2709927"/>
          <a:ext cx="2891404" cy="881878"/>
        </a:xfrm>
        <a:prstGeom prst="rect">
          <a:avLst/>
        </a:prstGeom>
        <a:solidFill>
          <a:srgbClr val="AD243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0">
            <a:lnSpc>
              <a:spcPct val="90000"/>
            </a:lnSpc>
            <a:spcBef>
              <a:spcPct val="0"/>
            </a:spcBef>
            <a:spcAft>
              <a:spcPct val="35000"/>
            </a:spcAft>
            <a:buNone/>
          </a:pPr>
          <a:r>
            <a:rPr lang="fr-FR" sz="2400" kern="1200" dirty="0"/>
            <a:t>Profil Changement</a:t>
          </a:r>
        </a:p>
      </dsp:txBody>
      <dsp:txXfrm>
        <a:off x="7036331" y="2709927"/>
        <a:ext cx="2891404" cy="881878"/>
      </dsp:txXfrm>
    </dsp:sp>
    <dsp:sp modelId="{210C126C-9AF6-D746-89C6-4AD6435F4D53}">
      <dsp:nvSpPr>
        <dsp:cNvPr id="0" name=""/>
        <dsp:cNvSpPr/>
      </dsp:nvSpPr>
      <dsp:spPr>
        <a:xfrm>
          <a:off x="7013286" y="3732453"/>
          <a:ext cx="2891404" cy="881878"/>
        </a:xfrm>
        <a:prstGeom prst="rect">
          <a:avLst/>
        </a:prstGeom>
        <a:solidFill>
          <a:srgbClr val="F2B52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kern="1200" dirty="0">
              <a:solidFill>
                <a:schemeClr val="tx1"/>
              </a:solidFill>
            </a:rPr>
            <a:t>Profil </a:t>
          </a:r>
          <a:r>
            <a:rPr lang="fr-FR" sz="2400" kern="1200" dirty="0" err="1">
              <a:solidFill>
                <a:schemeClr val="tx1"/>
              </a:solidFill>
            </a:rPr>
            <a:t>Covid</a:t>
          </a:r>
          <a:endParaRPr lang="fr-FR" sz="2400" kern="1200" dirty="0">
            <a:solidFill>
              <a:schemeClr val="tx1"/>
            </a:solidFill>
          </a:endParaRPr>
        </a:p>
      </dsp:txBody>
      <dsp:txXfrm>
        <a:off x="7013286" y="3732453"/>
        <a:ext cx="2891404" cy="881878"/>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118F3A-29DF-4F1E-9FDC-954DBB4E70DF}" type="datetimeFigureOut">
              <a:rPr lang="fr-FR" smtClean="0"/>
              <a:t>14/01/2021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A93E1B-FEBB-418E-AADF-67BFA77493A2}" type="slidenum">
              <a:rPr lang="fr-FR" smtClean="0"/>
              <a:t>‹N°›</a:t>
            </a:fld>
            <a:endParaRPr lang="fr-FR"/>
          </a:p>
        </p:txBody>
      </p:sp>
    </p:spTree>
    <p:extLst>
      <p:ext uri="{BB962C8B-B14F-4D97-AF65-F5344CB8AC3E}">
        <p14:creationId xmlns:p14="http://schemas.microsoft.com/office/powerpoint/2010/main" val="3427011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AA93E1B-FEBB-418E-AADF-67BFA77493A2}" type="slidenum">
              <a:rPr lang="fr-FR" smtClean="0"/>
              <a:t>1</a:t>
            </a:fld>
            <a:endParaRPr lang="fr-FR"/>
          </a:p>
        </p:txBody>
      </p:sp>
    </p:spTree>
    <p:extLst>
      <p:ext uri="{BB962C8B-B14F-4D97-AF65-F5344CB8AC3E}">
        <p14:creationId xmlns:p14="http://schemas.microsoft.com/office/powerpoint/2010/main" val="4109823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On voit d’ores et déjà la prévalence des supermarchés mais aussi des boutiques et commerces de proximité.</a:t>
            </a:r>
          </a:p>
          <a:p>
            <a:r>
              <a:rPr lang="fr-FR" sz="1200" kern="1200" dirty="0">
                <a:solidFill>
                  <a:schemeClr val="tx1"/>
                </a:solidFill>
                <a:effectLst/>
                <a:latin typeface="+mn-lt"/>
                <a:ea typeface="+mn-ea"/>
                <a:cs typeface="+mn-cs"/>
              </a:rPr>
              <a:t>Parmi les critères de choix des points de vente : </a:t>
            </a:r>
          </a:p>
          <a:p>
            <a:r>
              <a:rPr lang="fr-FR" sz="1200" kern="1200" dirty="0">
                <a:solidFill>
                  <a:schemeClr val="tx1"/>
                </a:solidFill>
                <a:effectLst/>
                <a:latin typeface="+mn-lt"/>
                <a:ea typeface="+mn-ea"/>
                <a:cs typeface="+mn-cs"/>
              </a:rPr>
              <a:t>En tête = la proximité, l’habitude et le choix des produits </a:t>
            </a:r>
          </a:p>
          <a:p>
            <a:r>
              <a:rPr lang="fr-FR" sz="1200" kern="1200" dirty="0">
                <a:solidFill>
                  <a:schemeClr val="tx1"/>
                </a:solidFill>
                <a:effectLst/>
                <a:latin typeface="+mn-lt"/>
                <a:ea typeface="+mn-ea"/>
                <a:cs typeface="+mn-cs"/>
              </a:rPr>
              <a:t>Ensuite = les critères de sécurité face à la pandémie (attente, mesures d’hygiène, réduire les contacts</a:t>
            </a:r>
          </a:p>
          <a:p>
            <a:r>
              <a:rPr lang="fr-FR" sz="1200" kern="1200" dirty="0">
                <a:solidFill>
                  <a:schemeClr val="tx1"/>
                </a:solidFill>
                <a:effectLst/>
                <a:latin typeface="+mn-lt"/>
                <a:ea typeface="+mn-ea"/>
                <a:cs typeface="+mn-cs"/>
              </a:rPr>
              <a:t>Enfin = la recherche d’un produit, le prix et retrouver des connaissances</a:t>
            </a:r>
          </a:p>
          <a:p>
            <a:r>
              <a:rPr lang="fr-FR" sz="1200" kern="1200" dirty="0">
                <a:solidFill>
                  <a:schemeClr val="tx1"/>
                </a:solidFill>
                <a:effectLst/>
                <a:latin typeface="+mn-lt"/>
                <a:ea typeface="+mn-ea"/>
                <a:cs typeface="+mn-cs"/>
              </a:rPr>
              <a:t>Mais bien évidemment des différences importantes selon les consommateurs dans l’importance donnée aux différents critères.</a:t>
            </a:r>
          </a:p>
          <a:p>
            <a:endParaRPr lang="fr-FR" dirty="0"/>
          </a:p>
        </p:txBody>
      </p:sp>
      <p:sp>
        <p:nvSpPr>
          <p:cNvPr id="4" name="Espace réservé du numéro de diapositive 3"/>
          <p:cNvSpPr>
            <a:spLocks noGrp="1"/>
          </p:cNvSpPr>
          <p:nvPr>
            <p:ph type="sldNum" sz="quarter" idx="5"/>
          </p:nvPr>
        </p:nvSpPr>
        <p:spPr/>
        <p:txBody>
          <a:bodyPr/>
          <a:lstStyle/>
          <a:p>
            <a:fld id="{3AA93E1B-FEBB-418E-AADF-67BFA77493A2}" type="slidenum">
              <a:rPr lang="fr-FR" smtClean="0"/>
              <a:t>10</a:t>
            </a:fld>
            <a:endParaRPr lang="fr-FR"/>
          </a:p>
        </p:txBody>
      </p:sp>
    </p:spTree>
    <p:extLst>
      <p:ext uri="{BB962C8B-B14F-4D97-AF65-F5344CB8AC3E}">
        <p14:creationId xmlns:p14="http://schemas.microsoft.com/office/powerpoint/2010/main" val="3783450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rtl="0"/>
            <a:r>
              <a:rPr lang="fr-FR" sz="1200" kern="1200" dirty="0">
                <a:solidFill>
                  <a:schemeClr val="tx1"/>
                </a:solidFill>
                <a:effectLst/>
                <a:latin typeface="+mn-lt"/>
                <a:ea typeface="+mn-ea"/>
                <a:cs typeface="+mn-cs"/>
              </a:rPr>
              <a:t>Une analyse par foyers de confinement qui vous sera présentée aujourd’hui. Cette analyse ne concerne pour l’instant que les réponses obtenues pendant la première semaine de confinement.</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Nous avons fait le choix de travailler sur des profils de foyers de consommation, élaborés à partir de méthodes de classification. </a:t>
            </a:r>
          </a:p>
          <a:p>
            <a:r>
              <a:rPr lang="fr-FR" sz="1200" kern="1200" dirty="0">
                <a:solidFill>
                  <a:schemeClr val="tx1"/>
                </a:solidFill>
                <a:effectLst/>
                <a:latin typeface="+mn-lt"/>
                <a:ea typeface="+mn-ea"/>
                <a:cs typeface="+mn-cs"/>
              </a:rPr>
              <a:t>D’un point de vue technique, il s’agit de 3 ACP avec des classifications ascendantes hiérarchiques.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Nous avons fait le choix d’élaborer 3 typologies différentes : </a:t>
            </a:r>
          </a:p>
          <a:p>
            <a:r>
              <a:rPr lang="fr-FR" sz="1200" kern="1200" dirty="0">
                <a:solidFill>
                  <a:schemeClr val="tx1"/>
                </a:solidFill>
                <a:effectLst/>
                <a:latin typeface="+mn-lt"/>
                <a:ea typeface="+mn-ea"/>
                <a:cs typeface="+mn-cs"/>
              </a:rPr>
              <a:t> </a:t>
            </a:r>
          </a:p>
          <a:p>
            <a:pPr lvl="0"/>
            <a:r>
              <a:rPr lang="fr-FR" sz="1200" kern="1200" dirty="0">
                <a:solidFill>
                  <a:schemeClr val="tx1"/>
                </a:solidFill>
                <a:effectLst/>
                <a:latin typeface="+mn-lt"/>
                <a:ea typeface="+mn-ea"/>
                <a:cs typeface="+mn-cs"/>
              </a:rPr>
              <a:t>La première </a:t>
            </a:r>
            <a:r>
              <a:rPr lang="fr-FR" sz="1200" b="1" kern="1200" dirty="0">
                <a:solidFill>
                  <a:schemeClr val="tx1"/>
                </a:solidFill>
                <a:effectLst/>
                <a:latin typeface="+mn-lt"/>
                <a:ea typeface="+mn-ea"/>
                <a:cs typeface="+mn-cs"/>
              </a:rPr>
              <a:t>sur</a:t>
            </a:r>
            <a:r>
              <a:rPr lang="fr-FR" sz="1200" kern="120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les profils de consommation</a:t>
            </a:r>
            <a:r>
              <a:rPr lang="fr-FR" sz="1200" kern="1200" dirty="0">
                <a:solidFill>
                  <a:schemeClr val="tx1"/>
                </a:solidFill>
                <a:effectLst/>
                <a:latin typeface="+mn-lt"/>
                <a:ea typeface="+mn-ea"/>
                <a:cs typeface="+mn-cs"/>
              </a:rPr>
              <a:t> pendant la première semaine de confinement et ainsi évaluer le niveau de consommation dans chaque foyer</a:t>
            </a:r>
          </a:p>
          <a:p>
            <a:pPr lvl="0"/>
            <a:r>
              <a:rPr lang="fr-FR" sz="1200" kern="1200" dirty="0">
                <a:solidFill>
                  <a:schemeClr val="tx1"/>
                </a:solidFill>
                <a:effectLst/>
                <a:latin typeface="+mn-lt"/>
                <a:ea typeface="+mn-ea"/>
                <a:cs typeface="+mn-cs"/>
              </a:rPr>
              <a:t>La seconde </a:t>
            </a:r>
            <a:r>
              <a:rPr lang="fr-FR" sz="1200" b="1" kern="1200" dirty="0">
                <a:solidFill>
                  <a:schemeClr val="tx1"/>
                </a:solidFill>
                <a:effectLst/>
                <a:latin typeface="+mn-lt"/>
                <a:ea typeface="+mn-ea"/>
                <a:cs typeface="+mn-cs"/>
              </a:rPr>
              <a:t>sur les profils de changement</a:t>
            </a:r>
            <a:r>
              <a:rPr lang="fr-FR" sz="1200" kern="1200" dirty="0">
                <a:solidFill>
                  <a:schemeClr val="tx1"/>
                </a:solidFill>
                <a:effectLst/>
                <a:latin typeface="+mn-lt"/>
                <a:ea typeface="+mn-ea"/>
                <a:cs typeface="+mn-cs"/>
              </a:rPr>
              <a:t>. La première semaine de confinement a amené les consommateurs à opérer des changements dans leur façon de consommer (pour se protéger, pour consommer à proximité de leur domicile…). L’idée est ici de classer les foyers de consommation selon l’ampleur des changements</a:t>
            </a:r>
          </a:p>
          <a:p>
            <a:pPr lvl="0"/>
            <a:r>
              <a:rPr lang="fr-FR" sz="1200" kern="1200" dirty="0">
                <a:solidFill>
                  <a:schemeClr val="tx1"/>
                </a:solidFill>
                <a:effectLst/>
                <a:latin typeface="+mn-lt"/>
                <a:ea typeface="+mn-ea"/>
                <a:cs typeface="+mn-cs"/>
              </a:rPr>
              <a:t>La troisième </a:t>
            </a:r>
            <a:r>
              <a:rPr lang="fr-FR" sz="1200" b="1" kern="1200" dirty="0">
                <a:solidFill>
                  <a:schemeClr val="tx1"/>
                </a:solidFill>
                <a:effectLst/>
                <a:latin typeface="+mn-lt"/>
                <a:ea typeface="+mn-ea"/>
                <a:cs typeface="+mn-cs"/>
              </a:rPr>
              <a:t>sur le rapport des répondants à la crise sanitaire</a:t>
            </a:r>
            <a:r>
              <a:rPr lang="fr-FR" sz="1200" kern="1200" dirty="0">
                <a:solidFill>
                  <a:schemeClr val="tx1"/>
                </a:solidFill>
                <a:effectLst/>
                <a:latin typeface="+mn-lt"/>
                <a:ea typeface="+mn-ea"/>
                <a:cs typeface="+mn-cs"/>
              </a:rPr>
              <a:t> (se sentent-ils concernés ou non ? </a:t>
            </a:r>
            <a:r>
              <a:rPr lang="fr-FR" sz="1200" kern="1200" dirty="0" err="1">
                <a:solidFill>
                  <a:schemeClr val="tx1"/>
                </a:solidFill>
                <a:effectLst/>
                <a:latin typeface="+mn-lt"/>
                <a:ea typeface="+mn-ea"/>
                <a:cs typeface="+mn-cs"/>
              </a:rPr>
              <a:t>Sont-il</a:t>
            </a:r>
            <a:r>
              <a:rPr lang="fr-FR" sz="1200" kern="1200" dirty="0">
                <a:solidFill>
                  <a:schemeClr val="tx1"/>
                </a:solidFill>
                <a:effectLst/>
                <a:latin typeface="+mn-lt"/>
                <a:ea typeface="+mn-ea"/>
                <a:cs typeface="+mn-cs"/>
              </a:rPr>
              <a:t> inquiets?)</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A TERME, l’idée est de croiser ces profils pour distinguer les différentes stratégies de déplacements d’achats pendant la crise sanitaire et leur évolution au fur et à mesure de la période de confinement.</a:t>
            </a:r>
          </a:p>
          <a:p>
            <a:r>
              <a:rPr lang="fr-FR" sz="1200" kern="1200" dirty="0">
                <a:solidFill>
                  <a:schemeClr val="tx1"/>
                </a:solidFill>
                <a:effectLst/>
                <a:latin typeface="+mn-lt"/>
                <a:ea typeface="+mn-ea"/>
                <a:cs typeface="+mn-cs"/>
              </a:rPr>
              <a:t> </a:t>
            </a:r>
          </a:p>
          <a:p>
            <a:pPr marL="171450" indent="-171450">
              <a:buFontTx/>
              <a:buChar char="-"/>
            </a:pPr>
            <a:endParaRPr lang="fr-FR" i="0" dirty="0"/>
          </a:p>
          <a:p>
            <a:pPr marL="171450" indent="-171450">
              <a:buFontTx/>
              <a:buChar char="-"/>
            </a:pPr>
            <a:endParaRPr lang="fr-FR" i="0" dirty="0"/>
          </a:p>
        </p:txBody>
      </p:sp>
      <p:sp>
        <p:nvSpPr>
          <p:cNvPr id="4" name="Espace réservé du numéro de diapositive 3"/>
          <p:cNvSpPr>
            <a:spLocks noGrp="1"/>
          </p:cNvSpPr>
          <p:nvPr>
            <p:ph type="sldNum" sz="quarter" idx="5"/>
          </p:nvPr>
        </p:nvSpPr>
        <p:spPr/>
        <p:txBody>
          <a:bodyPr/>
          <a:lstStyle/>
          <a:p>
            <a:fld id="{3AA93E1B-FEBB-418E-AADF-67BFA77493A2}" type="slidenum">
              <a:rPr lang="fr-FR" smtClean="0"/>
              <a:t>11</a:t>
            </a:fld>
            <a:endParaRPr lang="fr-FR"/>
          </a:p>
        </p:txBody>
      </p:sp>
    </p:spTree>
    <p:extLst>
      <p:ext uri="{BB962C8B-B14F-4D97-AF65-F5344CB8AC3E}">
        <p14:creationId xmlns:p14="http://schemas.microsoft.com/office/powerpoint/2010/main" val="3255271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a:solidFill>
                  <a:schemeClr val="tx1"/>
                </a:solidFill>
                <a:effectLst/>
                <a:latin typeface="+mn-lt"/>
                <a:ea typeface="+mn-ea"/>
                <a:cs typeface="+mn-cs"/>
              </a:rPr>
              <a:t>Premier profil : la consommation</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Le but est d’identifier les différents comportements de consommation des foyers enquêtés : ceux qui continuent à fréquenter de nombreux établissements, ceux qui ne consomment pas, ceux qui utilisent internet, ceux qui ont anticipé le confinement…</a:t>
            </a:r>
          </a:p>
          <a:p>
            <a:endParaRPr lang="fr-FR" dirty="0"/>
          </a:p>
        </p:txBody>
      </p:sp>
      <p:sp>
        <p:nvSpPr>
          <p:cNvPr id="4" name="Espace réservé du numéro de diapositive 3"/>
          <p:cNvSpPr>
            <a:spLocks noGrp="1"/>
          </p:cNvSpPr>
          <p:nvPr>
            <p:ph type="sldNum" sz="quarter" idx="5"/>
          </p:nvPr>
        </p:nvSpPr>
        <p:spPr/>
        <p:txBody>
          <a:bodyPr/>
          <a:lstStyle/>
          <a:p>
            <a:fld id="{3AA93E1B-FEBB-418E-AADF-67BFA77493A2}" type="slidenum">
              <a:rPr lang="fr-FR" smtClean="0"/>
              <a:t>12</a:t>
            </a:fld>
            <a:endParaRPr lang="fr-FR"/>
          </a:p>
        </p:txBody>
      </p:sp>
    </p:spTree>
    <p:extLst>
      <p:ext uri="{BB962C8B-B14F-4D97-AF65-F5344CB8AC3E}">
        <p14:creationId xmlns:p14="http://schemas.microsoft.com/office/powerpoint/2010/main" val="1381524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a:solidFill>
                  <a:schemeClr val="tx1"/>
                </a:solidFill>
                <a:effectLst/>
                <a:latin typeface="+mn-lt"/>
                <a:ea typeface="+mn-ea"/>
                <a:cs typeface="+mn-cs"/>
              </a:rPr>
              <a:t>Tout d’abord les consommateurs intensifs :</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Il s’agit des 3 classes d’individus ayant fait plus d’achats que la moyenne pendant la première semaine de confinement.</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Les consommateurs en boutiques : de nombreux achats</a:t>
            </a:r>
          </a:p>
          <a:p>
            <a:r>
              <a:rPr lang="fr-FR" sz="1200" kern="1200" dirty="0">
                <a:solidFill>
                  <a:schemeClr val="tx1"/>
                </a:solidFill>
                <a:effectLst/>
                <a:latin typeface="+mn-lt"/>
                <a:ea typeface="+mn-ea"/>
                <a:cs typeface="+mn-cs"/>
              </a:rPr>
              <a:t>Les consommateurs connectés : plus d’achats que la moyenne et des achats sur internet</a:t>
            </a:r>
          </a:p>
          <a:p>
            <a:r>
              <a:rPr lang="fr-FR" sz="1200" kern="1200" dirty="0">
                <a:solidFill>
                  <a:schemeClr val="tx1"/>
                </a:solidFill>
                <a:effectLst/>
                <a:latin typeface="+mn-lt"/>
                <a:ea typeface="+mn-ea"/>
                <a:cs typeface="+mn-cs"/>
              </a:rPr>
              <a:t>Les hyper consommateurs : vraiment beaucoup d’achats</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Si l’on regarde les types de magasins qu’ils fréquentent, les répondants des classes 1 &amp; 3 réalisent un </a:t>
            </a:r>
            <a:r>
              <a:rPr lang="fr-FR" sz="1200" b="1" kern="1200" dirty="0">
                <a:solidFill>
                  <a:schemeClr val="tx1"/>
                </a:solidFill>
                <a:effectLst/>
                <a:latin typeface="+mn-lt"/>
                <a:ea typeface="+mn-ea"/>
                <a:cs typeface="+mn-cs"/>
              </a:rPr>
              <a:t>très grand nombre d’achats en boutiques</a:t>
            </a:r>
            <a:r>
              <a:rPr lang="fr-FR" sz="1200" kern="1200" dirty="0">
                <a:solidFill>
                  <a:schemeClr val="tx1"/>
                </a:solidFill>
                <a:effectLst/>
                <a:latin typeface="+mn-lt"/>
                <a:ea typeface="+mn-ea"/>
                <a:cs typeface="+mn-cs"/>
              </a:rPr>
              <a:t> (très forte relation) mais aussi dans les GSS, les AMAP et assimilés, les pharmacies, sur le marché. </a:t>
            </a:r>
            <a:r>
              <a:rPr lang="fr-FR" sz="1200" b="1" kern="1200" dirty="0">
                <a:solidFill>
                  <a:schemeClr val="tx1"/>
                </a:solidFill>
                <a:effectLst/>
                <a:latin typeface="+mn-lt"/>
                <a:ea typeface="+mn-ea"/>
                <a:cs typeface="+mn-cs"/>
              </a:rPr>
              <a:t>Ils multiplient les petits achats</a:t>
            </a:r>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Par ailleurs, pour ces trois classes, bien plus que les autres catégories, ils choisissent leur lieu d’achat en fonction des critères de « </a:t>
            </a:r>
            <a:r>
              <a:rPr lang="fr-FR" sz="1200" b="1" kern="1200" dirty="0">
                <a:solidFill>
                  <a:schemeClr val="tx1"/>
                </a:solidFill>
                <a:effectLst/>
                <a:latin typeface="+mn-lt"/>
                <a:ea typeface="+mn-ea"/>
                <a:cs typeface="+mn-cs"/>
              </a:rPr>
              <a:t>recherche d’un produit</a:t>
            </a:r>
            <a:r>
              <a:rPr lang="fr-FR" sz="1200" kern="1200" dirty="0">
                <a:solidFill>
                  <a:schemeClr val="tx1"/>
                </a:solidFill>
                <a:effectLst/>
                <a:latin typeface="+mn-lt"/>
                <a:ea typeface="+mn-ea"/>
                <a:cs typeface="+mn-cs"/>
              </a:rPr>
              <a:t> » mais aussi parce qu’ils sont susceptibles d’y croiser des « </a:t>
            </a:r>
            <a:r>
              <a:rPr lang="fr-FR" sz="1200" b="1" kern="1200" dirty="0">
                <a:solidFill>
                  <a:schemeClr val="tx1"/>
                </a:solidFill>
                <a:effectLst/>
                <a:latin typeface="+mn-lt"/>
                <a:ea typeface="+mn-ea"/>
                <a:cs typeface="+mn-cs"/>
              </a:rPr>
              <a:t>connaissances</a:t>
            </a:r>
            <a:r>
              <a:rPr lang="fr-FR" sz="1200" kern="1200" dirty="0">
                <a:solidFill>
                  <a:schemeClr val="tx1"/>
                </a:solidFill>
                <a:effectLst/>
                <a:latin typeface="+mn-lt"/>
                <a:ea typeface="+mn-ea"/>
                <a:cs typeface="+mn-cs"/>
              </a:rPr>
              <a:t> »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Les répondants de ces 3 classes appartiennent plus souvent </a:t>
            </a:r>
            <a:r>
              <a:rPr lang="fr-FR" sz="1200" b="1" kern="1200" dirty="0">
                <a:solidFill>
                  <a:schemeClr val="tx1"/>
                </a:solidFill>
                <a:effectLst/>
                <a:latin typeface="+mn-lt"/>
                <a:ea typeface="+mn-ea"/>
                <a:cs typeface="+mn-cs"/>
              </a:rPr>
              <a:t>aux CSP+ et aux foyers avec plusieurs enfants </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Pour les classes 1 &amp; 3, nous observons également une relation avec le fait de résider dans une commune appartenant à un </a:t>
            </a:r>
            <a:r>
              <a:rPr lang="fr-FR" sz="1200" b="1" kern="1200" dirty="0">
                <a:solidFill>
                  <a:schemeClr val="tx1"/>
                </a:solidFill>
                <a:effectLst/>
                <a:latin typeface="+mn-lt"/>
                <a:ea typeface="+mn-ea"/>
                <a:cs typeface="+mn-cs"/>
              </a:rPr>
              <a:t>pôle urbain</a:t>
            </a:r>
            <a:r>
              <a:rPr lang="fr-FR" sz="1200" kern="1200" dirty="0">
                <a:solidFill>
                  <a:schemeClr val="tx1"/>
                </a:solidFill>
                <a:effectLst/>
                <a:latin typeface="+mn-lt"/>
                <a:ea typeface="+mn-ea"/>
                <a:cs typeface="+mn-cs"/>
              </a:rPr>
              <a:t>.</a:t>
            </a:r>
          </a:p>
          <a:p>
            <a:endParaRPr lang="fr-FR" dirty="0"/>
          </a:p>
        </p:txBody>
      </p:sp>
      <p:sp>
        <p:nvSpPr>
          <p:cNvPr id="4" name="Espace réservé du numéro de diapositive 3"/>
          <p:cNvSpPr>
            <a:spLocks noGrp="1"/>
          </p:cNvSpPr>
          <p:nvPr>
            <p:ph type="sldNum" sz="quarter" idx="5"/>
          </p:nvPr>
        </p:nvSpPr>
        <p:spPr/>
        <p:txBody>
          <a:bodyPr/>
          <a:lstStyle/>
          <a:p>
            <a:fld id="{3AA93E1B-FEBB-418E-AADF-67BFA77493A2}" type="slidenum">
              <a:rPr lang="fr-FR" smtClean="0"/>
              <a:t>13</a:t>
            </a:fld>
            <a:endParaRPr lang="fr-FR"/>
          </a:p>
        </p:txBody>
      </p:sp>
    </p:spTree>
    <p:extLst>
      <p:ext uri="{BB962C8B-B14F-4D97-AF65-F5344CB8AC3E}">
        <p14:creationId xmlns:p14="http://schemas.microsoft.com/office/powerpoint/2010/main" val="3279471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Ensuite, </a:t>
            </a:r>
            <a:r>
              <a:rPr lang="fr-FR" sz="1200" b="1" kern="1200" dirty="0">
                <a:solidFill>
                  <a:schemeClr val="tx1"/>
                </a:solidFill>
                <a:effectLst/>
                <a:latin typeface="+mn-lt"/>
                <a:ea typeface="+mn-ea"/>
                <a:cs typeface="+mn-cs"/>
              </a:rPr>
              <a:t>les consommateurs modérés</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Il s’agit d’une classe d’individus regroupant ceux ayant fait </a:t>
            </a:r>
            <a:r>
              <a:rPr lang="fr-FR" sz="1200" b="1" kern="1200" dirty="0">
                <a:solidFill>
                  <a:schemeClr val="tx1"/>
                </a:solidFill>
                <a:effectLst/>
                <a:latin typeface="+mn-lt"/>
                <a:ea typeface="+mn-ea"/>
                <a:cs typeface="+mn-cs"/>
              </a:rPr>
              <a:t>relativement peu d’achats</a:t>
            </a:r>
            <a:r>
              <a:rPr lang="fr-FR" sz="1200" kern="1200" dirty="0">
                <a:solidFill>
                  <a:schemeClr val="tx1"/>
                </a:solidFill>
                <a:effectLst/>
                <a:latin typeface="+mn-lt"/>
                <a:ea typeface="+mn-ea"/>
                <a:cs typeface="+mn-cs"/>
              </a:rPr>
              <a:t> en magasin mais qui n’ont pas pour autant dépensé sur Internet ou anticipé le confinement.</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L’</a:t>
            </a:r>
            <a:r>
              <a:rPr lang="fr-FR" sz="1200" b="1" kern="1200" dirty="0">
                <a:solidFill>
                  <a:schemeClr val="tx1"/>
                </a:solidFill>
                <a:effectLst/>
                <a:latin typeface="+mn-lt"/>
                <a:ea typeface="+mn-ea"/>
                <a:cs typeface="+mn-cs"/>
              </a:rPr>
              <a:t>habitude de fréquentation</a:t>
            </a:r>
            <a:r>
              <a:rPr lang="fr-FR" sz="1200" kern="1200" dirty="0">
                <a:solidFill>
                  <a:schemeClr val="tx1"/>
                </a:solidFill>
                <a:effectLst/>
                <a:latin typeface="+mn-lt"/>
                <a:ea typeface="+mn-ea"/>
                <a:cs typeface="+mn-cs"/>
              </a:rPr>
              <a:t> d’un point de vente n’est pas un critère particulièrement important pour eux au regard des autres classes.</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Les lieux fréquentés sont plutôt le hard-discount, les supermarchés, les hypermarchés et les drives, c’est-à-dire des points de ventes généralistes qui leur permettent de regrouper leurs achats et donc d’optimiser leur sortie dans un ou deux lieux seulement pour couvrir tous leurs besoins.</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Ils apparaissent plutôt comme les </a:t>
            </a:r>
            <a:r>
              <a:rPr lang="fr-FR" sz="1200" b="1" kern="1200" dirty="0">
                <a:solidFill>
                  <a:schemeClr val="tx1"/>
                </a:solidFill>
                <a:effectLst/>
                <a:latin typeface="+mn-lt"/>
                <a:ea typeface="+mn-ea"/>
                <a:cs typeface="+mn-cs"/>
              </a:rPr>
              <a:t>bons élèves </a:t>
            </a:r>
            <a:r>
              <a:rPr lang="fr-FR" sz="1200" kern="1200" dirty="0">
                <a:solidFill>
                  <a:schemeClr val="tx1"/>
                </a:solidFill>
                <a:effectLst/>
                <a:latin typeface="+mn-lt"/>
                <a:ea typeface="+mn-ea"/>
                <a:cs typeface="+mn-cs"/>
              </a:rPr>
              <a:t>de la consommation réduite pendant le confinement.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Sociologiquement, on retrouve dans cette classe une légère surreprésentation des employés, des professions intermédiaires et des étudiants, c’est-à-dire des catégories avec un pouvoir d’achat peut-être moins élevé ce qui peut expliquer cette plus grande mesure dans la consommation et l’évitement des commerces de proximité peut-être jugés plus onéreux.</a:t>
            </a:r>
          </a:p>
          <a:p>
            <a:endParaRPr lang="fr-FR" dirty="0"/>
          </a:p>
        </p:txBody>
      </p:sp>
      <p:sp>
        <p:nvSpPr>
          <p:cNvPr id="4" name="Espace réservé du numéro de diapositive 3"/>
          <p:cNvSpPr>
            <a:spLocks noGrp="1"/>
          </p:cNvSpPr>
          <p:nvPr>
            <p:ph type="sldNum" sz="quarter" idx="5"/>
          </p:nvPr>
        </p:nvSpPr>
        <p:spPr/>
        <p:txBody>
          <a:bodyPr/>
          <a:lstStyle/>
          <a:p>
            <a:fld id="{3AA93E1B-FEBB-418E-AADF-67BFA77493A2}" type="slidenum">
              <a:rPr lang="fr-FR" smtClean="0"/>
              <a:t>14</a:t>
            </a:fld>
            <a:endParaRPr lang="fr-FR"/>
          </a:p>
        </p:txBody>
      </p:sp>
    </p:spTree>
    <p:extLst>
      <p:ext uri="{BB962C8B-B14F-4D97-AF65-F5344CB8AC3E}">
        <p14:creationId xmlns:p14="http://schemas.microsoft.com/office/powerpoint/2010/main" val="33587829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Enfin </a:t>
            </a:r>
            <a:r>
              <a:rPr lang="fr-FR" sz="1200" b="1" kern="1200" dirty="0">
                <a:solidFill>
                  <a:schemeClr val="tx1"/>
                </a:solidFill>
                <a:effectLst/>
                <a:latin typeface="+mn-lt"/>
                <a:ea typeface="+mn-ea"/>
                <a:cs typeface="+mn-cs"/>
              </a:rPr>
              <a:t>les faibles consommateurs</a:t>
            </a:r>
            <a:r>
              <a:rPr lang="fr-FR" sz="1200" kern="1200" dirty="0">
                <a:solidFill>
                  <a:schemeClr val="tx1"/>
                </a:solidFill>
                <a:effectLst/>
                <a:latin typeface="+mn-lt"/>
                <a:ea typeface="+mn-ea"/>
                <a:cs typeface="+mn-cs"/>
              </a:rPr>
              <a:t> de la première semaine</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Ces deux dernières classes correspondent aux ménages confinés ayant réalisé </a:t>
            </a:r>
            <a:r>
              <a:rPr lang="fr-FR" sz="1200" b="1" kern="1200" dirty="0">
                <a:solidFill>
                  <a:schemeClr val="tx1"/>
                </a:solidFill>
                <a:effectLst/>
                <a:latin typeface="+mn-lt"/>
                <a:ea typeface="+mn-ea"/>
                <a:cs typeface="+mn-cs"/>
              </a:rPr>
              <a:t>peu voire pas du tout d’achats</a:t>
            </a:r>
            <a:r>
              <a:rPr lang="fr-FR" sz="1200" kern="1200" dirty="0">
                <a:solidFill>
                  <a:schemeClr val="tx1"/>
                </a:solidFill>
                <a:effectLst/>
                <a:latin typeface="+mn-lt"/>
                <a:ea typeface="+mn-ea"/>
                <a:cs typeface="+mn-cs"/>
              </a:rPr>
              <a:t> pendant la première semaine du confinement.</a:t>
            </a:r>
          </a:p>
          <a:p>
            <a:r>
              <a:rPr lang="fr-FR" sz="1200" kern="1200" dirty="0">
                <a:solidFill>
                  <a:schemeClr val="tx1"/>
                </a:solidFill>
                <a:effectLst/>
                <a:latin typeface="+mn-lt"/>
                <a:ea typeface="+mn-ea"/>
                <a:cs typeface="+mn-cs"/>
              </a:rPr>
              <a:t>L’</a:t>
            </a:r>
            <a:r>
              <a:rPr lang="fr-FR" sz="1200" b="1" kern="1200" dirty="0">
                <a:solidFill>
                  <a:schemeClr val="tx1"/>
                </a:solidFill>
                <a:effectLst/>
                <a:latin typeface="+mn-lt"/>
                <a:ea typeface="+mn-ea"/>
                <a:cs typeface="+mn-cs"/>
              </a:rPr>
              <a:t>anticipation</a:t>
            </a:r>
            <a:r>
              <a:rPr lang="fr-FR" sz="1200" kern="1200" dirty="0">
                <a:solidFill>
                  <a:schemeClr val="tx1"/>
                </a:solidFill>
                <a:effectLst/>
                <a:latin typeface="+mn-lt"/>
                <a:ea typeface="+mn-ea"/>
                <a:cs typeface="+mn-cs"/>
              </a:rPr>
              <a:t> est très importante.</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Pour la classe 5, quand des achats ont été réalisés, c’est plutôt en hypermarché ou en drive et les critères de choix des boutiques relatifs à l’hygiène et la sécurité ou la distanciation sociale sont bien mieux notés que pour les autres catégories. Les répondants de la classe 5 ont également réalisé des achats sur internet.</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Ceux de la classe 6 n’ont quasiment pas fait d’achats.</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On retrouve un peu plus les répondants de la classe 5 dans le </a:t>
            </a:r>
            <a:r>
              <a:rPr lang="fr-FR" sz="1200" b="1" kern="1200" dirty="0">
                <a:solidFill>
                  <a:schemeClr val="tx1"/>
                </a:solidFill>
                <a:effectLst/>
                <a:latin typeface="+mn-lt"/>
                <a:ea typeface="+mn-ea"/>
                <a:cs typeface="+mn-cs"/>
              </a:rPr>
              <a:t>périurbain </a:t>
            </a:r>
            <a:r>
              <a:rPr lang="fr-FR" sz="1200" kern="1200" dirty="0">
                <a:solidFill>
                  <a:schemeClr val="tx1"/>
                </a:solidFill>
                <a:effectLst/>
                <a:latin typeface="+mn-lt"/>
                <a:ea typeface="+mn-ea"/>
                <a:cs typeface="+mn-cs"/>
              </a:rPr>
              <a:t>et ceux de la classe 6 dans le </a:t>
            </a:r>
            <a:r>
              <a:rPr lang="fr-FR" sz="1200" b="1" kern="1200" dirty="0">
                <a:solidFill>
                  <a:schemeClr val="tx1"/>
                </a:solidFill>
                <a:effectLst/>
                <a:latin typeface="+mn-lt"/>
                <a:ea typeface="+mn-ea"/>
                <a:cs typeface="+mn-cs"/>
              </a:rPr>
              <a:t>rural</a:t>
            </a:r>
            <a:r>
              <a:rPr lang="fr-FR" sz="1200" kern="1200" dirty="0">
                <a:solidFill>
                  <a:schemeClr val="tx1"/>
                </a:solidFill>
                <a:effectLst/>
                <a:latin typeface="+mn-lt"/>
                <a:ea typeface="+mn-ea"/>
                <a:cs typeface="+mn-cs"/>
              </a:rPr>
              <a:t> (mais la majorité d’entre eux résident en pôle urbain). </a:t>
            </a:r>
          </a:p>
          <a:p>
            <a:r>
              <a:rPr lang="fr-FR" sz="1200" kern="1200" dirty="0">
                <a:solidFill>
                  <a:schemeClr val="tx1"/>
                </a:solidFill>
                <a:effectLst/>
                <a:latin typeface="+mn-lt"/>
                <a:ea typeface="+mn-ea"/>
                <a:cs typeface="+mn-cs"/>
              </a:rPr>
              <a:t>L’âge n’apparaît pas comme un critère pertinent même si la catégorie « retraité » est un peu surreprésentée dans la classe 6.</a:t>
            </a:r>
          </a:p>
          <a:p>
            <a:endParaRPr lang="fr-FR" dirty="0"/>
          </a:p>
        </p:txBody>
      </p:sp>
      <p:sp>
        <p:nvSpPr>
          <p:cNvPr id="4" name="Espace réservé du numéro de diapositive 3"/>
          <p:cNvSpPr>
            <a:spLocks noGrp="1"/>
          </p:cNvSpPr>
          <p:nvPr>
            <p:ph type="sldNum" sz="quarter" idx="5"/>
          </p:nvPr>
        </p:nvSpPr>
        <p:spPr/>
        <p:txBody>
          <a:bodyPr/>
          <a:lstStyle/>
          <a:p>
            <a:fld id="{3AA93E1B-FEBB-418E-AADF-67BFA77493A2}" type="slidenum">
              <a:rPr lang="fr-FR" smtClean="0"/>
              <a:t>15</a:t>
            </a:fld>
            <a:endParaRPr lang="fr-FR"/>
          </a:p>
        </p:txBody>
      </p:sp>
    </p:spTree>
    <p:extLst>
      <p:ext uri="{BB962C8B-B14F-4D97-AF65-F5344CB8AC3E}">
        <p14:creationId xmlns:p14="http://schemas.microsoft.com/office/powerpoint/2010/main" val="1241464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Second profil : </a:t>
            </a:r>
            <a:r>
              <a:rPr lang="fr-FR" sz="1200" b="1" kern="1200" dirty="0">
                <a:solidFill>
                  <a:schemeClr val="tx1"/>
                </a:solidFill>
                <a:effectLst/>
                <a:latin typeface="+mn-lt"/>
                <a:ea typeface="+mn-ea"/>
                <a:cs typeface="+mn-cs"/>
              </a:rPr>
              <a:t>les changements de comportement</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Il s’agit d’une typologie sur l’évaluation par les répondants eux-mêmes de l’intensité des changements liés au confinement et à la crise sanitaire dans leurs pratiques de consommation et de sélection des lieux d’achat.</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Le but est d’identifier les profils des consommateurs en fonction de </a:t>
            </a:r>
            <a:r>
              <a:rPr lang="fr-FR" sz="1200" b="1" kern="1200" dirty="0">
                <a:solidFill>
                  <a:schemeClr val="tx1"/>
                </a:solidFill>
                <a:effectLst/>
                <a:latin typeface="+mn-lt"/>
                <a:ea typeface="+mn-ea"/>
                <a:cs typeface="+mn-cs"/>
              </a:rPr>
              <a:t>l’impact ressenti de la crise sanitaire dans la consommation et des changements</a:t>
            </a:r>
            <a:r>
              <a:rPr lang="fr-FR" sz="1200" kern="120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éventuellement effectués</a:t>
            </a:r>
            <a:r>
              <a:rPr lang="fr-FR" sz="1200" kern="1200" dirty="0">
                <a:solidFill>
                  <a:schemeClr val="tx1"/>
                </a:solidFill>
                <a:effectLst/>
                <a:latin typeface="+mn-lt"/>
                <a:ea typeface="+mn-ea"/>
                <a:cs typeface="+mn-cs"/>
              </a:rPr>
              <a:t> : ceux qui ont fait comme d’habitude, ceux qui ont modifié énormément leurs pratiques…</a:t>
            </a:r>
          </a:p>
          <a:p>
            <a:endParaRPr lang="fr-FR" dirty="0"/>
          </a:p>
        </p:txBody>
      </p:sp>
      <p:sp>
        <p:nvSpPr>
          <p:cNvPr id="4" name="Espace réservé du numéro de diapositive 3"/>
          <p:cNvSpPr>
            <a:spLocks noGrp="1"/>
          </p:cNvSpPr>
          <p:nvPr>
            <p:ph type="sldNum" sz="quarter" idx="5"/>
          </p:nvPr>
        </p:nvSpPr>
        <p:spPr/>
        <p:txBody>
          <a:bodyPr/>
          <a:lstStyle/>
          <a:p>
            <a:fld id="{3AA93E1B-FEBB-418E-AADF-67BFA77493A2}" type="slidenum">
              <a:rPr lang="fr-FR" smtClean="0"/>
              <a:t>16</a:t>
            </a:fld>
            <a:endParaRPr lang="fr-FR"/>
          </a:p>
        </p:txBody>
      </p:sp>
    </p:spTree>
    <p:extLst>
      <p:ext uri="{BB962C8B-B14F-4D97-AF65-F5344CB8AC3E}">
        <p14:creationId xmlns:p14="http://schemas.microsoft.com/office/powerpoint/2010/main" val="5765178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D’abord </a:t>
            </a:r>
            <a:r>
              <a:rPr lang="fr-FR" sz="1200" b="1" kern="1200" dirty="0">
                <a:solidFill>
                  <a:schemeClr val="tx1"/>
                </a:solidFill>
                <a:effectLst/>
                <a:latin typeface="+mn-lt"/>
                <a:ea typeface="+mn-ea"/>
                <a:cs typeface="+mn-cs"/>
              </a:rPr>
              <a:t>les contrariés et les bouleversés</a:t>
            </a:r>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Ceux qui déclarent avoir été impactés par le confinement pour le choix de leurs lieux de consommation.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Les « </a:t>
            </a:r>
            <a:r>
              <a:rPr lang="fr-FR" sz="1200" b="1" kern="1200" dirty="0">
                <a:solidFill>
                  <a:schemeClr val="tx1"/>
                </a:solidFill>
                <a:effectLst/>
                <a:latin typeface="+mn-lt"/>
                <a:ea typeface="+mn-ea"/>
                <a:cs typeface="+mn-cs"/>
              </a:rPr>
              <a:t>contrariés </a:t>
            </a:r>
            <a:r>
              <a:rPr lang="fr-FR" sz="1200" kern="1200" dirty="0">
                <a:solidFill>
                  <a:schemeClr val="tx1"/>
                </a:solidFill>
                <a:effectLst/>
                <a:latin typeface="+mn-lt"/>
                <a:ea typeface="+mn-ea"/>
                <a:cs typeface="+mn-cs"/>
              </a:rPr>
              <a:t>» d’une part, qui ont </a:t>
            </a:r>
            <a:r>
              <a:rPr lang="fr-FR" sz="1200" b="1" kern="1200" dirty="0">
                <a:solidFill>
                  <a:schemeClr val="tx1"/>
                </a:solidFill>
                <a:effectLst/>
                <a:latin typeface="+mn-lt"/>
                <a:ea typeface="+mn-ea"/>
                <a:cs typeface="+mn-cs"/>
              </a:rPr>
              <a:t>changé de lieux d’achats</a:t>
            </a:r>
            <a:r>
              <a:rPr lang="fr-FR" sz="1200" kern="1200" dirty="0">
                <a:solidFill>
                  <a:schemeClr val="tx1"/>
                </a:solidFill>
                <a:effectLst/>
                <a:latin typeface="+mn-lt"/>
                <a:ea typeface="+mn-ea"/>
                <a:cs typeface="+mn-cs"/>
              </a:rPr>
              <a:t> par rapport à d’habitude mais qui ne semblent </a:t>
            </a:r>
            <a:r>
              <a:rPr lang="fr-FR" sz="1200" b="1" kern="1200" dirty="0">
                <a:solidFill>
                  <a:schemeClr val="tx1"/>
                </a:solidFill>
                <a:effectLst/>
                <a:latin typeface="+mn-lt"/>
                <a:ea typeface="+mn-ea"/>
                <a:cs typeface="+mn-cs"/>
              </a:rPr>
              <a:t>pas avoir pris de mesures spécifiques pour le confinement</a:t>
            </a:r>
            <a:r>
              <a:rPr lang="fr-FR" sz="1200" kern="1200" dirty="0">
                <a:solidFill>
                  <a:schemeClr val="tx1"/>
                </a:solidFill>
                <a:effectLst/>
                <a:latin typeface="+mn-lt"/>
                <a:ea typeface="+mn-ea"/>
                <a:cs typeface="+mn-cs"/>
              </a:rPr>
              <a:t> (ni groupement des achats ou renforcement de la proximité). Les répondants de cette classe ont comparativement aux autres classes moins fréquenté les supermarchés mais davantage tous les autres points de vente.</a:t>
            </a:r>
          </a:p>
          <a:p>
            <a:r>
              <a:rPr lang="fr-FR" sz="1200" kern="1200" dirty="0">
                <a:solidFill>
                  <a:schemeClr val="tx1"/>
                </a:solidFill>
                <a:effectLst/>
                <a:latin typeface="+mn-lt"/>
                <a:ea typeface="+mn-ea"/>
                <a:cs typeface="+mn-cs"/>
              </a:rPr>
              <a:t> </a:t>
            </a:r>
          </a:p>
          <a:p>
            <a:r>
              <a:rPr lang="fr-FR" sz="1200" b="1" kern="1200" dirty="0">
                <a:solidFill>
                  <a:schemeClr val="tx1"/>
                </a:solidFill>
                <a:effectLst/>
                <a:latin typeface="+mn-lt"/>
                <a:ea typeface="+mn-ea"/>
                <a:cs typeface="+mn-cs"/>
              </a:rPr>
              <a:t>Très fortement impactés</a:t>
            </a:r>
            <a:r>
              <a:rPr lang="fr-FR" sz="1200" kern="1200" dirty="0">
                <a:solidFill>
                  <a:schemeClr val="tx1"/>
                </a:solidFill>
                <a:effectLst/>
                <a:latin typeface="+mn-lt"/>
                <a:ea typeface="+mn-ea"/>
                <a:cs typeface="+mn-cs"/>
              </a:rPr>
              <a:t> par le confinement dans leurs pratiques de déplacement d’achats, les « </a:t>
            </a:r>
            <a:r>
              <a:rPr lang="fr-FR" sz="1200" b="1" kern="1200" dirty="0">
                <a:solidFill>
                  <a:schemeClr val="tx1"/>
                </a:solidFill>
                <a:effectLst/>
                <a:latin typeface="+mn-lt"/>
                <a:ea typeface="+mn-ea"/>
                <a:cs typeface="+mn-cs"/>
              </a:rPr>
              <a:t>bouleversés</a:t>
            </a:r>
            <a:r>
              <a:rPr lang="fr-FR" sz="1200" kern="1200" dirty="0">
                <a:solidFill>
                  <a:schemeClr val="tx1"/>
                </a:solidFill>
                <a:effectLst/>
                <a:latin typeface="+mn-lt"/>
                <a:ea typeface="+mn-ea"/>
                <a:cs typeface="+mn-cs"/>
              </a:rPr>
              <a:t> » déclarent au contraire avoir considérablement modifié leurs pratiques pendant cette première semaine de confinement. </a:t>
            </a:r>
            <a:r>
              <a:rPr lang="fr-FR" sz="1200" b="1" kern="1200" dirty="0">
                <a:solidFill>
                  <a:schemeClr val="tx1"/>
                </a:solidFill>
                <a:effectLst/>
                <a:latin typeface="+mn-lt"/>
                <a:ea typeface="+mn-ea"/>
                <a:cs typeface="+mn-cs"/>
              </a:rPr>
              <a:t>Diminution importante du nombre d’achats, achats par anticipation, groupement des achats, proximité du domicile</a:t>
            </a:r>
            <a:r>
              <a:rPr lang="fr-FR" sz="1200" kern="1200" dirty="0">
                <a:solidFill>
                  <a:schemeClr val="tx1"/>
                </a:solidFill>
                <a:effectLst/>
                <a:latin typeface="+mn-lt"/>
                <a:ea typeface="+mn-ea"/>
                <a:cs typeface="+mn-cs"/>
              </a:rPr>
              <a:t>.</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Les « bouleversés » sont surreprésentés parmi les consommateurs dans les magasins de proximité, dans les supermarchés ou parmi les usagers des drives. A contrario, ils sont davantage absents des grandes surfaces en hard-discount, des hypermarchés et des grandes surfaces spécialisées.</a:t>
            </a:r>
          </a:p>
          <a:p>
            <a:r>
              <a:rPr lang="fr-FR" sz="1200" kern="1200" dirty="0">
                <a:solidFill>
                  <a:schemeClr val="tx1"/>
                </a:solidFill>
                <a:effectLst/>
                <a:latin typeface="+mn-lt"/>
                <a:ea typeface="+mn-ea"/>
                <a:cs typeface="+mn-cs"/>
              </a:rPr>
              <a:t> Les « bouleversés » sont la classe qui attribue les </a:t>
            </a:r>
            <a:r>
              <a:rPr lang="fr-FR" sz="1200" b="1" kern="1200" dirty="0">
                <a:solidFill>
                  <a:schemeClr val="tx1"/>
                </a:solidFill>
                <a:effectLst/>
                <a:latin typeface="+mn-lt"/>
                <a:ea typeface="+mn-ea"/>
                <a:cs typeface="+mn-cs"/>
              </a:rPr>
              <a:t>meilleures notes aux critères de sécurité</a:t>
            </a:r>
            <a:r>
              <a:rPr lang="fr-FR" sz="1200" kern="1200" dirty="0">
                <a:solidFill>
                  <a:schemeClr val="tx1"/>
                </a:solidFill>
                <a:effectLst/>
                <a:latin typeface="+mn-lt"/>
                <a:ea typeface="+mn-ea"/>
                <a:cs typeface="+mn-cs"/>
              </a:rPr>
              <a:t> face à la crise sanitaire (éviter l’affluence et l’attente, limiter les contacts, choisir un établissement ayant mis en œuvre des mesures de sécurité et d’hygiène). La proximité du domicile est aussi un critère de choix important.</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Surreprésentation des foyers avec enfants pour les deux classes.</a:t>
            </a:r>
          </a:p>
          <a:p>
            <a:endParaRPr lang="fr-FR" dirty="0"/>
          </a:p>
        </p:txBody>
      </p:sp>
      <p:sp>
        <p:nvSpPr>
          <p:cNvPr id="4" name="Espace réservé du numéro de diapositive 3"/>
          <p:cNvSpPr>
            <a:spLocks noGrp="1"/>
          </p:cNvSpPr>
          <p:nvPr>
            <p:ph type="sldNum" sz="quarter" idx="5"/>
          </p:nvPr>
        </p:nvSpPr>
        <p:spPr/>
        <p:txBody>
          <a:bodyPr/>
          <a:lstStyle/>
          <a:p>
            <a:fld id="{3AA93E1B-FEBB-418E-AADF-67BFA77493A2}" type="slidenum">
              <a:rPr lang="fr-FR" smtClean="0"/>
              <a:t>17</a:t>
            </a:fld>
            <a:endParaRPr lang="fr-FR"/>
          </a:p>
        </p:txBody>
      </p:sp>
    </p:spTree>
    <p:extLst>
      <p:ext uri="{BB962C8B-B14F-4D97-AF65-F5344CB8AC3E}">
        <p14:creationId xmlns:p14="http://schemas.microsoft.com/office/powerpoint/2010/main" val="514787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La classe des </a:t>
            </a:r>
            <a:r>
              <a:rPr lang="fr-FR" sz="1200" b="1" kern="1200" dirty="0">
                <a:solidFill>
                  <a:schemeClr val="tx1"/>
                </a:solidFill>
                <a:effectLst/>
                <a:latin typeface="+mn-lt"/>
                <a:ea typeface="+mn-ea"/>
                <a:cs typeface="+mn-cs"/>
              </a:rPr>
              <a:t>résilients </a:t>
            </a:r>
            <a:r>
              <a:rPr lang="fr-FR" sz="1200" kern="1200" dirty="0">
                <a:solidFill>
                  <a:schemeClr val="tx1"/>
                </a:solidFill>
                <a:effectLst/>
                <a:latin typeface="+mn-lt"/>
                <a:ea typeface="+mn-ea"/>
                <a:cs typeface="+mn-cs"/>
              </a:rPr>
              <a:t>correspond aux foyers qui ont su s’adapter sans difficulté aux contraintes posées par le confinement sur leurs stratégies de déplacement d’achats (proximité, réduction des achats, groupement des achats). </a:t>
            </a:r>
          </a:p>
          <a:p>
            <a:r>
              <a:rPr lang="fr-FR" sz="1200" kern="1200" dirty="0">
                <a:solidFill>
                  <a:schemeClr val="tx1"/>
                </a:solidFill>
                <a:effectLst/>
                <a:latin typeface="+mn-lt"/>
                <a:ea typeface="+mn-ea"/>
                <a:cs typeface="+mn-cs"/>
              </a:rPr>
              <a:t>Dès lors, ils s’estiment </a:t>
            </a:r>
            <a:r>
              <a:rPr lang="fr-FR" sz="1200" b="1" kern="1200" dirty="0">
                <a:solidFill>
                  <a:schemeClr val="tx1"/>
                </a:solidFill>
                <a:effectLst/>
                <a:latin typeface="+mn-lt"/>
                <a:ea typeface="+mn-ea"/>
                <a:cs typeface="+mn-cs"/>
              </a:rPr>
              <a:t>assez peu impactés</a:t>
            </a:r>
            <a:r>
              <a:rPr lang="fr-FR" sz="1200" kern="1200" dirty="0">
                <a:solidFill>
                  <a:schemeClr val="tx1"/>
                </a:solidFill>
                <a:effectLst/>
                <a:latin typeface="+mn-lt"/>
                <a:ea typeface="+mn-ea"/>
                <a:cs typeface="+mn-cs"/>
              </a:rPr>
              <a:t> par le confinement.</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Cette catégorie privilégie très fortement les achats en supermarchés qui permettent de répondre aux critères de proximité et de groupement d’achats (critère du large choix de produit) tout en évitant l’affluence et en maximisant la sécurité.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Si l’adaptation a été facile pour ces consommateurs, c’est que les lieux d’achats choisis pendant cette première semaine de confinement sont ceux déjà </a:t>
            </a:r>
            <a:r>
              <a:rPr lang="fr-FR" sz="1200" b="1" kern="1200" dirty="0">
                <a:solidFill>
                  <a:schemeClr val="tx1"/>
                </a:solidFill>
                <a:effectLst/>
                <a:latin typeface="+mn-lt"/>
                <a:ea typeface="+mn-ea"/>
                <a:cs typeface="+mn-cs"/>
              </a:rPr>
              <a:t>fréquentés habituellement</a:t>
            </a:r>
            <a:r>
              <a:rPr lang="fr-FR" sz="1200" kern="1200" dirty="0">
                <a:solidFill>
                  <a:schemeClr val="tx1"/>
                </a:solidFill>
                <a:effectLst/>
                <a:latin typeface="+mn-lt"/>
                <a:ea typeface="+mn-ea"/>
                <a:cs typeface="+mn-cs"/>
              </a:rPr>
              <a:t>.</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Il est à noter que les personnes de cette catégorie sont surreprésentées parmi ceux résidant en périurbain. De la même façon, c’est une classe où l’on observe une surreprésentation des ménages avec deux personnes de plus de 70ans.</a:t>
            </a:r>
          </a:p>
          <a:p>
            <a:r>
              <a:rPr lang="fr-FR" sz="1200" kern="1200" dirty="0">
                <a:solidFill>
                  <a:schemeClr val="tx1"/>
                </a:solidFill>
                <a:effectLst/>
                <a:latin typeface="+mn-lt"/>
                <a:ea typeface="+mn-ea"/>
                <a:cs typeface="+mn-cs"/>
              </a:rPr>
              <a:t> </a:t>
            </a:r>
          </a:p>
          <a:p>
            <a:endParaRPr lang="fr-FR" dirty="0"/>
          </a:p>
        </p:txBody>
      </p:sp>
      <p:sp>
        <p:nvSpPr>
          <p:cNvPr id="4" name="Espace réservé du numéro de diapositive 3"/>
          <p:cNvSpPr>
            <a:spLocks noGrp="1"/>
          </p:cNvSpPr>
          <p:nvPr>
            <p:ph type="sldNum" sz="quarter" idx="5"/>
          </p:nvPr>
        </p:nvSpPr>
        <p:spPr/>
        <p:txBody>
          <a:bodyPr/>
          <a:lstStyle/>
          <a:p>
            <a:fld id="{3AA93E1B-FEBB-418E-AADF-67BFA77493A2}" type="slidenum">
              <a:rPr lang="fr-FR" smtClean="0"/>
              <a:t>18</a:t>
            </a:fld>
            <a:endParaRPr lang="fr-FR"/>
          </a:p>
        </p:txBody>
      </p:sp>
    </p:spTree>
    <p:extLst>
      <p:ext uri="{BB962C8B-B14F-4D97-AF65-F5344CB8AC3E}">
        <p14:creationId xmlns:p14="http://schemas.microsoft.com/office/powerpoint/2010/main" val="6077546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Enfin </a:t>
            </a:r>
            <a:r>
              <a:rPr lang="fr-FR" sz="1200" b="1" kern="1200" dirty="0">
                <a:solidFill>
                  <a:schemeClr val="tx1"/>
                </a:solidFill>
                <a:effectLst/>
                <a:latin typeface="+mn-lt"/>
                <a:ea typeface="+mn-ea"/>
                <a:cs typeface="+mn-cs"/>
              </a:rPr>
              <a:t>les routiniers et les non-concernés</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Deux classes dont les répondants ne considèrent pas avoir été vraiment impactés par le confinement mais surtout ne pas avoir modifié particulièrement leurs pratiques de déplacement d’achats.</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Les « routiniers » d’abord qui correspondent à ceux qui font « comme d’habitude » (même commerces que d’habitude, même niveau de fréquentation etc.)</a:t>
            </a:r>
          </a:p>
          <a:p>
            <a:r>
              <a:rPr lang="fr-FR" sz="1200" kern="1200" dirty="0">
                <a:solidFill>
                  <a:schemeClr val="tx1"/>
                </a:solidFill>
                <a:effectLst/>
                <a:latin typeface="+mn-lt"/>
                <a:ea typeface="+mn-ea"/>
                <a:cs typeface="+mn-cs"/>
              </a:rPr>
              <a:t>Les routiniers fréquentent davantage que les autres les hypermarchés et les grandes surfaces spécialisées ainsi que les circuits courts (inscription à une AMAP qui ne s’interrompt pas.</a:t>
            </a:r>
          </a:p>
          <a:p>
            <a:r>
              <a:rPr lang="fr-FR" sz="1200" kern="1200" dirty="0">
                <a:solidFill>
                  <a:schemeClr val="tx1"/>
                </a:solidFill>
                <a:effectLst/>
                <a:latin typeface="+mn-lt"/>
                <a:ea typeface="+mn-ea"/>
                <a:cs typeface="+mn-cs"/>
              </a:rPr>
              <a:t>Les critères de sécurité sont bien moins notés, ceux de choix des produits et d’habitude beaucoup plus.</a:t>
            </a:r>
          </a:p>
          <a:p>
            <a:r>
              <a:rPr lang="fr-FR" sz="1200" kern="1200" dirty="0">
                <a:solidFill>
                  <a:schemeClr val="tx1"/>
                </a:solidFill>
                <a:effectLst/>
                <a:latin typeface="+mn-lt"/>
                <a:ea typeface="+mn-ea"/>
                <a:cs typeface="+mn-cs"/>
              </a:rPr>
              <a:t>Les « routiniers » sont plus souvent composés de ménages sans enfants que les autres classes.</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Les « non-concernés » ensuite sur lesquels on a l’impression que la situation du confinement glisse.</a:t>
            </a:r>
          </a:p>
          <a:p>
            <a:r>
              <a:rPr lang="fr-FR" sz="1200" kern="1200" dirty="0">
                <a:solidFill>
                  <a:schemeClr val="tx1"/>
                </a:solidFill>
                <a:effectLst/>
                <a:latin typeface="+mn-lt"/>
                <a:ea typeface="+mn-ea"/>
                <a:cs typeface="+mn-cs"/>
              </a:rPr>
              <a:t>Ils ne privilégient pas la proximité et les critères sanitaires mais sont sensibles au prix et surtout à la possibilité de croiser des connaissances dans les magasins.</a:t>
            </a:r>
          </a:p>
          <a:p>
            <a:endParaRPr lang="fr-FR" dirty="0"/>
          </a:p>
        </p:txBody>
      </p:sp>
      <p:sp>
        <p:nvSpPr>
          <p:cNvPr id="4" name="Espace réservé du numéro de diapositive 3"/>
          <p:cNvSpPr>
            <a:spLocks noGrp="1"/>
          </p:cNvSpPr>
          <p:nvPr>
            <p:ph type="sldNum" sz="quarter" idx="5"/>
          </p:nvPr>
        </p:nvSpPr>
        <p:spPr/>
        <p:txBody>
          <a:bodyPr/>
          <a:lstStyle/>
          <a:p>
            <a:fld id="{3AA93E1B-FEBB-418E-AADF-67BFA77493A2}" type="slidenum">
              <a:rPr lang="fr-FR" smtClean="0"/>
              <a:t>19</a:t>
            </a:fld>
            <a:endParaRPr lang="fr-FR"/>
          </a:p>
        </p:txBody>
      </p:sp>
    </p:spTree>
    <p:extLst>
      <p:ext uri="{BB962C8B-B14F-4D97-AF65-F5344CB8AC3E}">
        <p14:creationId xmlns:p14="http://schemas.microsoft.com/office/powerpoint/2010/main" val="3330208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En mars, situation exceptionnelle du confinement avec beaucoup d’effets sur la consommation des foyers :</a:t>
            </a:r>
          </a:p>
          <a:p>
            <a:pPr lvl="0"/>
            <a:r>
              <a:rPr lang="fr-FR" sz="1200" kern="1200" dirty="0">
                <a:solidFill>
                  <a:schemeClr val="tx1"/>
                </a:solidFill>
                <a:effectLst/>
                <a:latin typeface="+mn-lt"/>
                <a:ea typeface="+mn-ea"/>
                <a:cs typeface="+mn-cs"/>
              </a:rPr>
              <a:t>- L’annonce de la fermeture effective des commerces jugés non-essentiels</a:t>
            </a:r>
          </a:p>
          <a:p>
            <a:pPr lvl="0"/>
            <a:r>
              <a:rPr lang="fr-FR" sz="1200" kern="1200" dirty="0">
                <a:solidFill>
                  <a:schemeClr val="tx1"/>
                </a:solidFill>
                <a:effectLst/>
                <a:latin typeface="+mn-lt"/>
                <a:ea typeface="+mn-ea"/>
                <a:cs typeface="+mn-cs"/>
              </a:rPr>
              <a:t>- La ruée dans les magasins le WE avant confinement par crainte de pénurie / ce comportement générant transitoirement la pénurie de certains produits</a:t>
            </a:r>
          </a:p>
          <a:p>
            <a:pPr lvl="0"/>
            <a:r>
              <a:rPr lang="fr-FR" sz="1200" kern="1200" dirty="0">
                <a:solidFill>
                  <a:schemeClr val="tx1"/>
                </a:solidFill>
                <a:effectLst/>
                <a:latin typeface="+mn-lt"/>
                <a:ea typeface="+mn-ea"/>
                <a:cs typeface="+mn-cs"/>
              </a:rPr>
              <a:t>- Le repli au domicile, le télétravail généralisé, la fermeture des écoles qui bouleversent nos rythmes et notre rapport à l’espace</a:t>
            </a:r>
          </a:p>
          <a:p>
            <a:pPr lvl="0"/>
            <a:r>
              <a:rPr lang="fr-FR" sz="1200" kern="1200" dirty="0">
                <a:solidFill>
                  <a:schemeClr val="tx1"/>
                </a:solidFill>
                <a:effectLst/>
                <a:latin typeface="+mn-lt"/>
                <a:ea typeface="+mn-ea"/>
                <a:cs typeface="+mn-cs"/>
              </a:rPr>
              <a:t>- La consommation devient pour beaucoup une des rares occasions de sortir de chez soi et de rencontrer d’autres personnes.</a:t>
            </a:r>
          </a:p>
          <a:p>
            <a:endParaRPr lang="fr-FR" dirty="0"/>
          </a:p>
        </p:txBody>
      </p:sp>
      <p:sp>
        <p:nvSpPr>
          <p:cNvPr id="4" name="Espace réservé du numéro de diapositive 3"/>
          <p:cNvSpPr>
            <a:spLocks noGrp="1"/>
          </p:cNvSpPr>
          <p:nvPr>
            <p:ph type="sldNum" sz="quarter" idx="5"/>
          </p:nvPr>
        </p:nvSpPr>
        <p:spPr/>
        <p:txBody>
          <a:bodyPr/>
          <a:lstStyle/>
          <a:p>
            <a:fld id="{3AA93E1B-FEBB-418E-AADF-67BFA77493A2}" type="slidenum">
              <a:rPr lang="fr-FR" smtClean="0"/>
              <a:t>2</a:t>
            </a:fld>
            <a:endParaRPr lang="fr-FR"/>
          </a:p>
        </p:txBody>
      </p:sp>
    </p:spTree>
    <p:extLst>
      <p:ext uri="{BB962C8B-B14F-4D97-AF65-F5344CB8AC3E}">
        <p14:creationId xmlns:p14="http://schemas.microsoft.com/office/powerpoint/2010/main" val="21250480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Enfin un profil à partir de variables sur le </a:t>
            </a:r>
            <a:r>
              <a:rPr lang="fr-FR" sz="1200" b="1" kern="1200" dirty="0">
                <a:solidFill>
                  <a:schemeClr val="tx1"/>
                </a:solidFill>
                <a:effectLst/>
                <a:latin typeface="+mn-lt"/>
                <a:ea typeface="+mn-ea"/>
                <a:cs typeface="+mn-cs"/>
              </a:rPr>
              <a:t>ressenti face à l’épidémie</a:t>
            </a:r>
            <a:r>
              <a:rPr lang="fr-FR" sz="1200" kern="1200" dirty="0">
                <a:solidFill>
                  <a:schemeClr val="tx1"/>
                </a:solidFill>
                <a:effectLst/>
                <a:latin typeface="+mn-lt"/>
                <a:ea typeface="+mn-ea"/>
                <a:cs typeface="+mn-cs"/>
              </a:rPr>
              <a:t>, le </a:t>
            </a:r>
            <a:r>
              <a:rPr lang="fr-FR" sz="1200" b="1" kern="1200" dirty="0">
                <a:solidFill>
                  <a:schemeClr val="tx1"/>
                </a:solidFill>
                <a:effectLst/>
                <a:latin typeface="+mn-lt"/>
                <a:ea typeface="+mn-ea"/>
                <a:cs typeface="+mn-cs"/>
              </a:rPr>
              <a:t>niveau d’affectation des personnes </a:t>
            </a:r>
            <a:r>
              <a:rPr lang="fr-FR" sz="1200" kern="1200" dirty="0">
                <a:solidFill>
                  <a:schemeClr val="tx1"/>
                </a:solidFill>
                <a:effectLst/>
                <a:latin typeface="+mn-lt"/>
                <a:ea typeface="+mn-ea"/>
                <a:cs typeface="+mn-cs"/>
              </a:rPr>
              <a:t>et leur </a:t>
            </a:r>
            <a:r>
              <a:rPr lang="fr-FR" sz="1200" b="1" kern="1200" dirty="0">
                <a:solidFill>
                  <a:schemeClr val="tx1"/>
                </a:solidFill>
                <a:effectLst/>
                <a:latin typeface="+mn-lt"/>
                <a:ea typeface="+mn-ea"/>
                <a:cs typeface="+mn-cs"/>
              </a:rPr>
              <a:t>respect estimé du confinement</a:t>
            </a:r>
            <a:r>
              <a:rPr lang="fr-FR" sz="1200" kern="1200" dirty="0">
                <a:solidFill>
                  <a:schemeClr val="tx1"/>
                </a:solidFill>
                <a:effectLst/>
                <a:latin typeface="+mn-lt"/>
                <a:ea typeface="+mn-ea"/>
                <a:cs typeface="+mn-cs"/>
              </a:rPr>
              <a:t> a été établi.</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Le but est d’identifier des postures différentes face à l’épidémie et au confinement : ceux qui s’inquiètent, ceux qui ne sont pas préoccupés… </a:t>
            </a:r>
          </a:p>
          <a:p>
            <a:r>
              <a:rPr lang="fr-FR" sz="1200" kern="1200" dirty="0">
                <a:solidFill>
                  <a:schemeClr val="tx1"/>
                </a:solidFill>
                <a:effectLst/>
                <a:latin typeface="+mn-lt"/>
                <a:ea typeface="+mn-ea"/>
                <a:cs typeface="+mn-cs"/>
              </a:rPr>
              <a:t>Afin de les mettre en relation avec les profils de consommation et les profils de changement.</a:t>
            </a:r>
          </a:p>
          <a:p>
            <a:endParaRPr lang="fr-FR" dirty="0"/>
          </a:p>
        </p:txBody>
      </p:sp>
      <p:sp>
        <p:nvSpPr>
          <p:cNvPr id="4" name="Espace réservé du numéro de diapositive 3"/>
          <p:cNvSpPr>
            <a:spLocks noGrp="1"/>
          </p:cNvSpPr>
          <p:nvPr>
            <p:ph type="sldNum" sz="quarter" idx="5"/>
          </p:nvPr>
        </p:nvSpPr>
        <p:spPr/>
        <p:txBody>
          <a:bodyPr/>
          <a:lstStyle/>
          <a:p>
            <a:fld id="{3AA93E1B-FEBB-418E-AADF-67BFA77493A2}" type="slidenum">
              <a:rPr lang="fr-FR" smtClean="0"/>
              <a:t>20</a:t>
            </a:fld>
            <a:endParaRPr lang="fr-FR"/>
          </a:p>
        </p:txBody>
      </p:sp>
    </p:spTree>
    <p:extLst>
      <p:ext uri="{BB962C8B-B14F-4D97-AF65-F5344CB8AC3E}">
        <p14:creationId xmlns:p14="http://schemas.microsoft.com/office/powerpoint/2010/main" val="31775946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Classe 1 : les « </a:t>
            </a:r>
            <a:r>
              <a:rPr lang="fr-FR" sz="1200" b="1" kern="1200" dirty="0">
                <a:solidFill>
                  <a:schemeClr val="tx1"/>
                </a:solidFill>
                <a:effectLst/>
                <a:latin typeface="+mn-lt"/>
                <a:ea typeface="+mn-ea"/>
                <a:cs typeface="+mn-cs"/>
              </a:rPr>
              <a:t>inquiets</a:t>
            </a:r>
            <a:r>
              <a:rPr lang="fr-FR" sz="1200" kern="1200" dirty="0">
                <a:solidFill>
                  <a:schemeClr val="tx1"/>
                </a:solidFill>
                <a:effectLst/>
                <a:latin typeface="+mn-lt"/>
                <a:ea typeface="+mn-ea"/>
                <a:cs typeface="+mn-cs"/>
              </a:rPr>
              <a:t> » - 38,76% de l’échantillon</a:t>
            </a:r>
          </a:p>
          <a:p>
            <a:r>
              <a:rPr lang="fr-FR" sz="1200" i="1" kern="1200" dirty="0">
                <a:solidFill>
                  <a:schemeClr val="tx1"/>
                </a:solidFill>
                <a:effectLst/>
                <a:latin typeface="+mn-lt"/>
                <a:ea typeface="+mn-ea"/>
                <a:cs typeface="+mn-cs"/>
              </a:rPr>
              <a:t>Niveau d’inquiétude très élevé, notamment pour soi-même, et très respectueux du confinement.</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Classe 2 : les « </a:t>
            </a:r>
            <a:r>
              <a:rPr lang="fr-FR" sz="1200" b="1" kern="1200" dirty="0">
                <a:solidFill>
                  <a:schemeClr val="tx1"/>
                </a:solidFill>
                <a:effectLst/>
                <a:latin typeface="+mn-lt"/>
                <a:ea typeface="+mn-ea"/>
                <a:cs typeface="+mn-cs"/>
              </a:rPr>
              <a:t>attentifs </a:t>
            </a:r>
            <a:r>
              <a:rPr lang="fr-FR" sz="1200" kern="1200" dirty="0">
                <a:solidFill>
                  <a:schemeClr val="tx1"/>
                </a:solidFill>
                <a:effectLst/>
                <a:latin typeface="+mn-lt"/>
                <a:ea typeface="+mn-ea"/>
                <a:cs typeface="+mn-cs"/>
              </a:rPr>
              <a:t>» - 42,63% de l’échantillon</a:t>
            </a:r>
          </a:p>
          <a:p>
            <a:r>
              <a:rPr lang="fr-FR" sz="1200" i="1" kern="1200" dirty="0">
                <a:solidFill>
                  <a:schemeClr val="tx1"/>
                </a:solidFill>
                <a:effectLst/>
                <a:latin typeface="+mn-lt"/>
                <a:ea typeface="+mn-ea"/>
                <a:cs typeface="+mn-cs"/>
              </a:rPr>
              <a:t>Niveau d’inquiétude moyen (surtout pour soi) mais respectueux du confinement.</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Classe 3 : les «</a:t>
            </a:r>
            <a:r>
              <a:rPr lang="fr-FR" sz="1200" b="1" kern="1200" dirty="0">
                <a:solidFill>
                  <a:schemeClr val="tx1"/>
                </a:solidFill>
                <a:effectLst/>
                <a:latin typeface="+mn-lt"/>
                <a:ea typeface="+mn-ea"/>
                <a:cs typeface="+mn-cs"/>
              </a:rPr>
              <a:t> insouciants</a:t>
            </a:r>
            <a:r>
              <a:rPr lang="fr-FR" sz="1200" kern="1200" dirty="0">
                <a:solidFill>
                  <a:schemeClr val="tx1"/>
                </a:solidFill>
                <a:effectLst/>
                <a:latin typeface="+mn-lt"/>
                <a:ea typeface="+mn-ea"/>
                <a:cs typeface="+mn-cs"/>
              </a:rPr>
              <a:t> » - 18,61% de l’échantillon</a:t>
            </a:r>
          </a:p>
          <a:p>
            <a:r>
              <a:rPr lang="fr-FR" sz="1200" i="1" kern="1200" dirty="0">
                <a:solidFill>
                  <a:schemeClr val="tx1"/>
                </a:solidFill>
                <a:effectLst/>
                <a:latin typeface="+mn-lt"/>
                <a:ea typeface="+mn-ea"/>
                <a:cs typeface="+mn-cs"/>
              </a:rPr>
              <a:t>Aucune inquiétude pour les autres et pour soi-même, respect plus faible du confinement que les autres classes.</a:t>
            </a:r>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5"/>
          </p:nvPr>
        </p:nvSpPr>
        <p:spPr/>
        <p:txBody>
          <a:bodyPr/>
          <a:lstStyle/>
          <a:p>
            <a:fld id="{3AA93E1B-FEBB-418E-AADF-67BFA77493A2}" type="slidenum">
              <a:rPr lang="fr-FR" smtClean="0"/>
              <a:t>21</a:t>
            </a:fld>
            <a:endParaRPr lang="fr-FR"/>
          </a:p>
        </p:txBody>
      </p:sp>
    </p:spTree>
    <p:extLst>
      <p:ext uri="{BB962C8B-B14F-4D97-AF65-F5344CB8AC3E}">
        <p14:creationId xmlns:p14="http://schemas.microsoft.com/office/powerpoint/2010/main" val="38942507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Il existe alors une relation statistique entre nos trois typologies : </a:t>
            </a:r>
          </a:p>
          <a:p>
            <a:pPr lvl="0"/>
            <a:r>
              <a:rPr lang="fr-FR" sz="1200" kern="1200" dirty="0">
                <a:solidFill>
                  <a:schemeClr val="tx1"/>
                </a:solidFill>
                <a:effectLst/>
                <a:latin typeface="+mn-lt"/>
                <a:ea typeface="+mn-ea"/>
                <a:cs typeface="+mn-cs"/>
              </a:rPr>
              <a:t>Entre le profil de rapport à la pandémie (profil COVID) et le profil de pratique de déplacements d’achats (profil CONSO)</a:t>
            </a:r>
          </a:p>
          <a:p>
            <a:pPr lvl="0"/>
            <a:r>
              <a:rPr lang="fr-FR" sz="1200" kern="1200" dirty="0">
                <a:solidFill>
                  <a:schemeClr val="tx1"/>
                </a:solidFill>
                <a:effectLst/>
                <a:latin typeface="+mn-lt"/>
                <a:ea typeface="+mn-ea"/>
                <a:cs typeface="+mn-cs"/>
              </a:rPr>
              <a:t>Entre le profil de rapport à la pandémie (profil COVID) et le profil de Changement</a:t>
            </a:r>
          </a:p>
          <a:p>
            <a:pPr lvl="0"/>
            <a:r>
              <a:rPr lang="fr-FR" sz="1200" kern="1200" dirty="0">
                <a:solidFill>
                  <a:schemeClr val="tx1"/>
                </a:solidFill>
                <a:effectLst/>
                <a:latin typeface="+mn-lt"/>
                <a:ea typeface="+mn-ea"/>
                <a:cs typeface="+mn-cs"/>
              </a:rPr>
              <a:t>Mais aussi entre profil de pratique de déplacements d’achats (profil CONSO) et profil de changement</a:t>
            </a:r>
          </a:p>
          <a:p>
            <a:pPr lvl="0"/>
            <a:endParaRPr lang="fr-FR" sz="12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Cela donne ce graphique un peu complexe qui peut être réorganisé</a:t>
            </a:r>
          </a:p>
        </p:txBody>
      </p:sp>
      <p:sp>
        <p:nvSpPr>
          <p:cNvPr id="4" name="Espace réservé du numéro de diapositive 3"/>
          <p:cNvSpPr>
            <a:spLocks noGrp="1"/>
          </p:cNvSpPr>
          <p:nvPr>
            <p:ph type="sldNum" sz="quarter" idx="5"/>
          </p:nvPr>
        </p:nvSpPr>
        <p:spPr/>
        <p:txBody>
          <a:bodyPr/>
          <a:lstStyle/>
          <a:p>
            <a:fld id="{3AA93E1B-FEBB-418E-AADF-67BFA77493A2}" type="slidenum">
              <a:rPr lang="fr-FR" smtClean="0"/>
              <a:t>22</a:t>
            </a:fld>
            <a:endParaRPr lang="fr-FR"/>
          </a:p>
        </p:txBody>
      </p:sp>
    </p:spTree>
    <p:extLst>
      <p:ext uri="{BB962C8B-B14F-4D97-AF65-F5344CB8AC3E}">
        <p14:creationId xmlns:p14="http://schemas.microsoft.com/office/powerpoint/2010/main" val="31612084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a:solidFill>
                  <a:schemeClr val="tx1"/>
                </a:solidFill>
                <a:effectLst/>
                <a:latin typeface="+mn-lt"/>
                <a:ea typeface="+mn-ea"/>
                <a:cs typeface="+mn-cs"/>
              </a:rPr>
              <a:t>3 pôles</a:t>
            </a:r>
            <a:r>
              <a:rPr lang="fr-FR" sz="1200" kern="1200" dirty="0">
                <a:solidFill>
                  <a:schemeClr val="tx1"/>
                </a:solidFill>
                <a:effectLst/>
                <a:latin typeface="+mn-lt"/>
                <a:ea typeface="+mn-ea"/>
                <a:cs typeface="+mn-cs"/>
              </a:rPr>
              <a:t> : </a:t>
            </a:r>
          </a:p>
          <a:p>
            <a:pPr lvl="0"/>
            <a:r>
              <a:rPr lang="fr-FR" sz="1200" kern="1200" dirty="0">
                <a:solidFill>
                  <a:schemeClr val="tx1"/>
                </a:solidFill>
                <a:effectLst/>
                <a:latin typeface="+mn-lt"/>
                <a:ea typeface="+mn-ea"/>
                <a:cs typeface="+mn-cs"/>
              </a:rPr>
              <a:t>les inquiets / bouleversés / reclus / anticipateurs qui ont modifié considérablement leur comportement</a:t>
            </a:r>
          </a:p>
          <a:p>
            <a:pPr lvl="0"/>
            <a:r>
              <a:rPr lang="fr-FR" sz="1200" kern="1200" dirty="0">
                <a:solidFill>
                  <a:schemeClr val="tx1"/>
                </a:solidFill>
                <a:effectLst/>
                <a:latin typeface="+mn-lt"/>
                <a:ea typeface="+mn-ea"/>
                <a:cs typeface="+mn-cs"/>
              </a:rPr>
              <a:t>les insouciants / routiniers / </a:t>
            </a:r>
            <a:r>
              <a:rPr lang="fr-FR" sz="1200" kern="1200" dirty="0" err="1">
                <a:solidFill>
                  <a:schemeClr val="tx1"/>
                </a:solidFill>
                <a:effectLst/>
                <a:latin typeface="+mn-lt"/>
                <a:ea typeface="+mn-ea"/>
                <a:cs typeface="+mn-cs"/>
              </a:rPr>
              <a:t>hyperconsommateur</a:t>
            </a:r>
            <a:r>
              <a:rPr lang="fr-FR" sz="1200" kern="1200" dirty="0">
                <a:solidFill>
                  <a:schemeClr val="tx1"/>
                </a:solidFill>
                <a:effectLst/>
                <a:latin typeface="+mn-lt"/>
                <a:ea typeface="+mn-ea"/>
                <a:cs typeface="+mn-cs"/>
              </a:rPr>
              <a:t>… qui font comme d’habitude</a:t>
            </a:r>
          </a:p>
          <a:p>
            <a:pPr lvl="0"/>
            <a:r>
              <a:rPr lang="fr-FR" sz="1200" kern="1200" dirty="0">
                <a:solidFill>
                  <a:schemeClr val="tx1"/>
                </a:solidFill>
                <a:effectLst/>
                <a:latin typeface="+mn-lt"/>
                <a:ea typeface="+mn-ea"/>
                <a:cs typeface="+mn-cs"/>
              </a:rPr>
              <a:t>les attentifs / modérés / résilients… qui s’adaptent un peu et réduisent leurs déplacements d’achats mais le vivent bien</a:t>
            </a:r>
          </a:p>
        </p:txBody>
      </p:sp>
      <p:sp>
        <p:nvSpPr>
          <p:cNvPr id="4" name="Espace réservé du numéro de diapositive 3"/>
          <p:cNvSpPr>
            <a:spLocks noGrp="1"/>
          </p:cNvSpPr>
          <p:nvPr>
            <p:ph type="sldNum" sz="quarter" idx="5"/>
          </p:nvPr>
        </p:nvSpPr>
        <p:spPr/>
        <p:txBody>
          <a:bodyPr/>
          <a:lstStyle/>
          <a:p>
            <a:fld id="{3AA93E1B-FEBB-418E-AADF-67BFA77493A2}" type="slidenum">
              <a:rPr lang="fr-FR" smtClean="0"/>
              <a:t>23</a:t>
            </a:fld>
            <a:endParaRPr lang="fr-FR"/>
          </a:p>
        </p:txBody>
      </p:sp>
    </p:spTree>
    <p:extLst>
      <p:ext uri="{BB962C8B-B14F-4D97-AF65-F5344CB8AC3E}">
        <p14:creationId xmlns:p14="http://schemas.microsoft.com/office/powerpoint/2010/main" val="31561185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Si l’on revient maintenant à nos hypothèses de départ, l’approche par profil nous permet d’y répondre en partie.</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1- Le domicile comme lieu d’ancrage des déplacements d’achat</a:t>
            </a:r>
          </a:p>
          <a:p>
            <a:r>
              <a:rPr lang="fr-FR" sz="1200" kern="1200" dirty="0">
                <a:solidFill>
                  <a:schemeClr val="tx1"/>
                </a:solidFill>
                <a:effectLst/>
                <a:latin typeface="+mn-lt"/>
                <a:ea typeface="+mn-ea"/>
                <a:cs typeface="+mn-cs"/>
              </a:rPr>
              <a:t>La proximité est le critère le plus important dans le choix des commerces. C’est aussi le second facteur de changement</a:t>
            </a:r>
          </a:p>
          <a:p>
            <a:r>
              <a:rPr lang="fr-FR" sz="1200" kern="1200" dirty="0">
                <a:solidFill>
                  <a:schemeClr val="tx1"/>
                </a:solidFill>
                <a:effectLst/>
                <a:latin typeface="+mn-lt"/>
                <a:ea typeface="+mn-ea"/>
                <a:cs typeface="+mn-cs"/>
              </a:rPr>
              <a:t>On retrouve l’importance donnée à la proximité dans les profils des comportements résilients ou bouleversés</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2- Le choix des établissements selon des critères sanitaires</a:t>
            </a:r>
          </a:p>
          <a:p>
            <a:r>
              <a:rPr lang="fr-FR" sz="1200" kern="1200" dirty="0">
                <a:solidFill>
                  <a:schemeClr val="tx1"/>
                </a:solidFill>
                <a:effectLst/>
                <a:latin typeface="+mn-lt"/>
                <a:ea typeface="+mn-ea"/>
                <a:cs typeface="+mn-cs"/>
              </a:rPr>
              <a:t>La sécurité sanitaire =	des critères de second ordre mais qui dépassent celui du prix	</a:t>
            </a:r>
          </a:p>
          <a:p>
            <a:r>
              <a:rPr lang="fr-FR" sz="1200" kern="1200" dirty="0">
                <a:solidFill>
                  <a:schemeClr val="tx1"/>
                </a:solidFill>
                <a:effectLst/>
                <a:latin typeface="+mn-lt"/>
                <a:ea typeface="+mn-ea"/>
                <a:cs typeface="+mn-cs"/>
              </a:rPr>
              <a:t>Cela concerne principalement les profils des inquiets, des bouleversés, des reclus et des anticipateurs connectés</a:t>
            </a:r>
          </a:p>
          <a:p>
            <a:pPr marL="0" indent="0">
              <a:buNone/>
            </a:pPr>
            <a:endParaRPr lang="fr-FR" dirty="0"/>
          </a:p>
        </p:txBody>
      </p:sp>
      <p:sp>
        <p:nvSpPr>
          <p:cNvPr id="4" name="Espace réservé du numéro de diapositive 3"/>
          <p:cNvSpPr>
            <a:spLocks noGrp="1"/>
          </p:cNvSpPr>
          <p:nvPr>
            <p:ph type="sldNum" sz="quarter" idx="5"/>
          </p:nvPr>
        </p:nvSpPr>
        <p:spPr/>
        <p:txBody>
          <a:bodyPr/>
          <a:lstStyle/>
          <a:p>
            <a:fld id="{3AA93E1B-FEBB-418E-AADF-67BFA77493A2}" type="slidenum">
              <a:rPr lang="fr-FR" smtClean="0"/>
              <a:t>24</a:t>
            </a:fld>
            <a:endParaRPr lang="fr-FR"/>
          </a:p>
        </p:txBody>
      </p:sp>
    </p:spTree>
    <p:extLst>
      <p:ext uri="{BB962C8B-B14F-4D97-AF65-F5344CB8AC3E}">
        <p14:creationId xmlns:p14="http://schemas.microsoft.com/office/powerpoint/2010/main" val="42327547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3- Le choix de l’établissement et/ou du canal de distribution pour optimiser son ravitaillement</a:t>
            </a:r>
          </a:p>
          <a:p>
            <a:r>
              <a:rPr lang="fr-FR" sz="1200" kern="1200" dirty="0">
                <a:solidFill>
                  <a:schemeClr val="tx1"/>
                </a:solidFill>
                <a:effectLst/>
                <a:latin typeface="+mn-lt"/>
                <a:ea typeface="+mn-ea"/>
                <a:cs typeface="+mn-cs"/>
              </a:rPr>
              <a:t>Le groupement des achats est le premier facteur de changement</a:t>
            </a:r>
          </a:p>
          <a:p>
            <a:r>
              <a:rPr lang="fr-FR" sz="1200" kern="1200" dirty="0">
                <a:solidFill>
                  <a:schemeClr val="tx1"/>
                </a:solidFill>
                <a:effectLst/>
                <a:latin typeface="+mn-lt"/>
                <a:ea typeface="+mn-ea"/>
                <a:cs typeface="+mn-cs"/>
              </a:rPr>
              <a:t>La place des supermarchés qui permettent d’optimiser une relative sécurité (proximité, moindre affluence</a:t>
            </a:r>
          </a:p>
          <a:p>
            <a:r>
              <a:rPr lang="fr-FR" sz="1200" kern="1200" dirty="0">
                <a:solidFill>
                  <a:schemeClr val="tx1"/>
                </a:solidFill>
                <a:effectLst/>
                <a:latin typeface="+mn-lt"/>
                <a:ea typeface="+mn-ea"/>
                <a:cs typeface="+mn-cs"/>
              </a:rPr>
              <a:t>On retrouve des stratégies de sélection des canaux de distribution parmi les profils de consommation chez les anticipateurs connectés, les consommateurs connectés et les modérés</a:t>
            </a:r>
          </a:p>
          <a:p>
            <a:r>
              <a:rPr lang="fr-FR" sz="1200" kern="1200" dirty="0">
                <a:solidFill>
                  <a:schemeClr val="tx1"/>
                </a:solidFill>
                <a:effectLst/>
                <a:latin typeface="+mn-lt"/>
                <a:ea typeface="+mn-ea"/>
                <a:cs typeface="+mn-cs"/>
              </a:rPr>
              <a:t>4- Les déplacements d’achat comme activité sociale </a:t>
            </a:r>
          </a:p>
          <a:p>
            <a:r>
              <a:rPr lang="fr-FR" sz="1200" kern="1200" dirty="0">
                <a:solidFill>
                  <a:schemeClr val="tx1"/>
                </a:solidFill>
                <a:effectLst/>
                <a:latin typeface="+mn-lt"/>
                <a:ea typeface="+mn-ea"/>
                <a:cs typeface="+mn-cs"/>
              </a:rPr>
              <a:t>Un nombre non-négligeable de personnes qui utilisent la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MAIS AUSSI</a:t>
            </a:r>
            <a:r>
              <a:rPr lang="fr-FR" sz="1200" b="1" kern="1200" dirty="0">
                <a:solidFill>
                  <a:schemeClr val="tx1"/>
                </a:solidFill>
                <a:effectLst/>
                <a:latin typeface="+mn-lt"/>
                <a:ea typeface="+mn-ea"/>
                <a:cs typeface="+mn-cs"/>
              </a:rPr>
              <a:t>:  le facteur « habitude »</a:t>
            </a:r>
            <a:r>
              <a:rPr lang="fr-FR" sz="1200" kern="1200" dirty="0">
                <a:solidFill>
                  <a:schemeClr val="tx1"/>
                </a:solidFill>
                <a:effectLst/>
                <a:latin typeface="+mn-lt"/>
                <a:ea typeface="+mn-ea"/>
                <a:cs typeface="+mn-cs"/>
              </a:rPr>
              <a:t> qui revient souvent &gt; </a:t>
            </a:r>
            <a:r>
              <a:rPr lang="fr-FR" sz="1200" kern="1200" dirty="0" err="1">
                <a:solidFill>
                  <a:schemeClr val="tx1"/>
                </a:solidFill>
                <a:effectLst/>
                <a:latin typeface="+mn-lt"/>
                <a:ea typeface="+mn-ea"/>
                <a:cs typeface="+mn-cs"/>
              </a:rPr>
              <a:t>c-à-d</a:t>
            </a:r>
            <a:r>
              <a:rPr lang="fr-FR" sz="1200" kern="1200" dirty="0">
                <a:solidFill>
                  <a:schemeClr val="tx1"/>
                </a:solidFill>
                <a:effectLst/>
                <a:latin typeface="+mn-lt"/>
                <a:ea typeface="+mn-ea"/>
                <a:cs typeface="+mn-cs"/>
              </a:rPr>
              <a:t> le </a:t>
            </a:r>
            <a:r>
              <a:rPr lang="fr-FR" sz="1200" b="1" kern="1200" dirty="0">
                <a:solidFill>
                  <a:schemeClr val="tx1"/>
                </a:solidFill>
                <a:effectLst/>
                <a:latin typeface="+mn-lt"/>
                <a:ea typeface="+mn-ea"/>
                <a:cs typeface="+mn-cs"/>
              </a:rPr>
              <a:t>principe de moindre effort</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Pas un bouleversement total non plus.</a:t>
            </a:r>
          </a:p>
          <a:p>
            <a:r>
              <a:rPr lang="fr-FR" sz="1200" kern="1200" dirty="0">
                <a:solidFill>
                  <a:schemeClr val="tx1"/>
                </a:solidFill>
                <a:effectLst/>
                <a:latin typeface="+mn-lt"/>
                <a:ea typeface="+mn-ea"/>
                <a:cs typeface="+mn-cs"/>
              </a:rPr>
              <a:t>Beaucoup de répondants ont privilégiés leurs points de vente habituels</a:t>
            </a:r>
          </a:p>
        </p:txBody>
      </p:sp>
      <p:sp>
        <p:nvSpPr>
          <p:cNvPr id="4" name="Espace réservé du numéro de diapositive 3"/>
          <p:cNvSpPr>
            <a:spLocks noGrp="1"/>
          </p:cNvSpPr>
          <p:nvPr>
            <p:ph type="sldNum" sz="quarter" idx="5"/>
          </p:nvPr>
        </p:nvSpPr>
        <p:spPr/>
        <p:txBody>
          <a:bodyPr/>
          <a:lstStyle/>
          <a:p>
            <a:fld id="{3AA93E1B-FEBB-418E-AADF-67BFA77493A2}" type="slidenum">
              <a:rPr lang="fr-FR" smtClean="0"/>
              <a:t>25</a:t>
            </a:fld>
            <a:endParaRPr lang="fr-FR"/>
          </a:p>
        </p:txBody>
      </p:sp>
    </p:spTree>
    <p:extLst>
      <p:ext uri="{BB962C8B-B14F-4D97-AF65-F5344CB8AC3E}">
        <p14:creationId xmlns:p14="http://schemas.microsoft.com/office/powerpoint/2010/main" val="17505690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rtl="0"/>
            <a:r>
              <a:rPr lang="fr-FR" sz="1200" kern="1200" dirty="0">
                <a:solidFill>
                  <a:schemeClr val="tx1"/>
                </a:solidFill>
                <a:effectLst/>
                <a:latin typeface="+mn-lt"/>
                <a:ea typeface="+mn-ea"/>
                <a:cs typeface="+mn-cs"/>
              </a:rPr>
              <a:t>Poursuivre l’analyse par profil sur les vagues d’enquêtes suivantes pour étudier l’évolution des comportements de consommation</a:t>
            </a:r>
          </a:p>
          <a:p>
            <a:pPr lvl="0"/>
            <a:r>
              <a:rPr lang="fr-FR" sz="1200" kern="1200" dirty="0">
                <a:solidFill>
                  <a:schemeClr val="tx1"/>
                </a:solidFill>
                <a:effectLst/>
                <a:latin typeface="+mn-lt"/>
                <a:ea typeface="+mn-ea"/>
                <a:cs typeface="+mn-cs"/>
              </a:rPr>
              <a:t>Faire un suivi individuel des répondants ayant répondu aux différentes vagues d’enquêtes</a:t>
            </a:r>
          </a:p>
          <a:p>
            <a:pPr lvl="0"/>
            <a:r>
              <a:rPr lang="fr-FR" sz="1200" kern="1200" dirty="0">
                <a:solidFill>
                  <a:schemeClr val="tx1"/>
                </a:solidFill>
                <a:effectLst/>
                <a:latin typeface="+mn-lt"/>
                <a:ea typeface="+mn-ea"/>
                <a:cs typeface="+mn-cs"/>
              </a:rPr>
              <a:t>Poursuivre l’analyse par type de commerces</a:t>
            </a:r>
          </a:p>
          <a:p>
            <a:endParaRPr lang="fr-FR" dirty="0"/>
          </a:p>
        </p:txBody>
      </p:sp>
      <p:sp>
        <p:nvSpPr>
          <p:cNvPr id="4" name="Espace réservé du numéro de diapositive 3"/>
          <p:cNvSpPr>
            <a:spLocks noGrp="1"/>
          </p:cNvSpPr>
          <p:nvPr>
            <p:ph type="sldNum" sz="quarter" idx="5"/>
          </p:nvPr>
        </p:nvSpPr>
        <p:spPr/>
        <p:txBody>
          <a:bodyPr/>
          <a:lstStyle/>
          <a:p>
            <a:fld id="{3AA93E1B-FEBB-418E-AADF-67BFA77493A2}" type="slidenum">
              <a:rPr lang="fr-FR" smtClean="0"/>
              <a:t>26</a:t>
            </a:fld>
            <a:endParaRPr lang="fr-FR"/>
          </a:p>
        </p:txBody>
      </p:sp>
    </p:spTree>
    <p:extLst>
      <p:ext uri="{BB962C8B-B14F-4D97-AF65-F5344CB8AC3E}">
        <p14:creationId xmlns:p14="http://schemas.microsoft.com/office/powerpoint/2010/main" val="1255151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Ce travail de recherche s’inscrit dans la continuité des travaux réalisés sur le </a:t>
            </a:r>
            <a:r>
              <a:rPr lang="fr-FR" sz="1200" b="1" kern="1200" dirty="0">
                <a:solidFill>
                  <a:schemeClr val="tx1"/>
                </a:solidFill>
                <a:effectLst/>
                <a:latin typeface="+mn-lt"/>
                <a:ea typeface="+mn-ea"/>
                <a:cs typeface="+mn-cs"/>
              </a:rPr>
              <a:t>comportement spatial du consommateur</a:t>
            </a:r>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Dans une synthèse des modèles de comportement spatial du consommateur, Thill et Timmermans classe ces modèles en 3 catégories : les modèles gravitaires / les modèles probabilistes / et les modèles de choix</a:t>
            </a:r>
          </a:p>
          <a:p>
            <a:r>
              <a:rPr lang="fr-FR" sz="1200" kern="1200" dirty="0">
                <a:solidFill>
                  <a:schemeClr val="tx1"/>
                </a:solidFill>
                <a:effectLst/>
                <a:latin typeface="+mn-lt"/>
                <a:ea typeface="+mn-ea"/>
                <a:cs typeface="+mn-cs"/>
              </a:rPr>
              <a:t>Ces modèles sont généralement basés sur les </a:t>
            </a:r>
            <a:r>
              <a:rPr lang="fr-FR" sz="1200" b="1" kern="1200" dirty="0">
                <a:solidFill>
                  <a:schemeClr val="tx1"/>
                </a:solidFill>
                <a:effectLst/>
                <a:latin typeface="+mn-lt"/>
                <a:ea typeface="+mn-ea"/>
                <a:cs typeface="+mn-cs"/>
              </a:rPr>
              <a:t>concepts-clés</a:t>
            </a:r>
            <a:r>
              <a:rPr lang="fr-FR" sz="1200" kern="1200" dirty="0">
                <a:solidFill>
                  <a:schemeClr val="tx1"/>
                </a:solidFill>
                <a:effectLst/>
                <a:latin typeface="+mn-lt"/>
                <a:ea typeface="+mn-ea"/>
                <a:cs typeface="+mn-cs"/>
              </a:rPr>
              <a:t> suivant :</a:t>
            </a:r>
          </a:p>
          <a:p>
            <a:r>
              <a:rPr lang="fr-FR" sz="1200" b="1" kern="1200" dirty="0">
                <a:solidFill>
                  <a:schemeClr val="tx1"/>
                </a:solidFill>
                <a:effectLst/>
                <a:latin typeface="+mn-lt"/>
                <a:ea typeface="+mn-ea"/>
                <a:cs typeface="+mn-cs"/>
              </a:rPr>
              <a:t>- la distance </a:t>
            </a:r>
            <a:r>
              <a:rPr lang="fr-FR" sz="1200" kern="1200" dirty="0">
                <a:solidFill>
                  <a:schemeClr val="tx1"/>
                </a:solidFill>
                <a:effectLst/>
                <a:latin typeface="+mn-lt"/>
                <a:ea typeface="+mn-ea"/>
                <a:cs typeface="+mn-cs"/>
              </a:rPr>
              <a:t>qui dépend des types de produits mais aussi des individus </a:t>
            </a:r>
          </a:p>
          <a:p>
            <a:pPr lvl="0"/>
            <a:r>
              <a:rPr lang="fr-FR" sz="1200" b="1" kern="1200" dirty="0">
                <a:solidFill>
                  <a:schemeClr val="tx1"/>
                </a:solidFill>
                <a:effectLst/>
                <a:latin typeface="+mn-lt"/>
                <a:ea typeface="+mn-ea"/>
                <a:cs typeface="+mn-cs"/>
              </a:rPr>
              <a:t>- l’attraction commerciale</a:t>
            </a:r>
            <a:r>
              <a:rPr lang="fr-FR" sz="1200" kern="1200" dirty="0">
                <a:solidFill>
                  <a:schemeClr val="tx1"/>
                </a:solidFill>
                <a:effectLst/>
                <a:latin typeface="+mn-lt"/>
                <a:ea typeface="+mn-ea"/>
                <a:cs typeface="+mn-cs"/>
              </a:rPr>
              <a:t> du point de vente ou de la zone d’achats (distance, types de biens et services, principe du moindre effort et les promotions)</a:t>
            </a:r>
          </a:p>
          <a:p>
            <a:pPr lvl="0"/>
            <a:r>
              <a:rPr lang="fr-FR" sz="1200" kern="120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la clientèle de stock</a:t>
            </a:r>
            <a:r>
              <a:rPr lang="fr-FR" sz="1200" kern="1200" dirty="0">
                <a:solidFill>
                  <a:schemeClr val="tx1"/>
                </a:solidFill>
                <a:effectLst/>
                <a:latin typeface="+mn-lt"/>
                <a:ea typeface="+mn-ea"/>
                <a:cs typeface="+mn-cs"/>
              </a:rPr>
              <a:t> (qui réside dans la zone de chalandise ou y travaille) </a:t>
            </a:r>
            <a:r>
              <a:rPr lang="fr-FR" sz="1200" b="1" kern="1200" dirty="0">
                <a:solidFill>
                  <a:schemeClr val="tx1"/>
                </a:solidFill>
                <a:effectLst/>
                <a:latin typeface="+mn-lt"/>
                <a:ea typeface="+mn-ea"/>
                <a:cs typeface="+mn-cs"/>
              </a:rPr>
              <a:t>et la clientèle de flux</a:t>
            </a:r>
            <a:r>
              <a:rPr lang="fr-FR" sz="1200" kern="1200" dirty="0">
                <a:solidFill>
                  <a:schemeClr val="tx1"/>
                </a:solidFill>
                <a:effectLst/>
                <a:latin typeface="+mn-lt"/>
                <a:ea typeface="+mn-ea"/>
                <a:cs typeface="+mn-cs"/>
              </a:rPr>
              <a:t> (qui y transite) ; </a:t>
            </a:r>
          </a:p>
          <a:p>
            <a:pPr lvl="0"/>
            <a:r>
              <a:rPr lang="fr-FR" sz="1200" kern="120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les parcours d’achats</a:t>
            </a:r>
            <a:r>
              <a:rPr lang="fr-FR" sz="1200" kern="1200" dirty="0">
                <a:solidFill>
                  <a:schemeClr val="tx1"/>
                </a:solidFill>
                <a:effectLst/>
                <a:latin typeface="+mn-lt"/>
                <a:ea typeface="+mn-ea"/>
                <a:cs typeface="+mn-cs"/>
              </a:rPr>
              <a:t> (les consommateurs organisant parfois leurs déplacements d’achats de façon chaînée).</a:t>
            </a:r>
          </a:p>
          <a:p>
            <a:endParaRPr lang="fr-FR" dirty="0"/>
          </a:p>
        </p:txBody>
      </p:sp>
      <p:sp>
        <p:nvSpPr>
          <p:cNvPr id="4" name="Espace réservé du numéro de diapositive 3"/>
          <p:cNvSpPr>
            <a:spLocks noGrp="1"/>
          </p:cNvSpPr>
          <p:nvPr>
            <p:ph type="sldNum" sz="quarter" idx="5"/>
          </p:nvPr>
        </p:nvSpPr>
        <p:spPr/>
        <p:txBody>
          <a:bodyPr/>
          <a:lstStyle/>
          <a:p>
            <a:fld id="{3AA93E1B-FEBB-418E-AADF-67BFA77493A2}" type="slidenum">
              <a:rPr lang="fr-FR" smtClean="0"/>
              <a:t>3</a:t>
            </a:fld>
            <a:endParaRPr lang="fr-FR"/>
          </a:p>
        </p:txBody>
      </p:sp>
    </p:spTree>
    <p:extLst>
      <p:ext uri="{BB962C8B-B14F-4D97-AF65-F5344CB8AC3E}">
        <p14:creationId xmlns:p14="http://schemas.microsoft.com/office/powerpoint/2010/main" val="2699193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La COVID19 et la situation de confinement remettent tout en question</a:t>
            </a:r>
          </a:p>
          <a:p>
            <a:pPr lvl="0"/>
            <a:r>
              <a:rPr lang="fr-FR" sz="1200" kern="1200" dirty="0">
                <a:solidFill>
                  <a:schemeClr val="tx1"/>
                </a:solidFill>
                <a:effectLst/>
                <a:latin typeface="+mn-lt"/>
                <a:ea typeface="+mn-ea"/>
                <a:cs typeface="+mn-cs"/>
              </a:rPr>
              <a:t>Concernant la distance &gt; </a:t>
            </a:r>
            <a:r>
              <a:rPr lang="fr-FR" sz="1200" b="1" kern="1200" dirty="0">
                <a:solidFill>
                  <a:schemeClr val="tx1"/>
                </a:solidFill>
                <a:effectLst/>
                <a:latin typeface="+mn-lt"/>
                <a:ea typeface="+mn-ea"/>
                <a:cs typeface="+mn-cs"/>
              </a:rPr>
              <a:t>les règles du confinement encouragent voire contraignent à la proximité</a:t>
            </a:r>
            <a:endParaRPr lang="fr-FR"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 Concernant l’attraction commerciale &gt; </a:t>
            </a:r>
            <a:r>
              <a:rPr lang="fr-FR" sz="1200" b="1" kern="1200" dirty="0">
                <a:solidFill>
                  <a:schemeClr val="tx1"/>
                </a:solidFill>
                <a:effectLst/>
                <a:latin typeface="+mn-lt"/>
                <a:ea typeface="+mn-ea"/>
                <a:cs typeface="+mn-cs"/>
              </a:rPr>
              <a:t>les critères habituels disparaissent au profit d’autres</a:t>
            </a:r>
            <a:r>
              <a:rPr lang="fr-FR" sz="1200" kern="1200" dirty="0">
                <a:solidFill>
                  <a:schemeClr val="tx1"/>
                </a:solidFill>
                <a:effectLst/>
                <a:latin typeface="+mn-lt"/>
                <a:ea typeface="+mn-ea"/>
                <a:cs typeface="+mn-cs"/>
              </a:rPr>
              <a:t> (disponibilité des produits dans un contexte de relative pénurie, mesures de distanciation physiques, limitation de l’attente, de la foule ou des contacts)</a:t>
            </a:r>
          </a:p>
          <a:p>
            <a:r>
              <a:rPr lang="fr-FR" sz="1200" kern="1200" dirty="0">
                <a:solidFill>
                  <a:schemeClr val="tx1"/>
                </a:solidFill>
                <a:effectLst/>
                <a:latin typeface="+mn-lt"/>
                <a:ea typeface="+mn-ea"/>
                <a:cs typeface="+mn-cs"/>
              </a:rPr>
              <a:t> </a:t>
            </a:r>
          </a:p>
          <a:p>
            <a:pPr lvl="0"/>
            <a:r>
              <a:rPr lang="fr-FR" sz="1200" kern="1200" dirty="0">
                <a:solidFill>
                  <a:schemeClr val="tx1"/>
                </a:solidFill>
                <a:effectLst/>
                <a:latin typeface="+mn-lt"/>
                <a:ea typeface="+mn-ea"/>
                <a:cs typeface="+mn-cs"/>
              </a:rPr>
              <a:t> Concernant la clientèle de stock et la clientèle de flux &gt; le télétravail et le confinement </a:t>
            </a:r>
            <a:r>
              <a:rPr lang="fr-FR" sz="1200" b="1" kern="1200" dirty="0">
                <a:solidFill>
                  <a:schemeClr val="tx1"/>
                </a:solidFill>
                <a:effectLst/>
                <a:latin typeface="+mn-lt"/>
                <a:ea typeface="+mn-ea"/>
                <a:cs typeface="+mn-cs"/>
              </a:rPr>
              <a:t>limitent considérablement la clientèle de flux</a:t>
            </a:r>
            <a:r>
              <a:rPr lang="fr-FR" sz="1200" kern="1200" dirty="0">
                <a:solidFill>
                  <a:schemeClr val="tx1"/>
                </a:solidFill>
                <a:effectLst/>
                <a:latin typeface="+mn-lt"/>
                <a:ea typeface="+mn-ea"/>
                <a:cs typeface="+mn-cs"/>
              </a:rPr>
              <a:t>. Rares sont ceux qui se déplacent pour d’autres motifs que ceux d’achats, surtout au début du confinement.</a:t>
            </a:r>
          </a:p>
          <a:p>
            <a:r>
              <a:rPr lang="fr-FR" sz="1200" kern="1200" dirty="0">
                <a:solidFill>
                  <a:schemeClr val="tx1"/>
                </a:solidFill>
                <a:effectLst/>
                <a:latin typeface="+mn-lt"/>
                <a:ea typeface="+mn-ea"/>
                <a:cs typeface="+mn-cs"/>
              </a:rPr>
              <a:t> </a:t>
            </a:r>
          </a:p>
          <a:p>
            <a:pPr lvl="0"/>
            <a:r>
              <a:rPr lang="fr-FR" sz="1200" kern="1200" dirty="0">
                <a:solidFill>
                  <a:schemeClr val="tx1"/>
                </a:solidFill>
                <a:effectLst/>
                <a:latin typeface="+mn-lt"/>
                <a:ea typeface="+mn-ea"/>
                <a:cs typeface="+mn-cs"/>
              </a:rPr>
              <a:t> Concernant les parcours d’achats &gt; une partie des commerces est fermée ce qui </a:t>
            </a:r>
            <a:r>
              <a:rPr lang="fr-FR" sz="1200" b="1" kern="1200" dirty="0">
                <a:solidFill>
                  <a:schemeClr val="tx1"/>
                </a:solidFill>
                <a:effectLst/>
                <a:latin typeface="+mn-lt"/>
                <a:ea typeface="+mn-ea"/>
                <a:cs typeface="+mn-cs"/>
              </a:rPr>
              <a:t>modifie les habitudes de parcours</a:t>
            </a:r>
            <a:r>
              <a:rPr lang="fr-FR" sz="1200" kern="1200" dirty="0">
                <a:solidFill>
                  <a:schemeClr val="tx1"/>
                </a:solidFill>
                <a:effectLst/>
                <a:latin typeface="+mn-lt"/>
                <a:ea typeface="+mn-ea"/>
                <a:cs typeface="+mn-cs"/>
              </a:rPr>
              <a:t> : il n’est plus pertinent de faire des achats alimentaires à côté des centres commerciaux où les boutiques sont fermées. D’autant plus que chacun est invité à réduire le nombre de points de vente fréquentés pour ne pas s’exposer à la COVID</a:t>
            </a:r>
          </a:p>
          <a:p>
            <a:endParaRPr lang="fr-FR" dirty="0"/>
          </a:p>
        </p:txBody>
      </p:sp>
      <p:sp>
        <p:nvSpPr>
          <p:cNvPr id="4" name="Espace réservé du numéro de diapositive 3"/>
          <p:cNvSpPr>
            <a:spLocks noGrp="1"/>
          </p:cNvSpPr>
          <p:nvPr>
            <p:ph type="sldNum" sz="quarter" idx="5"/>
          </p:nvPr>
        </p:nvSpPr>
        <p:spPr/>
        <p:txBody>
          <a:bodyPr/>
          <a:lstStyle/>
          <a:p>
            <a:fld id="{3AA93E1B-FEBB-418E-AADF-67BFA77493A2}" type="slidenum">
              <a:rPr lang="fr-FR" smtClean="0"/>
              <a:t>4</a:t>
            </a:fld>
            <a:endParaRPr lang="fr-FR"/>
          </a:p>
        </p:txBody>
      </p:sp>
    </p:spTree>
    <p:extLst>
      <p:ext uri="{BB962C8B-B14F-4D97-AF65-F5344CB8AC3E}">
        <p14:creationId xmlns:p14="http://schemas.microsoft.com/office/powerpoint/2010/main" val="1480443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Notre question de recherche porte alors sur la modification des comportements de déplacement d’achat dans un contexte d’épidémie et de confinement</a:t>
            </a:r>
          </a:p>
          <a:p>
            <a:r>
              <a:rPr lang="fr-FR" sz="1200" kern="1200" dirty="0">
                <a:solidFill>
                  <a:schemeClr val="tx1"/>
                </a:solidFill>
                <a:effectLst/>
                <a:latin typeface="+mn-lt"/>
                <a:ea typeface="+mn-ea"/>
                <a:cs typeface="+mn-cs"/>
              </a:rPr>
              <a:t>Avec plusieurs hypothèses sur les recompositions de ces comportements de déplacement :</a:t>
            </a:r>
          </a:p>
          <a:p>
            <a:r>
              <a:rPr lang="fr-FR" sz="1200" kern="1200" dirty="0">
                <a:solidFill>
                  <a:schemeClr val="tx1"/>
                </a:solidFill>
                <a:effectLst/>
                <a:latin typeface="+mn-lt"/>
                <a:ea typeface="+mn-ea"/>
                <a:cs typeface="+mn-cs"/>
              </a:rPr>
              <a:t> </a:t>
            </a:r>
          </a:p>
          <a:p>
            <a:r>
              <a:rPr lang="fr-FR" sz="1200" b="1" kern="1200" dirty="0">
                <a:solidFill>
                  <a:schemeClr val="tx1"/>
                </a:solidFill>
                <a:effectLst/>
                <a:latin typeface="+mn-lt"/>
                <a:ea typeface="+mn-ea"/>
                <a:cs typeface="+mn-cs"/>
              </a:rPr>
              <a:t>1 – le domicile comme lieu d’ancrage des déplacements d’achat</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Le domicile devient la </a:t>
            </a:r>
            <a:r>
              <a:rPr lang="fr-FR" sz="1200" b="1" kern="1200" dirty="0">
                <a:solidFill>
                  <a:schemeClr val="tx1"/>
                </a:solidFill>
                <a:effectLst/>
                <a:latin typeface="+mn-lt"/>
                <a:ea typeface="+mn-ea"/>
                <a:cs typeface="+mn-cs"/>
              </a:rPr>
              <a:t>polarité spatiale unique</a:t>
            </a:r>
            <a:r>
              <a:rPr lang="fr-FR" sz="1200" kern="1200" dirty="0">
                <a:solidFill>
                  <a:schemeClr val="tx1"/>
                </a:solidFill>
                <a:effectLst/>
                <a:latin typeface="+mn-lt"/>
                <a:ea typeface="+mn-ea"/>
                <a:cs typeface="+mn-cs"/>
              </a:rPr>
              <a:t> pour nombre de nos concitoyens</a:t>
            </a:r>
          </a:p>
          <a:p>
            <a:r>
              <a:rPr lang="fr-FR" sz="1200" kern="1200" dirty="0">
                <a:solidFill>
                  <a:schemeClr val="tx1"/>
                </a:solidFill>
                <a:effectLst/>
                <a:latin typeface="+mn-lt"/>
                <a:ea typeface="+mn-ea"/>
                <a:cs typeface="+mn-cs"/>
              </a:rPr>
              <a:t>Dans de nombreux foyers, les déplacements d’achats sont souvent les seuls déplacements autorisés au-delà d’1km</a:t>
            </a:r>
          </a:p>
          <a:p>
            <a:r>
              <a:rPr lang="fr-FR" sz="1200" kern="1200" dirty="0">
                <a:solidFill>
                  <a:schemeClr val="tx1"/>
                </a:solidFill>
                <a:effectLst/>
                <a:latin typeface="+mn-lt"/>
                <a:ea typeface="+mn-ea"/>
                <a:cs typeface="+mn-cs"/>
              </a:rPr>
              <a:t> </a:t>
            </a:r>
          </a:p>
          <a:p>
            <a:r>
              <a:rPr lang="fr-FR" sz="1200" b="1" kern="1200" dirty="0">
                <a:solidFill>
                  <a:schemeClr val="tx1"/>
                </a:solidFill>
                <a:effectLst/>
                <a:latin typeface="+mn-lt"/>
                <a:ea typeface="+mn-ea"/>
                <a:cs typeface="+mn-cs"/>
              </a:rPr>
              <a:t>2- Le choix des établissements selon des critères sanitaires</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Les consommateurs sont </a:t>
            </a:r>
            <a:r>
              <a:rPr lang="fr-FR" sz="1200" b="1" kern="1200" dirty="0">
                <a:solidFill>
                  <a:schemeClr val="tx1"/>
                </a:solidFill>
                <a:effectLst/>
                <a:latin typeface="+mn-lt"/>
                <a:ea typeface="+mn-ea"/>
                <a:cs typeface="+mn-cs"/>
              </a:rPr>
              <a:t>sensibles aux critères sanitaires</a:t>
            </a:r>
            <a:r>
              <a:rPr lang="fr-FR" sz="1200" kern="1200" dirty="0">
                <a:solidFill>
                  <a:schemeClr val="tx1"/>
                </a:solidFill>
                <a:effectLst/>
                <a:latin typeface="+mn-lt"/>
                <a:ea typeface="+mn-ea"/>
                <a:cs typeface="+mn-cs"/>
              </a:rPr>
              <a:t> (éviter la foule, ne pas passer trop de temps en magasin, mesures de sécurité), surtout les plus inquiets ou les plus vulnérables.</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C’est aussi le </a:t>
            </a:r>
            <a:r>
              <a:rPr lang="fr-FR" sz="1200" b="1" kern="1200" dirty="0">
                <a:solidFill>
                  <a:schemeClr val="tx1"/>
                </a:solidFill>
                <a:effectLst/>
                <a:latin typeface="+mn-lt"/>
                <a:ea typeface="+mn-ea"/>
                <a:cs typeface="+mn-cs"/>
              </a:rPr>
              <a:t>développement des achats à distance</a:t>
            </a:r>
            <a:r>
              <a:rPr lang="fr-FR" sz="1200" kern="1200" dirty="0">
                <a:solidFill>
                  <a:schemeClr val="tx1"/>
                </a:solidFill>
                <a:effectLst/>
                <a:latin typeface="+mn-lt"/>
                <a:ea typeface="+mn-ea"/>
                <a:cs typeface="+mn-cs"/>
              </a:rPr>
              <a:t> ou du retrait en magasin et du drive pour limiter les situations à risque. Jean-Christophe Gay (2020) explique que « dans un monde du «sans contact», l'automobile renforce nos limites individuelles et rassure. » </a:t>
            </a:r>
          </a:p>
          <a:p>
            <a:r>
              <a:rPr lang="fr-FR" sz="1200" kern="1200" dirty="0">
                <a:solidFill>
                  <a:schemeClr val="tx1"/>
                </a:solidFill>
                <a:effectLst/>
                <a:latin typeface="+mn-lt"/>
                <a:ea typeface="+mn-ea"/>
                <a:cs typeface="+mn-cs"/>
              </a:rPr>
              <a:t> </a:t>
            </a:r>
          </a:p>
          <a:p>
            <a:r>
              <a:rPr lang="fr-FR" sz="1200" b="1" kern="1200" dirty="0">
                <a:solidFill>
                  <a:schemeClr val="tx1"/>
                </a:solidFill>
                <a:effectLst/>
                <a:latin typeface="+mn-lt"/>
                <a:ea typeface="+mn-ea"/>
                <a:cs typeface="+mn-cs"/>
              </a:rPr>
              <a:t>3 –  Le choix de l’établissement et/ou du canal de distribution pour optimiser son ravitaillement</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Pénurie de produits, recherche de produits nécessaires pour affronter le temps du confinement… certains produits ne sont alors disponibles que dans certains</a:t>
            </a:r>
            <a:r>
              <a:rPr lang="fr-FR" sz="1200" b="1" kern="1200" dirty="0">
                <a:solidFill>
                  <a:schemeClr val="tx1"/>
                </a:solidFill>
                <a:effectLst/>
                <a:latin typeface="+mn-lt"/>
                <a:ea typeface="+mn-ea"/>
                <a:cs typeface="+mn-cs"/>
              </a:rPr>
              <a:t> points de vente </a:t>
            </a:r>
            <a:r>
              <a:rPr lang="fr-FR" sz="1200" kern="1200" dirty="0">
                <a:solidFill>
                  <a:schemeClr val="tx1"/>
                </a:solidFill>
                <a:effectLst/>
                <a:latin typeface="+mn-lt"/>
                <a:ea typeface="+mn-ea"/>
                <a:cs typeface="+mn-cs"/>
              </a:rPr>
              <a:t>ou sur</a:t>
            </a:r>
            <a:r>
              <a:rPr lang="fr-FR" sz="1200" b="1" kern="1200" dirty="0">
                <a:solidFill>
                  <a:schemeClr val="tx1"/>
                </a:solidFill>
                <a:effectLst/>
                <a:latin typeface="+mn-lt"/>
                <a:ea typeface="+mn-ea"/>
                <a:cs typeface="+mn-cs"/>
              </a:rPr>
              <a:t> Internet</a:t>
            </a:r>
            <a:r>
              <a:rPr lang="fr-FR" sz="1200" kern="1200" dirty="0">
                <a:solidFill>
                  <a:schemeClr val="tx1"/>
                </a:solidFill>
                <a:effectLst/>
                <a:latin typeface="+mn-lt"/>
                <a:ea typeface="+mn-ea"/>
                <a:cs typeface="+mn-cs"/>
              </a:rPr>
              <a:t>.</a:t>
            </a:r>
          </a:p>
          <a:p>
            <a:r>
              <a:rPr lang="fr-FR" sz="1200" kern="1200" dirty="0">
                <a:solidFill>
                  <a:schemeClr val="tx1"/>
                </a:solidFill>
                <a:effectLst/>
                <a:latin typeface="+mn-lt"/>
                <a:ea typeface="+mn-ea"/>
                <a:cs typeface="+mn-cs"/>
              </a:rPr>
              <a:t> </a:t>
            </a:r>
          </a:p>
          <a:p>
            <a:r>
              <a:rPr lang="fr-FR" sz="1200" b="1" kern="1200" dirty="0">
                <a:solidFill>
                  <a:schemeClr val="tx1"/>
                </a:solidFill>
                <a:effectLst/>
                <a:latin typeface="+mn-lt"/>
                <a:ea typeface="+mn-ea"/>
                <a:cs typeface="+mn-cs"/>
              </a:rPr>
              <a:t>4 – Les déplacements d’achats comme activité sociale</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Sorties limitées, absence de relations sociales physiques, </a:t>
            </a:r>
            <a:r>
              <a:rPr lang="fr-FR" sz="1200" b="1" kern="1200" dirty="0">
                <a:solidFill>
                  <a:schemeClr val="tx1"/>
                </a:solidFill>
                <a:effectLst/>
                <a:latin typeface="+mn-lt"/>
                <a:ea typeface="+mn-ea"/>
                <a:cs typeface="+mn-cs"/>
              </a:rPr>
              <a:t>sentiment d’enfermement</a:t>
            </a:r>
            <a:r>
              <a:rPr lang="fr-FR" sz="1200" kern="1200" dirty="0">
                <a:solidFill>
                  <a:schemeClr val="tx1"/>
                </a:solidFill>
                <a:effectLst/>
                <a:latin typeface="+mn-lt"/>
                <a:ea typeface="+mn-ea"/>
                <a:cs typeface="+mn-cs"/>
              </a:rPr>
              <a:t> dans le logement, certains peuvent profiter des courses de produits de première nécessité pour avoir un </a:t>
            </a:r>
            <a:r>
              <a:rPr lang="fr-FR" sz="1200" b="1" kern="1200" dirty="0">
                <a:solidFill>
                  <a:schemeClr val="tx1"/>
                </a:solidFill>
                <a:effectLst/>
                <a:latin typeface="+mn-lt"/>
                <a:ea typeface="+mn-ea"/>
                <a:cs typeface="+mn-cs"/>
              </a:rPr>
              <a:t>prétexte de sortie</a:t>
            </a:r>
            <a:r>
              <a:rPr lang="fr-FR" sz="1200" kern="1200" dirty="0">
                <a:solidFill>
                  <a:schemeClr val="tx1"/>
                </a:solidFill>
                <a:effectLst/>
                <a:latin typeface="+mn-lt"/>
                <a:ea typeface="+mn-ea"/>
                <a:cs typeface="+mn-cs"/>
              </a:rPr>
              <a:t> ou pour </a:t>
            </a:r>
            <a:r>
              <a:rPr lang="fr-FR" sz="1200" b="1" kern="1200" dirty="0">
                <a:solidFill>
                  <a:schemeClr val="tx1"/>
                </a:solidFill>
                <a:effectLst/>
                <a:latin typeface="+mn-lt"/>
                <a:ea typeface="+mn-ea"/>
                <a:cs typeface="+mn-cs"/>
              </a:rPr>
              <a:t>retrouver des connaissances</a:t>
            </a:r>
            <a:r>
              <a:rPr lang="fr-FR" sz="1200" kern="1200" dirty="0">
                <a:solidFill>
                  <a:schemeClr val="tx1"/>
                </a:solidFill>
                <a:effectLst/>
                <a:latin typeface="+mn-lt"/>
                <a:ea typeface="+mn-ea"/>
                <a:cs typeface="+mn-cs"/>
              </a:rPr>
              <a:t>, pourquoi pas dans les marchés ou les commerces de quartier</a:t>
            </a:r>
          </a:p>
          <a:p>
            <a:endParaRPr lang="fr-FR" dirty="0"/>
          </a:p>
        </p:txBody>
      </p:sp>
      <p:sp>
        <p:nvSpPr>
          <p:cNvPr id="4" name="Espace réservé du numéro de diapositive 3"/>
          <p:cNvSpPr>
            <a:spLocks noGrp="1"/>
          </p:cNvSpPr>
          <p:nvPr>
            <p:ph type="sldNum" sz="quarter" idx="5"/>
          </p:nvPr>
        </p:nvSpPr>
        <p:spPr/>
        <p:txBody>
          <a:bodyPr/>
          <a:lstStyle/>
          <a:p>
            <a:fld id="{3AA93E1B-FEBB-418E-AADF-67BFA77493A2}" type="slidenum">
              <a:rPr lang="fr-FR" smtClean="0"/>
              <a:t>5</a:t>
            </a:fld>
            <a:endParaRPr lang="fr-FR"/>
          </a:p>
        </p:txBody>
      </p:sp>
    </p:spTree>
    <p:extLst>
      <p:ext uri="{BB962C8B-B14F-4D97-AF65-F5344CB8AC3E}">
        <p14:creationId xmlns:p14="http://schemas.microsoft.com/office/powerpoint/2010/main" val="2174707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Pour tenter de vérifier ces hypothèses générales, nous avons réalisé des enquêtes à quatre temps du confinement :</a:t>
            </a:r>
          </a:p>
          <a:p>
            <a:pPr lvl="0"/>
            <a:r>
              <a:rPr lang="fr-FR" sz="1200" kern="1200" dirty="0">
                <a:solidFill>
                  <a:schemeClr val="tx1"/>
                </a:solidFill>
                <a:effectLst/>
                <a:latin typeface="+mn-lt"/>
                <a:ea typeface="+mn-ea"/>
                <a:cs typeface="+mn-cs"/>
              </a:rPr>
              <a:t>Au début du confinement (sur les achats de la première semaine)</a:t>
            </a:r>
          </a:p>
          <a:p>
            <a:pPr lvl="0"/>
            <a:r>
              <a:rPr lang="fr-FR" sz="1200" kern="1200" dirty="0">
                <a:solidFill>
                  <a:schemeClr val="tx1"/>
                </a:solidFill>
                <a:effectLst/>
                <a:latin typeface="+mn-lt"/>
                <a:ea typeface="+mn-ea"/>
                <a:cs typeface="+mn-cs"/>
              </a:rPr>
              <a:t>Quand le confinement était installé et que les premières habitudes étaient prises (achats de la 3</a:t>
            </a:r>
            <a:r>
              <a:rPr lang="fr-FR" sz="1200" kern="1200" baseline="30000" dirty="0">
                <a:solidFill>
                  <a:schemeClr val="tx1"/>
                </a:solidFill>
                <a:effectLst/>
                <a:latin typeface="+mn-lt"/>
                <a:ea typeface="+mn-ea"/>
                <a:cs typeface="+mn-cs"/>
              </a:rPr>
              <a:t>ème</a:t>
            </a:r>
            <a:r>
              <a:rPr lang="fr-FR" sz="1200" kern="1200" dirty="0">
                <a:solidFill>
                  <a:schemeClr val="tx1"/>
                </a:solidFill>
                <a:effectLst/>
                <a:latin typeface="+mn-lt"/>
                <a:ea typeface="+mn-ea"/>
                <a:cs typeface="+mn-cs"/>
              </a:rPr>
              <a:t> semaine)</a:t>
            </a:r>
          </a:p>
          <a:p>
            <a:pPr lvl="0"/>
            <a:r>
              <a:rPr lang="fr-FR" sz="1200" kern="1200" dirty="0">
                <a:solidFill>
                  <a:schemeClr val="tx1"/>
                </a:solidFill>
                <a:effectLst/>
                <a:latin typeface="+mn-lt"/>
                <a:ea typeface="+mn-ea"/>
                <a:cs typeface="+mn-cs"/>
              </a:rPr>
              <a:t>Quand le confinement commence à durer </a:t>
            </a:r>
          </a:p>
          <a:p>
            <a:pPr lvl="0"/>
            <a:r>
              <a:rPr lang="fr-FR" sz="1200" kern="1200" dirty="0">
                <a:solidFill>
                  <a:schemeClr val="tx1"/>
                </a:solidFill>
                <a:effectLst/>
                <a:latin typeface="+mn-lt"/>
                <a:ea typeface="+mn-ea"/>
                <a:cs typeface="+mn-cs"/>
              </a:rPr>
              <a:t>Et après le </a:t>
            </a:r>
            <a:r>
              <a:rPr lang="fr-FR" sz="1200" kern="1200" dirty="0" err="1">
                <a:solidFill>
                  <a:schemeClr val="tx1"/>
                </a:solidFill>
                <a:effectLst/>
                <a:latin typeface="+mn-lt"/>
                <a:ea typeface="+mn-ea"/>
                <a:cs typeface="+mn-cs"/>
              </a:rPr>
              <a:t>déconfinement</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Nous avons mis en place un système pour essayer de suivre les répondants ayant répondu aux différentes phases d’enquête et ainsi pouvoir suivre l’évolution de leur consommation</a:t>
            </a:r>
          </a:p>
          <a:p>
            <a:pPr marL="171450" indent="-171450">
              <a:buFontTx/>
              <a:buChar char="-"/>
            </a:pPr>
            <a:endParaRPr lang="fr-FR" dirty="0"/>
          </a:p>
        </p:txBody>
      </p:sp>
      <p:sp>
        <p:nvSpPr>
          <p:cNvPr id="4" name="Espace réservé du numéro de diapositive 3"/>
          <p:cNvSpPr>
            <a:spLocks noGrp="1"/>
          </p:cNvSpPr>
          <p:nvPr>
            <p:ph type="sldNum" sz="quarter" idx="5"/>
          </p:nvPr>
        </p:nvSpPr>
        <p:spPr/>
        <p:txBody>
          <a:bodyPr/>
          <a:lstStyle/>
          <a:p>
            <a:fld id="{3AA93E1B-FEBB-418E-AADF-67BFA77493A2}" type="slidenum">
              <a:rPr lang="fr-FR" smtClean="0"/>
              <a:t>6</a:t>
            </a:fld>
            <a:endParaRPr lang="fr-FR"/>
          </a:p>
        </p:txBody>
      </p:sp>
    </p:spTree>
    <p:extLst>
      <p:ext uri="{BB962C8B-B14F-4D97-AF65-F5344CB8AC3E}">
        <p14:creationId xmlns:p14="http://schemas.microsoft.com/office/powerpoint/2010/main" val="3941712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Ces enquêtes ont fait l’objet d’analyse diverses :</a:t>
            </a:r>
          </a:p>
          <a:p>
            <a:r>
              <a:rPr lang="fr-FR" sz="1200" kern="1200" dirty="0">
                <a:solidFill>
                  <a:schemeClr val="tx1"/>
                </a:solidFill>
                <a:effectLst/>
                <a:latin typeface="+mn-lt"/>
                <a:ea typeface="+mn-ea"/>
                <a:cs typeface="+mn-cs"/>
              </a:rPr>
              <a:t>- Une approche synthétique à partir de chiffres-clés avec un suivi évolutif entre les différentes phases d’enquête</a:t>
            </a:r>
          </a:p>
          <a:p>
            <a:pPr marL="171450" indent="-171450">
              <a:buFontTx/>
              <a:buChar char="-"/>
            </a:pPr>
            <a:endParaRPr lang="fr-FR" i="0" dirty="0"/>
          </a:p>
        </p:txBody>
      </p:sp>
      <p:sp>
        <p:nvSpPr>
          <p:cNvPr id="4" name="Espace réservé du numéro de diapositive 3"/>
          <p:cNvSpPr>
            <a:spLocks noGrp="1"/>
          </p:cNvSpPr>
          <p:nvPr>
            <p:ph type="sldNum" sz="quarter" idx="5"/>
          </p:nvPr>
        </p:nvSpPr>
        <p:spPr/>
        <p:txBody>
          <a:bodyPr/>
          <a:lstStyle/>
          <a:p>
            <a:fld id="{3AA93E1B-FEBB-418E-AADF-67BFA77493A2}" type="slidenum">
              <a:rPr lang="fr-FR" smtClean="0"/>
              <a:t>7</a:t>
            </a:fld>
            <a:endParaRPr lang="fr-FR"/>
          </a:p>
        </p:txBody>
      </p:sp>
    </p:spTree>
    <p:extLst>
      <p:ext uri="{BB962C8B-B14F-4D97-AF65-F5344CB8AC3E}">
        <p14:creationId xmlns:p14="http://schemas.microsoft.com/office/powerpoint/2010/main" val="314698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On voit par exemple :</a:t>
            </a:r>
          </a:p>
          <a:p>
            <a:r>
              <a:rPr lang="fr-FR" sz="1200" kern="1200" dirty="0">
                <a:solidFill>
                  <a:schemeClr val="tx1"/>
                </a:solidFill>
                <a:effectLst/>
                <a:latin typeface="+mn-lt"/>
                <a:ea typeface="+mn-ea"/>
                <a:cs typeface="+mn-cs"/>
              </a:rPr>
              <a:t>- que 33% des ménages ont </a:t>
            </a:r>
            <a:r>
              <a:rPr lang="fr-FR" sz="1200" b="1" kern="1200" dirty="0">
                <a:solidFill>
                  <a:schemeClr val="tx1"/>
                </a:solidFill>
                <a:effectLst/>
                <a:latin typeface="+mn-lt"/>
                <a:ea typeface="+mn-ea"/>
                <a:cs typeface="+mn-cs"/>
              </a:rPr>
              <a:t>anticipé le confinement</a:t>
            </a:r>
            <a:r>
              <a:rPr lang="fr-FR" sz="1200" kern="1200" dirty="0">
                <a:solidFill>
                  <a:schemeClr val="tx1"/>
                </a:solidFill>
                <a:effectLst/>
                <a:latin typeface="+mn-lt"/>
                <a:ea typeface="+mn-ea"/>
                <a:cs typeface="+mn-cs"/>
              </a:rPr>
              <a:t> (dont 8% très largement)</a:t>
            </a:r>
          </a:p>
          <a:p>
            <a:r>
              <a:rPr lang="fr-FR" sz="1200" kern="1200" dirty="0">
                <a:solidFill>
                  <a:schemeClr val="tx1"/>
                </a:solidFill>
                <a:effectLst/>
                <a:latin typeface="+mn-lt"/>
                <a:ea typeface="+mn-ea"/>
                <a:cs typeface="+mn-cs"/>
              </a:rPr>
              <a:t>- que le </a:t>
            </a:r>
            <a:r>
              <a:rPr lang="fr-FR" sz="1200" b="1" kern="1200" dirty="0">
                <a:solidFill>
                  <a:schemeClr val="tx1"/>
                </a:solidFill>
                <a:effectLst/>
                <a:latin typeface="+mn-lt"/>
                <a:ea typeface="+mn-ea"/>
                <a:cs typeface="+mn-cs"/>
              </a:rPr>
              <a:t>niveau d’inquiétude</a:t>
            </a:r>
            <a:r>
              <a:rPr lang="fr-FR" sz="1200" kern="1200" dirty="0">
                <a:solidFill>
                  <a:schemeClr val="tx1"/>
                </a:solidFill>
                <a:effectLst/>
                <a:latin typeface="+mn-lt"/>
                <a:ea typeface="+mn-ea"/>
                <a:cs typeface="+mn-cs"/>
              </a:rPr>
              <a:t> pour soi est en moyenne de 3/5, qu’il est plus élevé pour les autres et que ces niveaux sont restés stables sur chacune des enquêtes</a:t>
            </a:r>
          </a:p>
          <a:p>
            <a:r>
              <a:rPr lang="fr-FR" sz="1200" kern="1200" dirty="0">
                <a:solidFill>
                  <a:schemeClr val="tx1"/>
                </a:solidFill>
                <a:effectLst/>
                <a:latin typeface="+mn-lt"/>
                <a:ea typeface="+mn-ea"/>
                <a:cs typeface="+mn-cs"/>
              </a:rPr>
              <a:t>- que la part des foyers ayant fait au moins un </a:t>
            </a:r>
            <a:r>
              <a:rPr lang="fr-FR" sz="1200" b="1" kern="1200" dirty="0">
                <a:solidFill>
                  <a:schemeClr val="tx1"/>
                </a:solidFill>
                <a:effectLst/>
                <a:latin typeface="+mn-lt"/>
                <a:ea typeface="+mn-ea"/>
                <a:cs typeface="+mn-cs"/>
              </a:rPr>
              <a:t>achat sur internet</a:t>
            </a:r>
            <a:r>
              <a:rPr lang="fr-FR" sz="1200" kern="1200" dirty="0">
                <a:solidFill>
                  <a:schemeClr val="tx1"/>
                </a:solidFill>
                <a:effectLst/>
                <a:latin typeface="+mn-lt"/>
                <a:ea typeface="+mn-ea"/>
                <a:cs typeface="+mn-cs"/>
              </a:rPr>
              <a:t> a progressivement augmenté pendant le confinement ainsi que </a:t>
            </a:r>
            <a:r>
              <a:rPr lang="fr-FR" sz="1200" b="1" kern="1200" dirty="0">
                <a:solidFill>
                  <a:schemeClr val="tx1"/>
                </a:solidFill>
                <a:effectLst/>
                <a:latin typeface="+mn-lt"/>
                <a:ea typeface="+mn-ea"/>
                <a:cs typeface="+mn-cs"/>
              </a:rPr>
              <a:t>le nombre moyen d’achats en boutiques</a:t>
            </a:r>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5"/>
          </p:nvPr>
        </p:nvSpPr>
        <p:spPr/>
        <p:txBody>
          <a:bodyPr/>
          <a:lstStyle/>
          <a:p>
            <a:fld id="{3AA93E1B-FEBB-418E-AADF-67BFA77493A2}" type="slidenum">
              <a:rPr lang="fr-FR" smtClean="0"/>
              <a:t>8</a:t>
            </a:fld>
            <a:endParaRPr lang="fr-FR"/>
          </a:p>
        </p:txBody>
      </p:sp>
    </p:spTree>
    <p:extLst>
      <p:ext uri="{BB962C8B-B14F-4D97-AF65-F5344CB8AC3E}">
        <p14:creationId xmlns:p14="http://schemas.microsoft.com/office/powerpoint/2010/main" val="2559366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Notre méthodologie prévoit aussi une analyse par établissement (actuellement en cours) pour comprendre la place qu’occupent les différents types de commerces pendant la crise sanitaire et le confinement. </a:t>
            </a:r>
            <a:r>
              <a:rPr lang="fr-FR" sz="1200" i="1" kern="1200" dirty="0">
                <a:solidFill>
                  <a:schemeClr val="tx1"/>
                </a:solidFill>
                <a:effectLst/>
                <a:latin typeface="+mn-lt"/>
                <a:ea typeface="+mn-ea"/>
                <a:cs typeface="+mn-cs"/>
              </a:rPr>
              <a:t>Par exemple : pourquoi les drives ont été davantage fréquentés ? Par quels types de consommateurs ?</a:t>
            </a: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3AA93E1B-FEBB-418E-AADF-67BFA77493A2}" type="slidenum">
              <a:rPr lang="fr-FR" smtClean="0"/>
              <a:t>9</a:t>
            </a:fld>
            <a:endParaRPr lang="fr-FR"/>
          </a:p>
        </p:txBody>
      </p:sp>
    </p:spTree>
    <p:extLst>
      <p:ext uri="{BB962C8B-B14F-4D97-AF65-F5344CB8AC3E}">
        <p14:creationId xmlns:p14="http://schemas.microsoft.com/office/powerpoint/2010/main" val="535641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1A6441-017B-40FA-862C-F2272915151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F4BC672D-4361-4CFD-A8E4-F1522D4F3F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BBA6884-E607-405E-B0CD-744F0CFECC04}"/>
              </a:ext>
            </a:extLst>
          </p:cNvPr>
          <p:cNvSpPr>
            <a:spLocks noGrp="1"/>
          </p:cNvSpPr>
          <p:nvPr>
            <p:ph type="dt" sz="half" idx="10"/>
          </p:nvPr>
        </p:nvSpPr>
        <p:spPr/>
        <p:txBody>
          <a:bodyPr/>
          <a:lstStyle/>
          <a:p>
            <a:fld id="{042A3A48-61D8-744E-BC8F-615A30337AA3}" type="datetimeFigureOut">
              <a:rPr lang="fr-FR" smtClean="0"/>
              <a:t>14/01/2021</a:t>
            </a:fld>
            <a:endParaRPr lang="fr-FR"/>
          </a:p>
        </p:txBody>
      </p:sp>
      <p:sp>
        <p:nvSpPr>
          <p:cNvPr id="5" name="Espace réservé du pied de page 4">
            <a:extLst>
              <a:ext uri="{FF2B5EF4-FFF2-40B4-BE49-F238E27FC236}">
                <a16:creationId xmlns:a16="http://schemas.microsoft.com/office/drawing/2014/main" id="{A9F1AF8D-07B5-450D-A6AD-674DA5610B1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1F36D8E-066A-4978-BED6-03A2BE56EEB0}"/>
              </a:ext>
            </a:extLst>
          </p:cNvPr>
          <p:cNvSpPr>
            <a:spLocks noGrp="1"/>
          </p:cNvSpPr>
          <p:nvPr>
            <p:ph type="sldNum" sz="quarter" idx="12"/>
          </p:nvPr>
        </p:nvSpPr>
        <p:spPr/>
        <p:txBody>
          <a:bodyPr/>
          <a:lstStyle/>
          <a:p>
            <a:fld id="{C5F95340-67F8-2C40-AE70-FB2CBD6D456C}" type="slidenum">
              <a:rPr lang="fr-FR" smtClean="0"/>
              <a:t>‹N°›</a:t>
            </a:fld>
            <a:endParaRPr lang="fr-FR"/>
          </a:p>
        </p:txBody>
      </p:sp>
    </p:spTree>
    <p:extLst>
      <p:ext uri="{BB962C8B-B14F-4D97-AF65-F5344CB8AC3E}">
        <p14:creationId xmlns:p14="http://schemas.microsoft.com/office/powerpoint/2010/main" val="3199386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D175EB-9376-4723-9043-6ADCB60E20F2}"/>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91995F0-1911-4948-B600-12B5EFF9F789}"/>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19C1879-4779-44F2-916E-9495976A9721}"/>
              </a:ext>
            </a:extLst>
          </p:cNvPr>
          <p:cNvSpPr>
            <a:spLocks noGrp="1"/>
          </p:cNvSpPr>
          <p:nvPr>
            <p:ph type="dt" sz="half" idx="10"/>
          </p:nvPr>
        </p:nvSpPr>
        <p:spPr/>
        <p:txBody>
          <a:bodyPr/>
          <a:lstStyle/>
          <a:p>
            <a:fld id="{042A3A48-61D8-744E-BC8F-615A30337AA3}" type="datetimeFigureOut">
              <a:rPr lang="fr-FR" smtClean="0"/>
              <a:t>14/01/2021</a:t>
            </a:fld>
            <a:endParaRPr lang="fr-FR"/>
          </a:p>
        </p:txBody>
      </p:sp>
      <p:sp>
        <p:nvSpPr>
          <p:cNvPr id="5" name="Espace réservé du pied de page 4">
            <a:extLst>
              <a:ext uri="{FF2B5EF4-FFF2-40B4-BE49-F238E27FC236}">
                <a16:creationId xmlns:a16="http://schemas.microsoft.com/office/drawing/2014/main" id="{992AC447-F345-488F-B109-5B88C287FF8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47B54B1-9382-47B2-8A6A-CBEB413C86B8}"/>
              </a:ext>
            </a:extLst>
          </p:cNvPr>
          <p:cNvSpPr>
            <a:spLocks noGrp="1"/>
          </p:cNvSpPr>
          <p:nvPr>
            <p:ph type="sldNum" sz="quarter" idx="12"/>
          </p:nvPr>
        </p:nvSpPr>
        <p:spPr/>
        <p:txBody>
          <a:bodyPr/>
          <a:lstStyle/>
          <a:p>
            <a:fld id="{C5F95340-67F8-2C40-AE70-FB2CBD6D456C}" type="slidenum">
              <a:rPr lang="fr-FR" smtClean="0"/>
              <a:t>‹N°›</a:t>
            </a:fld>
            <a:endParaRPr lang="fr-FR"/>
          </a:p>
        </p:txBody>
      </p:sp>
    </p:spTree>
    <p:extLst>
      <p:ext uri="{BB962C8B-B14F-4D97-AF65-F5344CB8AC3E}">
        <p14:creationId xmlns:p14="http://schemas.microsoft.com/office/powerpoint/2010/main" val="2073981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5567E5C6-801B-4A0A-BD93-65FEE528AC8F}"/>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AF4390B-B372-48EC-86A4-3FCA449BA7F1}"/>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3AFBCD5-A5E3-4124-800A-5C2A0B5F836E}"/>
              </a:ext>
            </a:extLst>
          </p:cNvPr>
          <p:cNvSpPr>
            <a:spLocks noGrp="1"/>
          </p:cNvSpPr>
          <p:nvPr>
            <p:ph type="dt" sz="half" idx="10"/>
          </p:nvPr>
        </p:nvSpPr>
        <p:spPr/>
        <p:txBody>
          <a:bodyPr/>
          <a:lstStyle/>
          <a:p>
            <a:fld id="{042A3A48-61D8-744E-BC8F-615A30337AA3}" type="datetimeFigureOut">
              <a:rPr lang="fr-FR" smtClean="0"/>
              <a:t>14/01/2021</a:t>
            </a:fld>
            <a:endParaRPr lang="fr-FR"/>
          </a:p>
        </p:txBody>
      </p:sp>
      <p:sp>
        <p:nvSpPr>
          <p:cNvPr id="5" name="Espace réservé du pied de page 4">
            <a:extLst>
              <a:ext uri="{FF2B5EF4-FFF2-40B4-BE49-F238E27FC236}">
                <a16:creationId xmlns:a16="http://schemas.microsoft.com/office/drawing/2014/main" id="{87DB82F9-BB8B-4EEC-B0E9-2E6B12F0293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2201BDD-19CC-4DD2-A9AD-DFBCEAE827FA}"/>
              </a:ext>
            </a:extLst>
          </p:cNvPr>
          <p:cNvSpPr>
            <a:spLocks noGrp="1"/>
          </p:cNvSpPr>
          <p:nvPr>
            <p:ph type="sldNum" sz="quarter" idx="12"/>
          </p:nvPr>
        </p:nvSpPr>
        <p:spPr/>
        <p:txBody>
          <a:bodyPr/>
          <a:lstStyle/>
          <a:p>
            <a:fld id="{C5F95340-67F8-2C40-AE70-FB2CBD6D456C}" type="slidenum">
              <a:rPr lang="fr-FR" smtClean="0"/>
              <a:t>‹N°›</a:t>
            </a:fld>
            <a:endParaRPr lang="fr-FR"/>
          </a:p>
        </p:txBody>
      </p:sp>
    </p:spTree>
    <p:extLst>
      <p:ext uri="{BB962C8B-B14F-4D97-AF65-F5344CB8AC3E}">
        <p14:creationId xmlns:p14="http://schemas.microsoft.com/office/powerpoint/2010/main" val="3635102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D594F2-31F4-49A0-8C54-4F29219988C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3CAC9D3-EC95-4D09-B412-B6B24972C89D}"/>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95FA65B-7543-4419-9BD3-2B3B77A21AD3}"/>
              </a:ext>
            </a:extLst>
          </p:cNvPr>
          <p:cNvSpPr>
            <a:spLocks noGrp="1"/>
          </p:cNvSpPr>
          <p:nvPr>
            <p:ph type="dt" sz="half" idx="10"/>
          </p:nvPr>
        </p:nvSpPr>
        <p:spPr/>
        <p:txBody>
          <a:bodyPr/>
          <a:lstStyle/>
          <a:p>
            <a:fld id="{042A3A48-61D8-744E-BC8F-615A30337AA3}" type="datetimeFigureOut">
              <a:rPr lang="fr-FR" smtClean="0"/>
              <a:t>14/01/2021</a:t>
            </a:fld>
            <a:endParaRPr lang="fr-FR"/>
          </a:p>
        </p:txBody>
      </p:sp>
      <p:sp>
        <p:nvSpPr>
          <p:cNvPr id="5" name="Espace réservé du pied de page 4">
            <a:extLst>
              <a:ext uri="{FF2B5EF4-FFF2-40B4-BE49-F238E27FC236}">
                <a16:creationId xmlns:a16="http://schemas.microsoft.com/office/drawing/2014/main" id="{34428ED4-3F47-4796-93FF-F39ECF61F5C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992BF15-489F-4C37-BB6A-1D38F07A2981}"/>
              </a:ext>
            </a:extLst>
          </p:cNvPr>
          <p:cNvSpPr>
            <a:spLocks noGrp="1"/>
          </p:cNvSpPr>
          <p:nvPr>
            <p:ph type="sldNum" sz="quarter" idx="12"/>
          </p:nvPr>
        </p:nvSpPr>
        <p:spPr/>
        <p:txBody>
          <a:bodyPr/>
          <a:lstStyle/>
          <a:p>
            <a:fld id="{C5F95340-67F8-2C40-AE70-FB2CBD6D456C}" type="slidenum">
              <a:rPr lang="fr-FR" smtClean="0"/>
              <a:t>‹N°›</a:t>
            </a:fld>
            <a:endParaRPr lang="fr-FR"/>
          </a:p>
        </p:txBody>
      </p:sp>
    </p:spTree>
    <p:extLst>
      <p:ext uri="{BB962C8B-B14F-4D97-AF65-F5344CB8AC3E}">
        <p14:creationId xmlns:p14="http://schemas.microsoft.com/office/powerpoint/2010/main" val="4292581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7955AE-A3D8-4221-A5D3-56A9CCBC087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6D2A2BF8-9C14-4D11-B198-C482847924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18A21692-A837-4051-879C-02E91B4824DB}"/>
              </a:ext>
            </a:extLst>
          </p:cNvPr>
          <p:cNvSpPr>
            <a:spLocks noGrp="1"/>
          </p:cNvSpPr>
          <p:nvPr>
            <p:ph type="dt" sz="half" idx="10"/>
          </p:nvPr>
        </p:nvSpPr>
        <p:spPr/>
        <p:txBody>
          <a:bodyPr/>
          <a:lstStyle/>
          <a:p>
            <a:fld id="{042A3A48-61D8-744E-BC8F-615A30337AA3}" type="datetimeFigureOut">
              <a:rPr lang="fr-FR" smtClean="0"/>
              <a:t>14/01/2021</a:t>
            </a:fld>
            <a:endParaRPr lang="fr-FR"/>
          </a:p>
        </p:txBody>
      </p:sp>
      <p:sp>
        <p:nvSpPr>
          <p:cNvPr id="5" name="Espace réservé du pied de page 4">
            <a:extLst>
              <a:ext uri="{FF2B5EF4-FFF2-40B4-BE49-F238E27FC236}">
                <a16:creationId xmlns:a16="http://schemas.microsoft.com/office/drawing/2014/main" id="{ABE178A9-C04D-4906-9167-8EC57F8BC42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FA7717B-6481-4AD1-8A52-FD62DFF8871B}"/>
              </a:ext>
            </a:extLst>
          </p:cNvPr>
          <p:cNvSpPr>
            <a:spLocks noGrp="1"/>
          </p:cNvSpPr>
          <p:nvPr>
            <p:ph type="sldNum" sz="quarter" idx="12"/>
          </p:nvPr>
        </p:nvSpPr>
        <p:spPr/>
        <p:txBody>
          <a:bodyPr/>
          <a:lstStyle/>
          <a:p>
            <a:fld id="{C5F95340-67F8-2C40-AE70-FB2CBD6D456C}" type="slidenum">
              <a:rPr lang="fr-FR" smtClean="0"/>
              <a:t>‹N°›</a:t>
            </a:fld>
            <a:endParaRPr lang="fr-FR"/>
          </a:p>
        </p:txBody>
      </p:sp>
    </p:spTree>
    <p:extLst>
      <p:ext uri="{BB962C8B-B14F-4D97-AF65-F5344CB8AC3E}">
        <p14:creationId xmlns:p14="http://schemas.microsoft.com/office/powerpoint/2010/main" val="3995359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797B3A-214A-4FDA-8BD8-21B13532E64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C08DA7B-9C6D-45C8-910F-E28E5CE14CAF}"/>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31C88C3-C12B-4081-B1E7-7C7EEEE2DC50}"/>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906EC05A-DB88-421E-87BB-2B89691FBFB7}"/>
              </a:ext>
            </a:extLst>
          </p:cNvPr>
          <p:cNvSpPr>
            <a:spLocks noGrp="1"/>
          </p:cNvSpPr>
          <p:nvPr>
            <p:ph type="dt" sz="half" idx="10"/>
          </p:nvPr>
        </p:nvSpPr>
        <p:spPr/>
        <p:txBody>
          <a:bodyPr/>
          <a:lstStyle/>
          <a:p>
            <a:fld id="{042A3A48-61D8-744E-BC8F-615A30337AA3}" type="datetimeFigureOut">
              <a:rPr lang="fr-FR" smtClean="0"/>
              <a:t>14/01/2021</a:t>
            </a:fld>
            <a:endParaRPr lang="fr-FR"/>
          </a:p>
        </p:txBody>
      </p:sp>
      <p:sp>
        <p:nvSpPr>
          <p:cNvPr id="6" name="Espace réservé du pied de page 5">
            <a:extLst>
              <a:ext uri="{FF2B5EF4-FFF2-40B4-BE49-F238E27FC236}">
                <a16:creationId xmlns:a16="http://schemas.microsoft.com/office/drawing/2014/main" id="{65DBC5E7-7D63-43A7-B7E4-D21E3C6E4E8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D3B4BAA-8210-45D8-B51A-5A06E1DD1008}"/>
              </a:ext>
            </a:extLst>
          </p:cNvPr>
          <p:cNvSpPr>
            <a:spLocks noGrp="1"/>
          </p:cNvSpPr>
          <p:nvPr>
            <p:ph type="sldNum" sz="quarter" idx="12"/>
          </p:nvPr>
        </p:nvSpPr>
        <p:spPr/>
        <p:txBody>
          <a:bodyPr/>
          <a:lstStyle/>
          <a:p>
            <a:fld id="{C5F95340-67F8-2C40-AE70-FB2CBD6D456C}" type="slidenum">
              <a:rPr lang="fr-FR" smtClean="0"/>
              <a:t>‹N°›</a:t>
            </a:fld>
            <a:endParaRPr lang="fr-FR"/>
          </a:p>
        </p:txBody>
      </p:sp>
    </p:spTree>
    <p:extLst>
      <p:ext uri="{BB962C8B-B14F-4D97-AF65-F5344CB8AC3E}">
        <p14:creationId xmlns:p14="http://schemas.microsoft.com/office/powerpoint/2010/main" val="3373036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D46EC7-FD8D-4EC1-92A6-4581D5BCB471}"/>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6531833-AA5E-4C56-B375-39740218D4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9703CC32-F3B3-4672-A977-F1D1439DAEAC}"/>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58D757C8-79F9-415D-9370-8FD62C3009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054C4142-951B-4F28-A27E-248C4BED47E1}"/>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E4E319B6-3BA9-4CA1-BEB4-3E0B1ECB49D9}"/>
              </a:ext>
            </a:extLst>
          </p:cNvPr>
          <p:cNvSpPr>
            <a:spLocks noGrp="1"/>
          </p:cNvSpPr>
          <p:nvPr>
            <p:ph type="dt" sz="half" idx="10"/>
          </p:nvPr>
        </p:nvSpPr>
        <p:spPr/>
        <p:txBody>
          <a:bodyPr/>
          <a:lstStyle/>
          <a:p>
            <a:fld id="{042A3A48-61D8-744E-BC8F-615A30337AA3}" type="datetimeFigureOut">
              <a:rPr lang="fr-FR" smtClean="0"/>
              <a:t>14/01/2021</a:t>
            </a:fld>
            <a:endParaRPr lang="fr-FR"/>
          </a:p>
        </p:txBody>
      </p:sp>
      <p:sp>
        <p:nvSpPr>
          <p:cNvPr id="8" name="Espace réservé du pied de page 7">
            <a:extLst>
              <a:ext uri="{FF2B5EF4-FFF2-40B4-BE49-F238E27FC236}">
                <a16:creationId xmlns:a16="http://schemas.microsoft.com/office/drawing/2014/main" id="{A0AA54BC-9A76-42F1-B593-FE029BBC68DC}"/>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0384D22E-2403-450B-BD73-12A2C247764B}"/>
              </a:ext>
            </a:extLst>
          </p:cNvPr>
          <p:cNvSpPr>
            <a:spLocks noGrp="1"/>
          </p:cNvSpPr>
          <p:nvPr>
            <p:ph type="sldNum" sz="quarter" idx="12"/>
          </p:nvPr>
        </p:nvSpPr>
        <p:spPr/>
        <p:txBody>
          <a:bodyPr/>
          <a:lstStyle/>
          <a:p>
            <a:fld id="{C5F95340-67F8-2C40-AE70-FB2CBD6D456C}" type="slidenum">
              <a:rPr lang="fr-FR" smtClean="0"/>
              <a:t>‹N°›</a:t>
            </a:fld>
            <a:endParaRPr lang="fr-FR"/>
          </a:p>
        </p:txBody>
      </p:sp>
    </p:spTree>
    <p:extLst>
      <p:ext uri="{BB962C8B-B14F-4D97-AF65-F5344CB8AC3E}">
        <p14:creationId xmlns:p14="http://schemas.microsoft.com/office/powerpoint/2010/main" val="2765623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633F06-C6D1-4FB9-8380-1246AE53A205}"/>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FC330DCB-33E5-4D47-B6C2-DBD8A76A407C}"/>
              </a:ext>
            </a:extLst>
          </p:cNvPr>
          <p:cNvSpPr>
            <a:spLocks noGrp="1"/>
          </p:cNvSpPr>
          <p:nvPr>
            <p:ph type="dt" sz="half" idx="10"/>
          </p:nvPr>
        </p:nvSpPr>
        <p:spPr/>
        <p:txBody>
          <a:bodyPr/>
          <a:lstStyle/>
          <a:p>
            <a:fld id="{042A3A48-61D8-744E-BC8F-615A30337AA3}" type="datetimeFigureOut">
              <a:rPr lang="fr-FR" smtClean="0"/>
              <a:t>14/01/2021</a:t>
            </a:fld>
            <a:endParaRPr lang="fr-FR"/>
          </a:p>
        </p:txBody>
      </p:sp>
      <p:sp>
        <p:nvSpPr>
          <p:cNvPr id="4" name="Espace réservé du pied de page 3">
            <a:extLst>
              <a:ext uri="{FF2B5EF4-FFF2-40B4-BE49-F238E27FC236}">
                <a16:creationId xmlns:a16="http://schemas.microsoft.com/office/drawing/2014/main" id="{4F3FC6C6-D813-4D27-84AD-EB9BE5642AB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FBF54EAA-3AB1-4437-9686-4235BA907EEB}"/>
              </a:ext>
            </a:extLst>
          </p:cNvPr>
          <p:cNvSpPr>
            <a:spLocks noGrp="1"/>
          </p:cNvSpPr>
          <p:nvPr>
            <p:ph type="sldNum" sz="quarter" idx="12"/>
          </p:nvPr>
        </p:nvSpPr>
        <p:spPr/>
        <p:txBody>
          <a:bodyPr/>
          <a:lstStyle/>
          <a:p>
            <a:fld id="{C5F95340-67F8-2C40-AE70-FB2CBD6D456C}" type="slidenum">
              <a:rPr lang="fr-FR" smtClean="0"/>
              <a:t>‹N°›</a:t>
            </a:fld>
            <a:endParaRPr lang="fr-FR"/>
          </a:p>
        </p:txBody>
      </p:sp>
    </p:spTree>
    <p:extLst>
      <p:ext uri="{BB962C8B-B14F-4D97-AF65-F5344CB8AC3E}">
        <p14:creationId xmlns:p14="http://schemas.microsoft.com/office/powerpoint/2010/main" val="1793561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C363868-E2D1-43E0-8924-8147CC8D50C2}"/>
              </a:ext>
            </a:extLst>
          </p:cNvPr>
          <p:cNvSpPr>
            <a:spLocks noGrp="1"/>
          </p:cNvSpPr>
          <p:nvPr>
            <p:ph type="dt" sz="half" idx="10"/>
          </p:nvPr>
        </p:nvSpPr>
        <p:spPr/>
        <p:txBody>
          <a:bodyPr/>
          <a:lstStyle/>
          <a:p>
            <a:fld id="{042A3A48-61D8-744E-BC8F-615A30337AA3}" type="datetimeFigureOut">
              <a:rPr lang="fr-FR" smtClean="0"/>
              <a:t>14/01/2021</a:t>
            </a:fld>
            <a:endParaRPr lang="fr-FR"/>
          </a:p>
        </p:txBody>
      </p:sp>
      <p:sp>
        <p:nvSpPr>
          <p:cNvPr id="3" name="Espace réservé du pied de page 2">
            <a:extLst>
              <a:ext uri="{FF2B5EF4-FFF2-40B4-BE49-F238E27FC236}">
                <a16:creationId xmlns:a16="http://schemas.microsoft.com/office/drawing/2014/main" id="{A6E77687-F5B4-4262-B9A1-8DD5FBF3DBE4}"/>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5EA1D502-D7EC-4B83-B4CA-B8F8C31ADA6C}"/>
              </a:ext>
            </a:extLst>
          </p:cNvPr>
          <p:cNvSpPr>
            <a:spLocks noGrp="1"/>
          </p:cNvSpPr>
          <p:nvPr>
            <p:ph type="sldNum" sz="quarter" idx="12"/>
          </p:nvPr>
        </p:nvSpPr>
        <p:spPr/>
        <p:txBody>
          <a:bodyPr/>
          <a:lstStyle/>
          <a:p>
            <a:fld id="{C5F95340-67F8-2C40-AE70-FB2CBD6D456C}" type="slidenum">
              <a:rPr lang="fr-FR" smtClean="0"/>
              <a:t>‹N°›</a:t>
            </a:fld>
            <a:endParaRPr lang="fr-FR"/>
          </a:p>
        </p:txBody>
      </p:sp>
    </p:spTree>
    <p:extLst>
      <p:ext uri="{BB962C8B-B14F-4D97-AF65-F5344CB8AC3E}">
        <p14:creationId xmlns:p14="http://schemas.microsoft.com/office/powerpoint/2010/main" val="3518184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77FB09-2EC3-4409-9325-B50AE826450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F8FAAE37-9D43-449A-AC0E-797642B196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D740786-A51E-48F6-8A28-94A30EF7FF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84E87BC2-FA0D-40AE-B707-788531D88E42}"/>
              </a:ext>
            </a:extLst>
          </p:cNvPr>
          <p:cNvSpPr>
            <a:spLocks noGrp="1"/>
          </p:cNvSpPr>
          <p:nvPr>
            <p:ph type="dt" sz="half" idx="10"/>
          </p:nvPr>
        </p:nvSpPr>
        <p:spPr/>
        <p:txBody>
          <a:bodyPr/>
          <a:lstStyle/>
          <a:p>
            <a:fld id="{042A3A48-61D8-744E-BC8F-615A30337AA3}" type="datetimeFigureOut">
              <a:rPr lang="fr-FR" smtClean="0"/>
              <a:t>14/01/2021</a:t>
            </a:fld>
            <a:endParaRPr lang="fr-FR"/>
          </a:p>
        </p:txBody>
      </p:sp>
      <p:sp>
        <p:nvSpPr>
          <p:cNvPr id="6" name="Espace réservé du pied de page 5">
            <a:extLst>
              <a:ext uri="{FF2B5EF4-FFF2-40B4-BE49-F238E27FC236}">
                <a16:creationId xmlns:a16="http://schemas.microsoft.com/office/drawing/2014/main" id="{0B776D8E-E7F7-4602-9259-697E860A69D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31D6D0B-8E25-46CA-9D90-7E7EE8D0489D}"/>
              </a:ext>
            </a:extLst>
          </p:cNvPr>
          <p:cNvSpPr>
            <a:spLocks noGrp="1"/>
          </p:cNvSpPr>
          <p:nvPr>
            <p:ph type="sldNum" sz="quarter" idx="12"/>
          </p:nvPr>
        </p:nvSpPr>
        <p:spPr/>
        <p:txBody>
          <a:bodyPr/>
          <a:lstStyle/>
          <a:p>
            <a:fld id="{C5F95340-67F8-2C40-AE70-FB2CBD6D456C}" type="slidenum">
              <a:rPr lang="fr-FR" smtClean="0"/>
              <a:t>‹N°›</a:t>
            </a:fld>
            <a:endParaRPr lang="fr-FR"/>
          </a:p>
        </p:txBody>
      </p:sp>
    </p:spTree>
    <p:extLst>
      <p:ext uri="{BB962C8B-B14F-4D97-AF65-F5344CB8AC3E}">
        <p14:creationId xmlns:p14="http://schemas.microsoft.com/office/powerpoint/2010/main" val="2415815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1FBC8C-3C22-4DF5-BCC7-A087DB57CDD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682D54F0-7390-47FD-BE43-229CBA4D54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4A9B90B4-1A39-42F0-8A46-E9F99BE29B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04035B9F-68ED-4130-AE7F-58B921540968}"/>
              </a:ext>
            </a:extLst>
          </p:cNvPr>
          <p:cNvSpPr>
            <a:spLocks noGrp="1"/>
          </p:cNvSpPr>
          <p:nvPr>
            <p:ph type="dt" sz="half" idx="10"/>
          </p:nvPr>
        </p:nvSpPr>
        <p:spPr/>
        <p:txBody>
          <a:bodyPr/>
          <a:lstStyle/>
          <a:p>
            <a:fld id="{042A3A48-61D8-744E-BC8F-615A30337AA3}" type="datetimeFigureOut">
              <a:rPr lang="fr-FR" smtClean="0"/>
              <a:t>14/01/2021</a:t>
            </a:fld>
            <a:endParaRPr lang="fr-FR"/>
          </a:p>
        </p:txBody>
      </p:sp>
      <p:sp>
        <p:nvSpPr>
          <p:cNvPr id="6" name="Espace réservé du pied de page 5">
            <a:extLst>
              <a:ext uri="{FF2B5EF4-FFF2-40B4-BE49-F238E27FC236}">
                <a16:creationId xmlns:a16="http://schemas.microsoft.com/office/drawing/2014/main" id="{5A8EC050-F401-4406-B7F5-5993E13C2CA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101CCF2-022D-4EAD-B153-014F7604DA25}"/>
              </a:ext>
            </a:extLst>
          </p:cNvPr>
          <p:cNvSpPr>
            <a:spLocks noGrp="1"/>
          </p:cNvSpPr>
          <p:nvPr>
            <p:ph type="sldNum" sz="quarter" idx="12"/>
          </p:nvPr>
        </p:nvSpPr>
        <p:spPr/>
        <p:txBody>
          <a:bodyPr/>
          <a:lstStyle/>
          <a:p>
            <a:fld id="{C5F95340-67F8-2C40-AE70-FB2CBD6D456C}" type="slidenum">
              <a:rPr lang="fr-FR" smtClean="0"/>
              <a:t>‹N°›</a:t>
            </a:fld>
            <a:endParaRPr lang="fr-FR"/>
          </a:p>
        </p:txBody>
      </p:sp>
    </p:spTree>
    <p:extLst>
      <p:ext uri="{BB962C8B-B14F-4D97-AF65-F5344CB8AC3E}">
        <p14:creationId xmlns:p14="http://schemas.microsoft.com/office/powerpoint/2010/main" val="3354147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4B31C89-D623-4E32-AACD-0D60C58088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97809386-09D8-4BAA-8B99-9386986932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192B3FA-ED52-4658-A091-768808B19B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2A3A48-61D8-744E-BC8F-615A30337AA3}" type="datetimeFigureOut">
              <a:rPr lang="fr-FR" smtClean="0"/>
              <a:t>14/01/2021</a:t>
            </a:fld>
            <a:endParaRPr lang="fr-FR"/>
          </a:p>
        </p:txBody>
      </p:sp>
      <p:sp>
        <p:nvSpPr>
          <p:cNvPr id="5" name="Espace réservé du pied de page 4">
            <a:extLst>
              <a:ext uri="{FF2B5EF4-FFF2-40B4-BE49-F238E27FC236}">
                <a16:creationId xmlns:a16="http://schemas.microsoft.com/office/drawing/2014/main" id="{5ABD316D-7162-4442-8715-C3AC461B4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43838F6D-2EF2-4065-A763-DDF68F1CB5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F95340-67F8-2C40-AE70-FB2CBD6D456C}" type="slidenum">
              <a:rPr lang="fr-FR" smtClean="0"/>
              <a:t>‹N°›</a:t>
            </a:fld>
            <a:endParaRPr lang="fr-FR"/>
          </a:p>
        </p:txBody>
      </p:sp>
    </p:spTree>
    <p:extLst>
      <p:ext uri="{BB962C8B-B14F-4D97-AF65-F5344CB8AC3E}">
        <p14:creationId xmlns:p14="http://schemas.microsoft.com/office/powerpoint/2010/main" val="35214488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png"/><Relationship Id="rId7" Type="http://schemas.openxmlformats.org/officeDocument/2006/relationships/diagramQuickStyle" Target="../diagrams/quickStyle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jpg"/><Relationship Id="rId9" Type="http://schemas.microsoft.com/office/2007/relationships/diagramDrawing" Target="../diagrams/drawing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jpg"/></Relationships>
</file>

<file path=ppt/slides/_rels/slide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png"/><Relationship Id="rId7" Type="http://schemas.openxmlformats.org/officeDocument/2006/relationships/image" Target="../media/image10.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2.jpg"/></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194649-EF14-A94A-B2AF-E80BB05D67B9}"/>
              </a:ext>
            </a:extLst>
          </p:cNvPr>
          <p:cNvSpPr>
            <a:spLocks noGrp="1"/>
          </p:cNvSpPr>
          <p:nvPr>
            <p:ph type="ctrTitle"/>
          </p:nvPr>
        </p:nvSpPr>
        <p:spPr>
          <a:xfrm>
            <a:off x="1524000" y="2794021"/>
            <a:ext cx="9144000" cy="1208087"/>
          </a:xfrm>
        </p:spPr>
        <p:txBody>
          <a:bodyPr>
            <a:normAutofit/>
          </a:bodyPr>
          <a:lstStyle/>
          <a:p>
            <a:r>
              <a:rPr lang="fr-FR" sz="3600" b="1" dirty="0"/>
              <a:t>L’impact du confinement et de la crise sanitaire sur les stratégies de déplacements d’achats</a:t>
            </a:r>
          </a:p>
        </p:txBody>
      </p:sp>
      <p:sp>
        <p:nvSpPr>
          <p:cNvPr id="3" name="Sous-titre 2">
            <a:extLst>
              <a:ext uri="{FF2B5EF4-FFF2-40B4-BE49-F238E27FC236}">
                <a16:creationId xmlns:a16="http://schemas.microsoft.com/office/drawing/2014/main" id="{DE91E8C7-7E26-C443-AE56-3049A3E2B7C2}"/>
              </a:ext>
            </a:extLst>
          </p:cNvPr>
          <p:cNvSpPr>
            <a:spLocks noGrp="1"/>
          </p:cNvSpPr>
          <p:nvPr>
            <p:ph type="subTitle" idx="1"/>
          </p:nvPr>
        </p:nvSpPr>
        <p:spPr>
          <a:xfrm>
            <a:off x="230863" y="4265662"/>
            <a:ext cx="9144000" cy="1022131"/>
          </a:xfrm>
        </p:spPr>
        <p:txBody>
          <a:bodyPr>
            <a:normAutofit fontScale="92500" lnSpcReduction="20000"/>
          </a:bodyPr>
          <a:lstStyle/>
          <a:p>
            <a:pPr algn="l"/>
            <a:r>
              <a:rPr lang="fr-FR" sz="2200" dirty="0"/>
              <a:t>Mathias Boquet, MCF en géographie</a:t>
            </a:r>
            <a:br>
              <a:rPr lang="fr-FR" sz="2200" dirty="0"/>
            </a:br>
            <a:br>
              <a:rPr lang="fr-FR" sz="2200" dirty="0"/>
            </a:br>
            <a:r>
              <a:rPr lang="fr-FR" sz="2200" dirty="0"/>
              <a:t>Nicolas Dorkel, IGE en analyse spatiale</a:t>
            </a:r>
            <a:br>
              <a:rPr lang="fr-FR" sz="1800" dirty="0"/>
            </a:br>
            <a:endParaRPr lang="fr-FR" sz="1800" dirty="0"/>
          </a:p>
        </p:txBody>
      </p:sp>
      <p:pic>
        <p:nvPicPr>
          <p:cNvPr id="4" name="Image 3">
            <a:extLst>
              <a:ext uri="{FF2B5EF4-FFF2-40B4-BE49-F238E27FC236}">
                <a16:creationId xmlns:a16="http://schemas.microsoft.com/office/drawing/2014/main" id="{3396A2FD-C324-4A40-8A73-0CA08809A00A}"/>
              </a:ext>
            </a:extLst>
          </p:cNvPr>
          <p:cNvPicPr>
            <a:picLocks noChangeAspect="1"/>
          </p:cNvPicPr>
          <p:nvPr/>
        </p:nvPicPr>
        <p:blipFill>
          <a:blip r:embed="rId3"/>
          <a:stretch>
            <a:fillRect/>
          </a:stretch>
        </p:blipFill>
        <p:spPr>
          <a:xfrm>
            <a:off x="230863" y="5392050"/>
            <a:ext cx="2246252" cy="939584"/>
          </a:xfrm>
          <a:prstGeom prst="rect">
            <a:avLst/>
          </a:prstGeom>
        </p:spPr>
      </p:pic>
      <p:pic>
        <p:nvPicPr>
          <p:cNvPr id="5" name="Image 4">
            <a:extLst>
              <a:ext uri="{FF2B5EF4-FFF2-40B4-BE49-F238E27FC236}">
                <a16:creationId xmlns:a16="http://schemas.microsoft.com/office/drawing/2014/main" id="{4C927615-9E6A-4F3C-8E0B-757AC90D44F1}"/>
              </a:ext>
            </a:extLst>
          </p:cNvPr>
          <p:cNvPicPr>
            <a:picLocks noChangeAspect="1"/>
          </p:cNvPicPr>
          <p:nvPr/>
        </p:nvPicPr>
        <p:blipFill>
          <a:blip r:embed="rId4"/>
          <a:stretch>
            <a:fillRect/>
          </a:stretch>
        </p:blipFill>
        <p:spPr>
          <a:xfrm>
            <a:off x="9374863" y="5287793"/>
            <a:ext cx="2406666" cy="1148098"/>
          </a:xfrm>
          <a:prstGeom prst="rect">
            <a:avLst/>
          </a:prstGeom>
        </p:spPr>
      </p:pic>
      <p:pic>
        <p:nvPicPr>
          <p:cNvPr id="6" name="Image 5">
            <a:extLst>
              <a:ext uri="{FF2B5EF4-FFF2-40B4-BE49-F238E27FC236}">
                <a16:creationId xmlns:a16="http://schemas.microsoft.com/office/drawing/2014/main" id="{148B7118-D4EE-4E1C-874A-C3782CEA129D}"/>
              </a:ext>
            </a:extLst>
          </p:cNvPr>
          <p:cNvPicPr>
            <a:picLocks noChangeAspect="1"/>
          </p:cNvPicPr>
          <p:nvPr/>
        </p:nvPicPr>
        <p:blipFill rotWithShape="1">
          <a:blip r:embed="rId5"/>
          <a:srcRect r="19928"/>
          <a:stretch/>
        </p:blipFill>
        <p:spPr>
          <a:xfrm>
            <a:off x="7660364" y="347516"/>
            <a:ext cx="4300774" cy="2419185"/>
          </a:xfrm>
          <a:prstGeom prst="rect">
            <a:avLst/>
          </a:prstGeom>
        </p:spPr>
      </p:pic>
      <p:pic>
        <p:nvPicPr>
          <p:cNvPr id="7" name="Image 6">
            <a:extLst>
              <a:ext uri="{FF2B5EF4-FFF2-40B4-BE49-F238E27FC236}">
                <a16:creationId xmlns:a16="http://schemas.microsoft.com/office/drawing/2014/main" id="{9875C94A-1693-4FF4-860F-43243BF0510D}"/>
              </a:ext>
            </a:extLst>
          </p:cNvPr>
          <p:cNvPicPr>
            <a:picLocks noChangeAspect="1"/>
          </p:cNvPicPr>
          <p:nvPr/>
        </p:nvPicPr>
        <p:blipFill>
          <a:blip r:embed="rId6"/>
          <a:stretch>
            <a:fillRect/>
          </a:stretch>
        </p:blipFill>
        <p:spPr>
          <a:xfrm>
            <a:off x="4892674" y="347517"/>
            <a:ext cx="2406652" cy="2406652"/>
          </a:xfrm>
          <a:prstGeom prst="rect">
            <a:avLst/>
          </a:prstGeom>
        </p:spPr>
      </p:pic>
      <p:pic>
        <p:nvPicPr>
          <p:cNvPr id="9" name="Image 8">
            <a:extLst>
              <a:ext uri="{FF2B5EF4-FFF2-40B4-BE49-F238E27FC236}">
                <a16:creationId xmlns:a16="http://schemas.microsoft.com/office/drawing/2014/main" id="{9DF22A98-F10F-4A78-917F-10B26002BAED}"/>
              </a:ext>
            </a:extLst>
          </p:cNvPr>
          <p:cNvPicPr>
            <a:picLocks noChangeAspect="1"/>
          </p:cNvPicPr>
          <p:nvPr/>
        </p:nvPicPr>
        <p:blipFill>
          <a:blip r:embed="rId7"/>
          <a:stretch>
            <a:fillRect/>
          </a:stretch>
        </p:blipFill>
        <p:spPr>
          <a:xfrm>
            <a:off x="230863" y="295872"/>
            <a:ext cx="4300774" cy="2419186"/>
          </a:xfrm>
          <a:prstGeom prst="rect">
            <a:avLst/>
          </a:prstGeom>
        </p:spPr>
      </p:pic>
      <p:sp>
        <p:nvSpPr>
          <p:cNvPr id="10" name="ZoneTexte 9">
            <a:extLst>
              <a:ext uri="{FF2B5EF4-FFF2-40B4-BE49-F238E27FC236}">
                <a16:creationId xmlns:a16="http://schemas.microsoft.com/office/drawing/2014/main" id="{F47CD586-93CA-4E7F-8F66-CE314F656C10}"/>
              </a:ext>
            </a:extLst>
          </p:cNvPr>
          <p:cNvSpPr txBox="1"/>
          <p:nvPr/>
        </p:nvSpPr>
        <p:spPr>
          <a:xfrm>
            <a:off x="-57150" y="6611779"/>
            <a:ext cx="5535199" cy="246221"/>
          </a:xfrm>
          <a:prstGeom prst="rect">
            <a:avLst/>
          </a:prstGeom>
          <a:noFill/>
        </p:spPr>
        <p:txBody>
          <a:bodyPr wrap="square" rtlCol="0">
            <a:spAutoFit/>
          </a:bodyPr>
          <a:lstStyle/>
          <a:p>
            <a:r>
              <a:rPr lang="fr-FR" sz="1000" dirty="0"/>
              <a:t>Crédit photos : France Télévision Olivier Quentin, Olivier Tailly Metz, Nicolas Dorkel Metz.</a:t>
            </a:r>
          </a:p>
        </p:txBody>
      </p:sp>
    </p:spTree>
    <p:extLst>
      <p:ext uri="{BB962C8B-B14F-4D97-AF65-F5344CB8AC3E}">
        <p14:creationId xmlns:p14="http://schemas.microsoft.com/office/powerpoint/2010/main" val="1018528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87BA09-CBE4-EA49-9D7B-02627874A7A9}"/>
              </a:ext>
            </a:extLst>
          </p:cNvPr>
          <p:cNvSpPr>
            <a:spLocks noGrp="1"/>
          </p:cNvSpPr>
          <p:nvPr>
            <p:ph type="title"/>
          </p:nvPr>
        </p:nvSpPr>
        <p:spPr>
          <a:xfrm>
            <a:off x="349624" y="115760"/>
            <a:ext cx="10515600" cy="1325563"/>
          </a:xfrm>
        </p:spPr>
        <p:txBody>
          <a:bodyPr/>
          <a:lstStyle/>
          <a:p>
            <a:r>
              <a:rPr lang="fr-FR" dirty="0"/>
              <a:t>Analyse par établissement (1</a:t>
            </a:r>
            <a:r>
              <a:rPr lang="fr-FR" baseline="30000" dirty="0"/>
              <a:t>ère</a:t>
            </a:r>
            <a:r>
              <a:rPr lang="fr-FR" dirty="0"/>
              <a:t> semaine)</a:t>
            </a:r>
          </a:p>
        </p:txBody>
      </p:sp>
      <p:graphicFrame>
        <p:nvGraphicFramePr>
          <p:cNvPr id="6" name="Espace réservé du contenu 5">
            <a:extLst>
              <a:ext uri="{FF2B5EF4-FFF2-40B4-BE49-F238E27FC236}">
                <a16:creationId xmlns:a16="http://schemas.microsoft.com/office/drawing/2014/main" id="{1C9104A5-A8C7-AD4E-AB36-098D9B72CF9E}"/>
              </a:ext>
            </a:extLst>
          </p:cNvPr>
          <p:cNvGraphicFramePr>
            <a:graphicFrameLocks noGrp="1"/>
          </p:cNvGraphicFramePr>
          <p:nvPr>
            <p:ph idx="1"/>
            <p:extLst>
              <p:ext uri="{D42A27DB-BD31-4B8C-83A1-F6EECF244321}">
                <p14:modId xmlns:p14="http://schemas.microsoft.com/office/powerpoint/2010/main" val="2122684197"/>
              </p:ext>
            </p:extLst>
          </p:nvPr>
        </p:nvGraphicFramePr>
        <p:xfrm>
          <a:off x="5084956" y="1459610"/>
          <a:ext cx="6680200" cy="2032000"/>
        </p:xfrm>
        <a:graphic>
          <a:graphicData uri="http://schemas.openxmlformats.org/drawingml/2006/table">
            <a:tbl>
              <a:tblPr>
                <a:tableStyleId>{5C22544A-7EE6-4342-B048-85BDC9FD1C3A}</a:tableStyleId>
              </a:tblPr>
              <a:tblGrid>
                <a:gridCol w="4862653">
                  <a:extLst>
                    <a:ext uri="{9D8B030D-6E8A-4147-A177-3AD203B41FA5}">
                      <a16:colId xmlns:a16="http://schemas.microsoft.com/office/drawing/2014/main" val="1340536543"/>
                    </a:ext>
                  </a:extLst>
                </a:gridCol>
                <a:gridCol w="1817547">
                  <a:extLst>
                    <a:ext uri="{9D8B030D-6E8A-4147-A177-3AD203B41FA5}">
                      <a16:colId xmlns:a16="http://schemas.microsoft.com/office/drawing/2014/main" val="2461207239"/>
                    </a:ext>
                  </a:extLst>
                </a:gridCol>
              </a:tblGrid>
              <a:tr h="203200">
                <a:tc>
                  <a:txBody>
                    <a:bodyPr/>
                    <a:lstStyle/>
                    <a:p>
                      <a:pPr algn="l" fontAlgn="b"/>
                      <a:r>
                        <a:rPr lang="fr-FR" sz="1200" u="none" strike="noStrike">
                          <a:effectLst/>
                        </a:rPr>
                        <a:t>CRITERES DE CHOIX DES POINTS DE VENTE</a:t>
                      </a:r>
                      <a:endParaRPr lang="fr-FR" sz="12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200" u="none" strike="noStrike">
                          <a:effectLst/>
                        </a:rPr>
                        <a:t>NOTE MOYENNE SUR 5</a:t>
                      </a:r>
                      <a:endParaRPr lang="fr-FR" sz="12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13077443"/>
                  </a:ext>
                </a:extLst>
              </a:tr>
              <a:tr h="203200">
                <a:tc>
                  <a:txBody>
                    <a:bodyPr/>
                    <a:lstStyle/>
                    <a:p>
                      <a:pPr algn="l" fontAlgn="b"/>
                      <a:r>
                        <a:rPr lang="fr-FR" sz="1200" u="none" strike="noStrike">
                          <a:effectLst/>
                        </a:rPr>
                        <a:t>La proximité du point de vente</a:t>
                      </a:r>
                      <a:endParaRPr lang="fr-FR"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r-FR" sz="1200" u="none" strike="noStrike">
                          <a:effectLst/>
                        </a:rPr>
                        <a:t>4,0</a:t>
                      </a:r>
                      <a:endParaRPr lang="fr-FR" sz="12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711549757"/>
                  </a:ext>
                </a:extLst>
              </a:tr>
              <a:tr h="203200">
                <a:tc>
                  <a:txBody>
                    <a:bodyPr/>
                    <a:lstStyle/>
                    <a:p>
                      <a:pPr algn="l" fontAlgn="b"/>
                      <a:r>
                        <a:rPr lang="fr-FR" sz="1200" u="none" strike="noStrike">
                          <a:effectLst/>
                        </a:rPr>
                        <a:t>L'habitude du point de vente</a:t>
                      </a:r>
                      <a:endParaRPr lang="fr-FR"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r-FR" sz="1200" u="none" strike="noStrike">
                          <a:effectLst/>
                        </a:rPr>
                        <a:t>3,9</a:t>
                      </a:r>
                      <a:endParaRPr lang="fr-FR" sz="12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97506352"/>
                  </a:ext>
                </a:extLst>
              </a:tr>
              <a:tr h="203200">
                <a:tc>
                  <a:txBody>
                    <a:bodyPr/>
                    <a:lstStyle/>
                    <a:p>
                      <a:pPr algn="l" fontAlgn="b"/>
                      <a:r>
                        <a:rPr lang="fr-FR" sz="1200" u="none" strike="noStrike">
                          <a:effectLst/>
                        </a:rPr>
                        <a:t>L'assortiment de produits / le choix</a:t>
                      </a:r>
                      <a:endParaRPr lang="fr-FR"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r-FR" sz="1200" u="none" strike="noStrike">
                          <a:effectLst/>
                        </a:rPr>
                        <a:t>3,4</a:t>
                      </a:r>
                      <a:endParaRPr lang="fr-FR" sz="12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19050332"/>
                  </a:ext>
                </a:extLst>
              </a:tr>
              <a:tr h="203200">
                <a:tc>
                  <a:txBody>
                    <a:bodyPr/>
                    <a:lstStyle/>
                    <a:p>
                      <a:pPr algn="l" fontAlgn="b"/>
                      <a:r>
                        <a:rPr lang="fr-FR" sz="1200" u="none" strike="noStrike">
                          <a:effectLst/>
                        </a:rPr>
                        <a:t>Limiter l'attente</a:t>
                      </a:r>
                      <a:endParaRPr lang="fr-FR"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r-FR" sz="1200" u="none" strike="noStrike">
                          <a:effectLst/>
                        </a:rPr>
                        <a:t>3,1</a:t>
                      </a:r>
                      <a:endParaRPr lang="fr-FR" sz="12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458208650"/>
                  </a:ext>
                </a:extLst>
              </a:tr>
              <a:tr h="203200">
                <a:tc>
                  <a:txBody>
                    <a:bodyPr/>
                    <a:lstStyle/>
                    <a:p>
                      <a:pPr algn="l" fontAlgn="b"/>
                      <a:r>
                        <a:rPr lang="fr-FR" sz="1200" u="none" strike="noStrike">
                          <a:effectLst/>
                        </a:rPr>
                        <a:t>Les mesures d'hygiènes et de sécurité prises</a:t>
                      </a:r>
                      <a:endParaRPr lang="fr-FR"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r-FR" sz="1200" u="none" strike="noStrike">
                          <a:effectLst/>
                        </a:rPr>
                        <a:t>2,9</a:t>
                      </a:r>
                      <a:endParaRPr lang="fr-FR" sz="12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719799012"/>
                  </a:ext>
                </a:extLst>
              </a:tr>
              <a:tr h="203200">
                <a:tc>
                  <a:txBody>
                    <a:bodyPr/>
                    <a:lstStyle/>
                    <a:p>
                      <a:pPr algn="l" fontAlgn="b"/>
                      <a:r>
                        <a:rPr lang="fr-FR" sz="1200" u="none" strike="noStrike">
                          <a:effectLst/>
                        </a:rPr>
                        <a:t>Limiter le nombre de contacts / éviter la foule</a:t>
                      </a:r>
                      <a:endParaRPr lang="fr-FR"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r-FR" sz="1200" u="none" strike="noStrike">
                          <a:effectLst/>
                        </a:rPr>
                        <a:t>2,8</a:t>
                      </a:r>
                      <a:endParaRPr lang="fr-FR" sz="12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85751453"/>
                  </a:ext>
                </a:extLst>
              </a:tr>
              <a:tr h="203200">
                <a:tc>
                  <a:txBody>
                    <a:bodyPr/>
                    <a:lstStyle/>
                    <a:p>
                      <a:pPr algn="l" fontAlgn="b"/>
                      <a:r>
                        <a:rPr lang="fr-FR" sz="1200" u="none" strike="noStrike">
                          <a:effectLst/>
                        </a:rPr>
                        <a:t>Recherche d'un produit en particulier</a:t>
                      </a:r>
                      <a:endParaRPr lang="fr-FR"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r-FR" sz="1200" u="none" strike="noStrike">
                          <a:effectLst/>
                        </a:rPr>
                        <a:t>2,8</a:t>
                      </a:r>
                      <a:endParaRPr lang="fr-FR" sz="12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303079636"/>
                  </a:ext>
                </a:extLst>
              </a:tr>
              <a:tr h="203200">
                <a:tc>
                  <a:txBody>
                    <a:bodyPr/>
                    <a:lstStyle/>
                    <a:p>
                      <a:pPr algn="l" fontAlgn="b"/>
                      <a:r>
                        <a:rPr lang="fr-FR" sz="1200" u="none" strike="noStrike">
                          <a:effectLst/>
                        </a:rPr>
                        <a:t>Prix des produits</a:t>
                      </a:r>
                      <a:endParaRPr lang="fr-FR"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r-FR" sz="1200" u="none" strike="noStrike">
                          <a:effectLst/>
                        </a:rPr>
                        <a:t>2,7</a:t>
                      </a:r>
                      <a:endParaRPr lang="fr-FR" sz="12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708801146"/>
                  </a:ext>
                </a:extLst>
              </a:tr>
              <a:tr h="203200">
                <a:tc>
                  <a:txBody>
                    <a:bodyPr/>
                    <a:lstStyle/>
                    <a:p>
                      <a:pPr algn="l" fontAlgn="b"/>
                      <a:r>
                        <a:rPr lang="fr-FR" sz="1200" u="none" strike="noStrike" dirty="0">
                          <a:effectLst/>
                        </a:rPr>
                        <a:t>Retrouver des connaissances</a:t>
                      </a:r>
                      <a:endParaRPr lang="fr-FR" sz="12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fr-FR" sz="1200" u="none" strike="noStrike" dirty="0">
                          <a:effectLst/>
                        </a:rPr>
                        <a:t>2,2</a:t>
                      </a:r>
                      <a:endParaRPr lang="fr-FR" sz="12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006836765"/>
                  </a:ext>
                </a:extLst>
              </a:tr>
            </a:tbl>
          </a:graphicData>
        </a:graphic>
      </p:graphicFrame>
      <p:graphicFrame>
        <p:nvGraphicFramePr>
          <p:cNvPr id="7" name="Tableau 6">
            <a:extLst>
              <a:ext uri="{FF2B5EF4-FFF2-40B4-BE49-F238E27FC236}">
                <a16:creationId xmlns:a16="http://schemas.microsoft.com/office/drawing/2014/main" id="{D56EA32D-5720-3E43-ABCB-5EEFB2BAB860}"/>
              </a:ext>
            </a:extLst>
          </p:cNvPr>
          <p:cNvGraphicFramePr>
            <a:graphicFrameLocks noGrp="1"/>
          </p:cNvGraphicFramePr>
          <p:nvPr>
            <p:extLst>
              <p:ext uri="{D42A27DB-BD31-4B8C-83A1-F6EECF244321}">
                <p14:modId xmlns:p14="http://schemas.microsoft.com/office/powerpoint/2010/main" val="1062213712"/>
              </p:ext>
            </p:extLst>
          </p:nvPr>
        </p:nvGraphicFramePr>
        <p:xfrm>
          <a:off x="716156" y="4071937"/>
          <a:ext cx="6919646" cy="2237522"/>
        </p:xfrm>
        <a:graphic>
          <a:graphicData uri="http://schemas.openxmlformats.org/drawingml/2006/table">
            <a:tbl>
              <a:tblPr>
                <a:tableStyleId>{5C22544A-7EE6-4342-B048-85BDC9FD1C3A}</a:tableStyleId>
              </a:tblPr>
              <a:tblGrid>
                <a:gridCol w="4863740">
                  <a:extLst>
                    <a:ext uri="{9D8B030D-6E8A-4147-A177-3AD203B41FA5}">
                      <a16:colId xmlns:a16="http://schemas.microsoft.com/office/drawing/2014/main" val="636401492"/>
                    </a:ext>
                  </a:extLst>
                </a:gridCol>
                <a:gridCol w="2055906">
                  <a:extLst>
                    <a:ext uri="{9D8B030D-6E8A-4147-A177-3AD203B41FA5}">
                      <a16:colId xmlns:a16="http://schemas.microsoft.com/office/drawing/2014/main" val="175872467"/>
                    </a:ext>
                  </a:extLst>
                </a:gridCol>
              </a:tblGrid>
              <a:tr h="205522">
                <a:tc>
                  <a:txBody>
                    <a:bodyPr/>
                    <a:lstStyle/>
                    <a:p>
                      <a:pPr algn="l" fontAlgn="b"/>
                      <a:r>
                        <a:rPr lang="fr-FR" sz="1200" b="1" i="0" u="none" strike="noStrike" dirty="0">
                          <a:solidFill>
                            <a:srgbClr val="000000"/>
                          </a:solidFill>
                          <a:effectLst/>
                          <a:latin typeface="Calibri" panose="020F0502020204030204" pitchFamily="34" charset="0"/>
                        </a:rPr>
                        <a:t>TYPES DE POINT DE VENTE</a:t>
                      </a:r>
                    </a:p>
                  </a:txBody>
                  <a:tcPr marL="0" marR="0" marT="0" marB="0" anchor="b"/>
                </a:tc>
                <a:tc>
                  <a:txBody>
                    <a:bodyPr/>
                    <a:lstStyle/>
                    <a:p>
                      <a:pPr algn="l" fontAlgn="b"/>
                      <a:r>
                        <a:rPr lang="fr-FR" sz="1200" u="none" strike="noStrike" dirty="0">
                          <a:effectLst/>
                        </a:rPr>
                        <a:t>FREQUENTATION EN TAUX</a:t>
                      </a:r>
                      <a:endParaRPr lang="fr-FR" sz="12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13915266"/>
                  </a:ext>
                </a:extLst>
              </a:tr>
              <a:tr h="203200">
                <a:tc>
                  <a:txBody>
                    <a:bodyPr/>
                    <a:lstStyle/>
                    <a:p>
                      <a:pPr algn="l" fontAlgn="b"/>
                      <a:r>
                        <a:rPr lang="fr-FR" sz="1200" u="none" strike="noStrike" dirty="0">
                          <a:effectLst/>
                        </a:rPr>
                        <a:t>Commerce de proximité ou boutique / ex. boulangerie, boucherie</a:t>
                      </a:r>
                      <a:endParaRPr lang="fr-FR" sz="12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fr-FR" sz="1200" u="none" strike="noStrike" dirty="0">
                          <a:effectLst/>
                        </a:rPr>
                        <a:t>24,01%</a:t>
                      </a:r>
                      <a:endParaRPr lang="fr-FR"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642845059"/>
                  </a:ext>
                </a:extLst>
              </a:tr>
              <a:tr h="203200">
                <a:tc>
                  <a:txBody>
                    <a:bodyPr/>
                    <a:lstStyle/>
                    <a:p>
                      <a:pPr algn="l" fontAlgn="b"/>
                      <a:r>
                        <a:rPr lang="fr-FR" sz="1200" u="none" strike="noStrike" dirty="0">
                          <a:effectLst/>
                        </a:rPr>
                        <a:t>En circuit court / ex. ferme, coopérative, AMAP</a:t>
                      </a:r>
                      <a:endParaRPr lang="fr-FR" sz="12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fr-FR" sz="1200" u="none" strike="noStrike" dirty="0">
                          <a:effectLst/>
                        </a:rPr>
                        <a:t>4,35%</a:t>
                      </a:r>
                      <a:endParaRPr lang="fr-FR"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248409690"/>
                  </a:ext>
                </a:extLst>
              </a:tr>
              <a:tr h="203200">
                <a:tc>
                  <a:txBody>
                    <a:bodyPr/>
                    <a:lstStyle/>
                    <a:p>
                      <a:pPr algn="l" fontAlgn="b"/>
                      <a:r>
                        <a:rPr lang="fr-FR" sz="1200" u="none" strike="noStrike" dirty="0">
                          <a:effectLst/>
                        </a:rPr>
                        <a:t>Grande surface généraliste : hard-discount / ex. Lidl, Aldi, </a:t>
                      </a:r>
                      <a:r>
                        <a:rPr lang="fr-FR" sz="1200" u="none" strike="noStrike" dirty="0" err="1">
                          <a:effectLst/>
                        </a:rPr>
                        <a:t>Netto</a:t>
                      </a:r>
                      <a:r>
                        <a:rPr lang="fr-FR" sz="1200" u="none" strike="noStrike" dirty="0">
                          <a:effectLst/>
                        </a:rPr>
                        <a:t>, Norma</a:t>
                      </a:r>
                      <a:endParaRPr lang="fr-FR" sz="12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fr-FR" sz="1200" u="none" strike="noStrike" dirty="0">
                          <a:effectLst/>
                        </a:rPr>
                        <a:t>6,70%</a:t>
                      </a:r>
                      <a:endParaRPr lang="fr-FR"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537828491"/>
                  </a:ext>
                </a:extLst>
              </a:tr>
              <a:tr h="203200">
                <a:tc>
                  <a:txBody>
                    <a:bodyPr/>
                    <a:lstStyle/>
                    <a:p>
                      <a:pPr algn="l" fontAlgn="b"/>
                      <a:r>
                        <a:rPr lang="fr-FR" sz="1200" u="none" strike="noStrike" dirty="0">
                          <a:effectLst/>
                        </a:rPr>
                        <a:t>Grande surface généraliste : hypermarché</a:t>
                      </a:r>
                      <a:endParaRPr lang="fr-FR" sz="12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fr-FR" sz="1200" u="none" strike="noStrike" dirty="0">
                          <a:effectLst/>
                        </a:rPr>
                        <a:t>15,54%</a:t>
                      </a:r>
                      <a:endParaRPr lang="fr-FR"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59779152"/>
                  </a:ext>
                </a:extLst>
              </a:tr>
              <a:tr h="203200">
                <a:tc>
                  <a:txBody>
                    <a:bodyPr/>
                    <a:lstStyle/>
                    <a:p>
                      <a:pPr algn="l" fontAlgn="b"/>
                      <a:r>
                        <a:rPr lang="fr-FR" sz="1200" u="none" strike="noStrike" dirty="0">
                          <a:effectLst/>
                        </a:rPr>
                        <a:t>Grande surface généraliste : supermarché</a:t>
                      </a:r>
                      <a:endParaRPr lang="fr-FR" sz="12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fr-FR" sz="1200" u="none" strike="noStrike" dirty="0">
                          <a:effectLst/>
                        </a:rPr>
                        <a:t>26,70%</a:t>
                      </a:r>
                      <a:endParaRPr lang="fr-FR"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663082949"/>
                  </a:ext>
                </a:extLst>
              </a:tr>
              <a:tr h="203200">
                <a:tc>
                  <a:txBody>
                    <a:bodyPr/>
                    <a:lstStyle/>
                    <a:p>
                      <a:pPr algn="l" fontAlgn="b"/>
                      <a:r>
                        <a:rPr lang="fr-FR" sz="1200" u="none" strike="noStrike" dirty="0">
                          <a:effectLst/>
                        </a:rPr>
                        <a:t>Grande surface spécialisée / ex. Grand Frais, Picard, magasin bio</a:t>
                      </a:r>
                      <a:endParaRPr lang="fr-FR" sz="12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fr-FR" sz="1200" u="none" strike="noStrike" dirty="0">
                          <a:effectLst/>
                        </a:rPr>
                        <a:t>7,86%</a:t>
                      </a:r>
                      <a:endParaRPr lang="fr-FR"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062729851"/>
                  </a:ext>
                </a:extLst>
              </a:tr>
              <a:tr h="203200">
                <a:tc>
                  <a:txBody>
                    <a:bodyPr/>
                    <a:lstStyle/>
                    <a:p>
                      <a:pPr algn="l" fontAlgn="b"/>
                      <a:r>
                        <a:rPr lang="fr-FR" sz="1200" u="none" strike="noStrike" dirty="0">
                          <a:effectLst/>
                        </a:rPr>
                        <a:t>Par internet avec retrait en point de vente / ex. drive ou retrait au magasin</a:t>
                      </a:r>
                      <a:endParaRPr lang="fr-FR" sz="12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fr-FR" sz="1200" u="none" strike="noStrike" dirty="0">
                          <a:effectLst/>
                        </a:rPr>
                        <a:t>6,64%</a:t>
                      </a:r>
                      <a:endParaRPr lang="fr-FR"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90681783"/>
                  </a:ext>
                </a:extLst>
              </a:tr>
              <a:tr h="203200">
                <a:tc>
                  <a:txBody>
                    <a:bodyPr/>
                    <a:lstStyle/>
                    <a:p>
                      <a:pPr algn="l" fontAlgn="b"/>
                      <a:r>
                        <a:rPr lang="fr-FR" sz="1200" u="none" strike="noStrike" dirty="0">
                          <a:effectLst/>
                        </a:rPr>
                        <a:t>Pharmacie</a:t>
                      </a:r>
                      <a:endParaRPr lang="fr-FR" sz="12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fr-FR" sz="1200" u="none" strike="noStrike" dirty="0">
                          <a:effectLst/>
                        </a:rPr>
                        <a:t>5,22%</a:t>
                      </a:r>
                      <a:endParaRPr lang="fr-FR"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186759026"/>
                  </a:ext>
                </a:extLst>
              </a:tr>
              <a:tr h="203200">
                <a:tc>
                  <a:txBody>
                    <a:bodyPr/>
                    <a:lstStyle/>
                    <a:p>
                      <a:pPr algn="l" fontAlgn="b"/>
                      <a:r>
                        <a:rPr lang="fr-FR" sz="1200" u="none" strike="noStrike" dirty="0">
                          <a:effectLst/>
                        </a:rPr>
                        <a:t>Sur un marché</a:t>
                      </a:r>
                      <a:endParaRPr lang="fr-FR" sz="12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fr-FR" sz="1200" u="none" strike="noStrike" dirty="0">
                          <a:effectLst/>
                        </a:rPr>
                        <a:t>2,99%</a:t>
                      </a:r>
                      <a:endParaRPr lang="fr-FR"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057947277"/>
                  </a:ext>
                </a:extLst>
              </a:tr>
              <a:tr h="203200">
                <a:tc>
                  <a:txBody>
                    <a:bodyPr/>
                    <a:lstStyle/>
                    <a:p>
                      <a:pPr algn="l" fontAlgn="b"/>
                      <a:r>
                        <a:rPr lang="fr-FR" sz="1200" u="none" strike="noStrike" dirty="0">
                          <a:effectLst/>
                        </a:rPr>
                        <a:t>Total général</a:t>
                      </a:r>
                      <a:endParaRPr lang="fr-FR" sz="12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fr-FR" sz="1200" u="none" strike="noStrike" dirty="0">
                          <a:effectLst/>
                        </a:rPr>
                        <a:t>100,00%</a:t>
                      </a:r>
                      <a:endParaRPr lang="fr-FR" sz="12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443341355"/>
                  </a:ext>
                </a:extLst>
              </a:tr>
            </a:tbl>
          </a:graphicData>
        </a:graphic>
      </p:graphicFrame>
      <p:pic>
        <p:nvPicPr>
          <p:cNvPr id="5" name="Image 4">
            <a:extLst>
              <a:ext uri="{FF2B5EF4-FFF2-40B4-BE49-F238E27FC236}">
                <a16:creationId xmlns:a16="http://schemas.microsoft.com/office/drawing/2014/main" id="{B098B8FF-9EC8-4910-A4F5-2254C9D18955}"/>
              </a:ext>
            </a:extLst>
          </p:cNvPr>
          <p:cNvPicPr>
            <a:picLocks noChangeAspect="1"/>
          </p:cNvPicPr>
          <p:nvPr/>
        </p:nvPicPr>
        <p:blipFill>
          <a:blip r:embed="rId3"/>
          <a:stretch>
            <a:fillRect/>
          </a:stretch>
        </p:blipFill>
        <p:spPr>
          <a:xfrm>
            <a:off x="10865224" y="115760"/>
            <a:ext cx="1192304" cy="498730"/>
          </a:xfrm>
          <a:prstGeom prst="rect">
            <a:avLst/>
          </a:prstGeom>
        </p:spPr>
      </p:pic>
      <p:pic>
        <p:nvPicPr>
          <p:cNvPr id="8" name="Image 7">
            <a:extLst>
              <a:ext uri="{FF2B5EF4-FFF2-40B4-BE49-F238E27FC236}">
                <a16:creationId xmlns:a16="http://schemas.microsoft.com/office/drawing/2014/main" id="{FE2BEC8B-CB73-40B4-8254-DB787641415E}"/>
              </a:ext>
            </a:extLst>
          </p:cNvPr>
          <p:cNvPicPr>
            <a:picLocks noChangeAspect="1"/>
          </p:cNvPicPr>
          <p:nvPr/>
        </p:nvPicPr>
        <p:blipFill>
          <a:blip r:embed="rId4"/>
          <a:stretch>
            <a:fillRect/>
          </a:stretch>
        </p:blipFill>
        <p:spPr>
          <a:xfrm>
            <a:off x="10808076" y="681037"/>
            <a:ext cx="1192302" cy="568786"/>
          </a:xfrm>
          <a:prstGeom prst="rect">
            <a:avLst/>
          </a:prstGeom>
        </p:spPr>
      </p:pic>
      <p:sp>
        <p:nvSpPr>
          <p:cNvPr id="3" name="ZoneTexte 2">
            <a:extLst>
              <a:ext uri="{FF2B5EF4-FFF2-40B4-BE49-F238E27FC236}">
                <a16:creationId xmlns:a16="http://schemas.microsoft.com/office/drawing/2014/main" id="{9EE1A22E-C354-4CD9-9BF3-C804EDFEE2EC}"/>
              </a:ext>
            </a:extLst>
          </p:cNvPr>
          <p:cNvSpPr txBox="1"/>
          <p:nvPr/>
        </p:nvSpPr>
        <p:spPr>
          <a:xfrm rot="21154026">
            <a:off x="1465476" y="2834444"/>
            <a:ext cx="2259106" cy="523220"/>
          </a:xfrm>
          <a:prstGeom prst="rect">
            <a:avLst/>
          </a:prstGeom>
          <a:noFill/>
        </p:spPr>
        <p:txBody>
          <a:bodyPr wrap="square" rtlCol="0">
            <a:spAutoFit/>
          </a:bodyPr>
          <a:lstStyle/>
          <a:p>
            <a:r>
              <a:rPr lang="fr-FR" sz="2800" dirty="0"/>
              <a:t>PROXIMITE</a:t>
            </a:r>
          </a:p>
        </p:txBody>
      </p:sp>
      <p:sp>
        <p:nvSpPr>
          <p:cNvPr id="11" name="ZoneTexte 10">
            <a:extLst>
              <a:ext uri="{FF2B5EF4-FFF2-40B4-BE49-F238E27FC236}">
                <a16:creationId xmlns:a16="http://schemas.microsoft.com/office/drawing/2014/main" id="{75092A72-1694-4F98-BD42-1B895E058E6B}"/>
              </a:ext>
            </a:extLst>
          </p:cNvPr>
          <p:cNvSpPr txBox="1"/>
          <p:nvPr/>
        </p:nvSpPr>
        <p:spPr>
          <a:xfrm rot="18218415">
            <a:off x="605469" y="1604676"/>
            <a:ext cx="2259106" cy="523220"/>
          </a:xfrm>
          <a:prstGeom prst="rect">
            <a:avLst/>
          </a:prstGeom>
          <a:noFill/>
        </p:spPr>
        <p:txBody>
          <a:bodyPr wrap="square" rtlCol="0">
            <a:spAutoFit/>
          </a:bodyPr>
          <a:lstStyle/>
          <a:p>
            <a:r>
              <a:rPr lang="fr-FR" sz="2800" dirty="0"/>
              <a:t>HABITUDE</a:t>
            </a:r>
          </a:p>
        </p:txBody>
      </p:sp>
      <p:sp>
        <p:nvSpPr>
          <p:cNvPr id="12" name="ZoneTexte 11">
            <a:extLst>
              <a:ext uri="{FF2B5EF4-FFF2-40B4-BE49-F238E27FC236}">
                <a16:creationId xmlns:a16="http://schemas.microsoft.com/office/drawing/2014/main" id="{71586C15-C71A-47B4-84B5-85338F7E9BAA}"/>
              </a:ext>
            </a:extLst>
          </p:cNvPr>
          <p:cNvSpPr txBox="1"/>
          <p:nvPr/>
        </p:nvSpPr>
        <p:spPr>
          <a:xfrm rot="1578534">
            <a:off x="1621452" y="2632173"/>
            <a:ext cx="2259106" cy="307777"/>
          </a:xfrm>
          <a:prstGeom prst="rect">
            <a:avLst/>
          </a:prstGeom>
          <a:noFill/>
        </p:spPr>
        <p:txBody>
          <a:bodyPr wrap="square" rtlCol="0">
            <a:spAutoFit/>
          </a:bodyPr>
          <a:lstStyle/>
          <a:p>
            <a:r>
              <a:rPr lang="fr-FR" sz="1400" dirty="0"/>
              <a:t>PRODUIT(S)</a:t>
            </a:r>
          </a:p>
        </p:txBody>
      </p:sp>
      <p:sp>
        <p:nvSpPr>
          <p:cNvPr id="13" name="ZoneTexte 12">
            <a:extLst>
              <a:ext uri="{FF2B5EF4-FFF2-40B4-BE49-F238E27FC236}">
                <a16:creationId xmlns:a16="http://schemas.microsoft.com/office/drawing/2014/main" id="{39ED1E8B-6178-4E5E-9683-112C01DD9973}"/>
              </a:ext>
            </a:extLst>
          </p:cNvPr>
          <p:cNvSpPr txBox="1"/>
          <p:nvPr/>
        </p:nvSpPr>
        <p:spPr>
          <a:xfrm rot="19554247">
            <a:off x="1798599" y="1388351"/>
            <a:ext cx="2259106" cy="307777"/>
          </a:xfrm>
          <a:prstGeom prst="rect">
            <a:avLst/>
          </a:prstGeom>
          <a:noFill/>
        </p:spPr>
        <p:txBody>
          <a:bodyPr wrap="square" rtlCol="0">
            <a:spAutoFit/>
          </a:bodyPr>
          <a:lstStyle/>
          <a:p>
            <a:r>
              <a:rPr lang="fr-FR" sz="1400" dirty="0"/>
              <a:t>ATTENTE</a:t>
            </a:r>
          </a:p>
        </p:txBody>
      </p:sp>
      <p:sp>
        <p:nvSpPr>
          <p:cNvPr id="14" name="ZoneTexte 13">
            <a:extLst>
              <a:ext uri="{FF2B5EF4-FFF2-40B4-BE49-F238E27FC236}">
                <a16:creationId xmlns:a16="http://schemas.microsoft.com/office/drawing/2014/main" id="{B03A7AB3-A566-40D3-9607-EFFDE2F62280}"/>
              </a:ext>
            </a:extLst>
          </p:cNvPr>
          <p:cNvSpPr txBox="1"/>
          <p:nvPr/>
        </p:nvSpPr>
        <p:spPr>
          <a:xfrm rot="3408595">
            <a:off x="1435231" y="2581423"/>
            <a:ext cx="495444" cy="261610"/>
          </a:xfrm>
          <a:prstGeom prst="rect">
            <a:avLst/>
          </a:prstGeom>
          <a:noFill/>
        </p:spPr>
        <p:txBody>
          <a:bodyPr wrap="square" rtlCol="0">
            <a:spAutoFit/>
          </a:bodyPr>
          <a:lstStyle/>
          <a:p>
            <a:r>
              <a:rPr lang="fr-FR" sz="1100" dirty="0"/>
              <a:t>PRIX</a:t>
            </a:r>
          </a:p>
        </p:txBody>
      </p:sp>
      <p:sp>
        <p:nvSpPr>
          <p:cNvPr id="15" name="ZoneTexte 14">
            <a:extLst>
              <a:ext uri="{FF2B5EF4-FFF2-40B4-BE49-F238E27FC236}">
                <a16:creationId xmlns:a16="http://schemas.microsoft.com/office/drawing/2014/main" id="{5C225FEF-E6A0-4E3C-AC35-45861B240FF2}"/>
              </a:ext>
            </a:extLst>
          </p:cNvPr>
          <p:cNvSpPr txBox="1"/>
          <p:nvPr/>
        </p:nvSpPr>
        <p:spPr>
          <a:xfrm rot="3408595">
            <a:off x="2410316" y="2392500"/>
            <a:ext cx="1471653" cy="261610"/>
          </a:xfrm>
          <a:prstGeom prst="rect">
            <a:avLst/>
          </a:prstGeom>
          <a:noFill/>
        </p:spPr>
        <p:txBody>
          <a:bodyPr wrap="square" rtlCol="0">
            <a:spAutoFit/>
          </a:bodyPr>
          <a:lstStyle/>
          <a:p>
            <a:r>
              <a:rPr lang="fr-FR" sz="1100" dirty="0"/>
              <a:t>MESURES D’HYGIENE</a:t>
            </a:r>
          </a:p>
        </p:txBody>
      </p:sp>
      <p:sp>
        <p:nvSpPr>
          <p:cNvPr id="16" name="Rectangle : coins arrondis 15">
            <a:extLst>
              <a:ext uri="{FF2B5EF4-FFF2-40B4-BE49-F238E27FC236}">
                <a16:creationId xmlns:a16="http://schemas.microsoft.com/office/drawing/2014/main" id="{463ABAAC-7A97-40D6-A495-F2B11338C585}"/>
              </a:ext>
            </a:extLst>
          </p:cNvPr>
          <p:cNvSpPr/>
          <p:nvPr/>
        </p:nvSpPr>
        <p:spPr>
          <a:xfrm>
            <a:off x="0" y="6644901"/>
            <a:ext cx="12192000" cy="213099"/>
          </a:xfrm>
          <a:prstGeom prst="roundRect">
            <a:avLst/>
          </a:prstGeom>
          <a:solidFill>
            <a:srgbClr val="AC1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err="1"/>
              <a:t>Boquet</a:t>
            </a:r>
            <a:r>
              <a:rPr lang="fr-FR" dirty="0"/>
              <a:t> M. Dorkel N. 15/01/2021                                             							10/26              </a:t>
            </a:r>
          </a:p>
        </p:txBody>
      </p:sp>
    </p:spTree>
    <p:extLst>
      <p:ext uri="{BB962C8B-B14F-4D97-AF65-F5344CB8AC3E}">
        <p14:creationId xmlns:p14="http://schemas.microsoft.com/office/powerpoint/2010/main" val="1993555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60F210-E604-8640-B234-E709E660388B}"/>
              </a:ext>
            </a:extLst>
          </p:cNvPr>
          <p:cNvSpPr>
            <a:spLocks noGrp="1"/>
          </p:cNvSpPr>
          <p:nvPr>
            <p:ph type="title"/>
          </p:nvPr>
        </p:nvSpPr>
        <p:spPr/>
        <p:txBody>
          <a:bodyPr>
            <a:normAutofit/>
          </a:bodyPr>
          <a:lstStyle/>
          <a:p>
            <a:br>
              <a:rPr lang="fr-FR" dirty="0"/>
            </a:br>
            <a:endParaRPr lang="fr-FR" dirty="0"/>
          </a:p>
        </p:txBody>
      </p:sp>
      <p:sp>
        <p:nvSpPr>
          <p:cNvPr id="5" name="Titre 1">
            <a:extLst>
              <a:ext uri="{FF2B5EF4-FFF2-40B4-BE49-F238E27FC236}">
                <a16:creationId xmlns:a16="http://schemas.microsoft.com/office/drawing/2014/main" id="{523B49B6-F871-AC4E-BD1F-10AA85506BE3}"/>
              </a:ext>
            </a:extLst>
          </p:cNvPr>
          <p:cNvSpPr txBox="1">
            <a:spLocks/>
          </p:cNvSpPr>
          <p:nvPr/>
        </p:nvSpPr>
        <p:spPr>
          <a:xfrm>
            <a:off x="349624" y="-4829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Méthodologie d’enquête</a:t>
            </a:r>
          </a:p>
        </p:txBody>
      </p:sp>
      <p:pic>
        <p:nvPicPr>
          <p:cNvPr id="6" name="Image 5">
            <a:extLst>
              <a:ext uri="{FF2B5EF4-FFF2-40B4-BE49-F238E27FC236}">
                <a16:creationId xmlns:a16="http://schemas.microsoft.com/office/drawing/2014/main" id="{7A263EF5-9AB9-40E9-93DE-0A8E786D3A9B}"/>
              </a:ext>
            </a:extLst>
          </p:cNvPr>
          <p:cNvPicPr>
            <a:picLocks noChangeAspect="1"/>
          </p:cNvPicPr>
          <p:nvPr/>
        </p:nvPicPr>
        <p:blipFill>
          <a:blip r:embed="rId3"/>
          <a:stretch>
            <a:fillRect/>
          </a:stretch>
        </p:blipFill>
        <p:spPr>
          <a:xfrm>
            <a:off x="10865224" y="115760"/>
            <a:ext cx="1192304" cy="498730"/>
          </a:xfrm>
          <a:prstGeom prst="rect">
            <a:avLst/>
          </a:prstGeom>
        </p:spPr>
      </p:pic>
      <p:pic>
        <p:nvPicPr>
          <p:cNvPr id="7" name="Image 6">
            <a:extLst>
              <a:ext uri="{FF2B5EF4-FFF2-40B4-BE49-F238E27FC236}">
                <a16:creationId xmlns:a16="http://schemas.microsoft.com/office/drawing/2014/main" id="{061C2F0A-36DD-432E-80D9-71EAB148EF30}"/>
              </a:ext>
            </a:extLst>
          </p:cNvPr>
          <p:cNvPicPr>
            <a:picLocks noChangeAspect="1"/>
          </p:cNvPicPr>
          <p:nvPr/>
        </p:nvPicPr>
        <p:blipFill>
          <a:blip r:embed="rId4"/>
          <a:stretch>
            <a:fillRect/>
          </a:stretch>
        </p:blipFill>
        <p:spPr>
          <a:xfrm>
            <a:off x="10808076" y="681037"/>
            <a:ext cx="1192302" cy="568786"/>
          </a:xfrm>
          <a:prstGeom prst="rect">
            <a:avLst/>
          </a:prstGeom>
        </p:spPr>
      </p:pic>
      <p:graphicFrame>
        <p:nvGraphicFramePr>
          <p:cNvPr id="9" name="Diagramme 8">
            <a:extLst>
              <a:ext uri="{FF2B5EF4-FFF2-40B4-BE49-F238E27FC236}">
                <a16:creationId xmlns:a16="http://schemas.microsoft.com/office/drawing/2014/main" id="{B8702608-94AF-4201-8D26-4BAA06CACF24}"/>
              </a:ext>
            </a:extLst>
          </p:cNvPr>
          <p:cNvGraphicFramePr/>
          <p:nvPr/>
        </p:nvGraphicFramePr>
        <p:xfrm>
          <a:off x="838200" y="1660223"/>
          <a:ext cx="10515599" cy="461433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Rectangle : coins arrondis 9">
            <a:extLst>
              <a:ext uri="{FF2B5EF4-FFF2-40B4-BE49-F238E27FC236}">
                <a16:creationId xmlns:a16="http://schemas.microsoft.com/office/drawing/2014/main" id="{BA533579-FBB6-42D8-83DF-A89983EC6226}"/>
              </a:ext>
            </a:extLst>
          </p:cNvPr>
          <p:cNvSpPr/>
          <p:nvPr/>
        </p:nvSpPr>
        <p:spPr>
          <a:xfrm>
            <a:off x="0" y="6644901"/>
            <a:ext cx="12192000" cy="213099"/>
          </a:xfrm>
          <a:prstGeom prst="roundRect">
            <a:avLst/>
          </a:prstGeom>
          <a:solidFill>
            <a:srgbClr val="AC1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err="1"/>
              <a:t>Boquet</a:t>
            </a:r>
            <a:r>
              <a:rPr lang="fr-FR" dirty="0"/>
              <a:t> M. Dorkel N. 15/01/2021                                             							11/26              </a:t>
            </a:r>
          </a:p>
        </p:txBody>
      </p:sp>
    </p:spTree>
    <p:extLst>
      <p:ext uri="{BB962C8B-B14F-4D97-AF65-F5344CB8AC3E}">
        <p14:creationId xmlns:p14="http://schemas.microsoft.com/office/powerpoint/2010/main" val="1146633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 coins arrondis 11">
            <a:extLst>
              <a:ext uri="{FF2B5EF4-FFF2-40B4-BE49-F238E27FC236}">
                <a16:creationId xmlns:a16="http://schemas.microsoft.com/office/drawing/2014/main" id="{FB620884-227E-4951-8931-9840B3EEAE75}"/>
              </a:ext>
            </a:extLst>
          </p:cNvPr>
          <p:cNvSpPr/>
          <p:nvPr/>
        </p:nvSpPr>
        <p:spPr>
          <a:xfrm>
            <a:off x="1238250" y="806114"/>
            <a:ext cx="553087"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 coins arrondis 13">
            <a:extLst>
              <a:ext uri="{FF2B5EF4-FFF2-40B4-BE49-F238E27FC236}">
                <a16:creationId xmlns:a16="http://schemas.microsoft.com/office/drawing/2014/main" id="{1CECC49D-5F32-439B-A23E-CA158DBF1E39}"/>
              </a:ext>
            </a:extLst>
          </p:cNvPr>
          <p:cNvSpPr/>
          <p:nvPr/>
        </p:nvSpPr>
        <p:spPr>
          <a:xfrm>
            <a:off x="1238249" y="1772902"/>
            <a:ext cx="553087"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contenu 2">
            <a:extLst>
              <a:ext uri="{FF2B5EF4-FFF2-40B4-BE49-F238E27FC236}">
                <a16:creationId xmlns:a16="http://schemas.microsoft.com/office/drawing/2014/main" id="{39948D4F-3297-FB48-9AF5-988B87E52763}"/>
              </a:ext>
            </a:extLst>
          </p:cNvPr>
          <p:cNvSpPr>
            <a:spLocks noGrp="1"/>
          </p:cNvSpPr>
          <p:nvPr>
            <p:ph idx="1"/>
          </p:nvPr>
        </p:nvSpPr>
        <p:spPr>
          <a:xfrm>
            <a:off x="491358" y="1899195"/>
            <a:ext cx="10943897" cy="4351338"/>
          </a:xfrm>
        </p:spPr>
        <p:txBody>
          <a:bodyPr>
            <a:normAutofit/>
          </a:bodyPr>
          <a:lstStyle/>
          <a:p>
            <a:pPr marL="0" indent="0">
              <a:buNone/>
            </a:pPr>
            <a:endParaRPr lang="fr-FR" sz="2000" dirty="0"/>
          </a:p>
          <a:p>
            <a:pPr>
              <a:buFontTx/>
              <a:buChar char="-"/>
            </a:pPr>
            <a:endParaRPr lang="fr-FR" dirty="0"/>
          </a:p>
        </p:txBody>
      </p:sp>
      <p:sp>
        <p:nvSpPr>
          <p:cNvPr id="10" name="Espace réservé du contenu 2">
            <a:extLst>
              <a:ext uri="{FF2B5EF4-FFF2-40B4-BE49-F238E27FC236}">
                <a16:creationId xmlns:a16="http://schemas.microsoft.com/office/drawing/2014/main" id="{5CBE27D3-3419-D545-A534-DB6C7E30C12E}"/>
              </a:ext>
            </a:extLst>
          </p:cNvPr>
          <p:cNvSpPr txBox="1">
            <a:spLocks/>
          </p:cNvSpPr>
          <p:nvPr/>
        </p:nvSpPr>
        <p:spPr>
          <a:xfrm>
            <a:off x="643758" y="1657948"/>
            <a:ext cx="10943897" cy="52000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2000" dirty="0"/>
              <a:t>Le profil « Consommation »</a:t>
            </a:r>
          </a:p>
          <a:p>
            <a:pPr marL="0" indent="0">
              <a:buFont typeface="Arial" panose="020B0604020202020204" pitchFamily="34" charset="0"/>
              <a:buNone/>
            </a:pPr>
            <a:endParaRPr lang="fr-FR" sz="2000" dirty="0"/>
          </a:p>
          <a:p>
            <a:pPr marL="0" indent="0">
              <a:buNone/>
            </a:pPr>
            <a:r>
              <a:rPr lang="fr-FR" sz="2000" dirty="0"/>
              <a:t>7 variables :</a:t>
            </a:r>
          </a:p>
          <a:p>
            <a:pPr>
              <a:buFontTx/>
              <a:buChar char="-"/>
            </a:pPr>
            <a:r>
              <a:rPr lang="fr-FR" sz="2000" dirty="0"/>
              <a:t>Nombre de lieux d’achats fréquentés</a:t>
            </a:r>
          </a:p>
          <a:p>
            <a:pPr>
              <a:buFontTx/>
              <a:buChar char="-"/>
            </a:pPr>
            <a:r>
              <a:rPr lang="fr-FR" sz="2000" dirty="0"/>
              <a:t>Nombre d’achats pendant la semaine</a:t>
            </a:r>
          </a:p>
          <a:p>
            <a:pPr>
              <a:buFontTx/>
              <a:buChar char="-"/>
            </a:pPr>
            <a:r>
              <a:rPr lang="fr-FR" sz="2000" dirty="0"/>
              <a:t>Nombre de jours d’achats</a:t>
            </a:r>
          </a:p>
          <a:p>
            <a:pPr>
              <a:buFontTx/>
              <a:buChar char="-"/>
            </a:pPr>
            <a:r>
              <a:rPr lang="fr-FR" sz="2000" dirty="0"/>
              <a:t>Nombre d’achats en semaine</a:t>
            </a:r>
          </a:p>
          <a:p>
            <a:pPr>
              <a:buFontTx/>
              <a:buChar char="-"/>
            </a:pPr>
            <a:r>
              <a:rPr lang="fr-FR" sz="2000" dirty="0"/>
              <a:t>Nombre d’achats le week-end</a:t>
            </a:r>
          </a:p>
          <a:p>
            <a:pPr>
              <a:buFontTx/>
              <a:buChar char="-"/>
            </a:pPr>
            <a:r>
              <a:rPr lang="fr-FR" sz="2000" dirty="0"/>
              <a:t>Intensité de l’usage d’internet pour réaliser des achats </a:t>
            </a:r>
          </a:p>
          <a:p>
            <a:pPr>
              <a:buFontTx/>
              <a:buChar char="-"/>
            </a:pPr>
            <a:r>
              <a:rPr lang="fr-FR" sz="2000" dirty="0"/>
              <a:t>Intensité des achats d’anticipation</a:t>
            </a:r>
            <a:endParaRPr lang="fr-FR" dirty="0"/>
          </a:p>
          <a:p>
            <a:pPr>
              <a:buFontTx/>
              <a:buChar char="-"/>
            </a:pPr>
            <a:endParaRPr lang="fr-FR" dirty="0"/>
          </a:p>
        </p:txBody>
      </p:sp>
      <p:sp>
        <p:nvSpPr>
          <p:cNvPr id="17" name="Rectangle 16">
            <a:extLst>
              <a:ext uri="{FF2B5EF4-FFF2-40B4-BE49-F238E27FC236}">
                <a16:creationId xmlns:a16="http://schemas.microsoft.com/office/drawing/2014/main" id="{D445C3A5-81F3-487C-8C2F-8D2E2B1D5A4E}"/>
              </a:ext>
            </a:extLst>
          </p:cNvPr>
          <p:cNvSpPr/>
          <p:nvPr/>
        </p:nvSpPr>
        <p:spPr>
          <a:xfrm>
            <a:off x="1" y="-1"/>
            <a:ext cx="3031958" cy="884319"/>
          </a:xfrm>
          <a:prstGeom prst="rect">
            <a:avLst/>
          </a:prstGeom>
          <a:solidFill>
            <a:srgbClr val="4571A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cs typeface="Arial" panose="020B0604020202020204" pitchFamily="34" charset="0"/>
              </a:rPr>
              <a:t>Profil Consommation</a:t>
            </a:r>
          </a:p>
        </p:txBody>
      </p:sp>
      <p:sp>
        <p:nvSpPr>
          <p:cNvPr id="18" name="Rectangle 17">
            <a:extLst>
              <a:ext uri="{FF2B5EF4-FFF2-40B4-BE49-F238E27FC236}">
                <a16:creationId xmlns:a16="http://schemas.microsoft.com/office/drawing/2014/main" id="{B9E385F0-24FC-4C5F-873C-D853487CA473}"/>
              </a:ext>
            </a:extLst>
          </p:cNvPr>
          <p:cNvSpPr/>
          <p:nvPr/>
        </p:nvSpPr>
        <p:spPr>
          <a:xfrm>
            <a:off x="3056023" y="0"/>
            <a:ext cx="3031958" cy="884318"/>
          </a:xfrm>
          <a:prstGeom prst="rect">
            <a:avLst/>
          </a:prstGeom>
          <a:solidFill>
            <a:srgbClr val="AD243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cs typeface="Arial" panose="020B0604020202020204" pitchFamily="34" charset="0"/>
              </a:rPr>
              <a:t>Profil Changement</a:t>
            </a:r>
          </a:p>
        </p:txBody>
      </p:sp>
      <p:sp>
        <p:nvSpPr>
          <p:cNvPr id="19" name="Rectangle 18">
            <a:extLst>
              <a:ext uri="{FF2B5EF4-FFF2-40B4-BE49-F238E27FC236}">
                <a16:creationId xmlns:a16="http://schemas.microsoft.com/office/drawing/2014/main" id="{405F0180-8203-4E89-82D8-41343110A5CF}"/>
              </a:ext>
            </a:extLst>
          </p:cNvPr>
          <p:cNvSpPr/>
          <p:nvPr/>
        </p:nvSpPr>
        <p:spPr>
          <a:xfrm>
            <a:off x="6112045" y="0"/>
            <a:ext cx="3031958" cy="884318"/>
          </a:xfrm>
          <a:prstGeom prst="rect">
            <a:avLst/>
          </a:prstGeom>
          <a:solidFill>
            <a:srgbClr val="F3B52E"/>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400" dirty="0">
                <a:cs typeface="Arial" panose="020B0604020202020204" pitchFamily="34" charset="0"/>
              </a:rPr>
              <a:t>Profil </a:t>
            </a:r>
            <a:r>
              <a:rPr lang="fr-FR" sz="2400" dirty="0" err="1">
                <a:cs typeface="Arial" panose="020B0604020202020204" pitchFamily="34" charset="0"/>
              </a:rPr>
              <a:t>Covid</a:t>
            </a:r>
            <a:endParaRPr lang="fr-FR" sz="2400" dirty="0">
              <a:cs typeface="Arial" panose="020B0604020202020204" pitchFamily="34" charset="0"/>
            </a:endParaRPr>
          </a:p>
        </p:txBody>
      </p:sp>
      <p:sp>
        <p:nvSpPr>
          <p:cNvPr id="20" name="Rectangle : coins arrondis 19">
            <a:extLst>
              <a:ext uri="{FF2B5EF4-FFF2-40B4-BE49-F238E27FC236}">
                <a16:creationId xmlns:a16="http://schemas.microsoft.com/office/drawing/2014/main" id="{7FB6223F-B811-4149-9E6A-67C5F466734A}"/>
              </a:ext>
            </a:extLst>
          </p:cNvPr>
          <p:cNvSpPr/>
          <p:nvPr/>
        </p:nvSpPr>
        <p:spPr>
          <a:xfrm>
            <a:off x="1238250" y="798028"/>
            <a:ext cx="553087"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1" name="Image 20">
            <a:extLst>
              <a:ext uri="{FF2B5EF4-FFF2-40B4-BE49-F238E27FC236}">
                <a16:creationId xmlns:a16="http://schemas.microsoft.com/office/drawing/2014/main" id="{B27423F8-EE72-4020-B86F-49748074B710}"/>
              </a:ext>
            </a:extLst>
          </p:cNvPr>
          <p:cNvPicPr>
            <a:picLocks noChangeAspect="1"/>
          </p:cNvPicPr>
          <p:nvPr/>
        </p:nvPicPr>
        <p:blipFill>
          <a:blip r:embed="rId3"/>
          <a:stretch>
            <a:fillRect/>
          </a:stretch>
        </p:blipFill>
        <p:spPr>
          <a:xfrm>
            <a:off x="10865224" y="115760"/>
            <a:ext cx="1192304" cy="498730"/>
          </a:xfrm>
          <a:prstGeom prst="rect">
            <a:avLst/>
          </a:prstGeom>
        </p:spPr>
      </p:pic>
      <p:pic>
        <p:nvPicPr>
          <p:cNvPr id="22" name="Image 21">
            <a:extLst>
              <a:ext uri="{FF2B5EF4-FFF2-40B4-BE49-F238E27FC236}">
                <a16:creationId xmlns:a16="http://schemas.microsoft.com/office/drawing/2014/main" id="{BC7A786C-8F0B-4F8E-B508-BA429E2DC127}"/>
              </a:ext>
            </a:extLst>
          </p:cNvPr>
          <p:cNvPicPr>
            <a:picLocks noChangeAspect="1"/>
          </p:cNvPicPr>
          <p:nvPr/>
        </p:nvPicPr>
        <p:blipFill>
          <a:blip r:embed="rId4"/>
          <a:stretch>
            <a:fillRect/>
          </a:stretch>
        </p:blipFill>
        <p:spPr>
          <a:xfrm>
            <a:off x="10808076" y="681037"/>
            <a:ext cx="1192302" cy="568786"/>
          </a:xfrm>
          <a:prstGeom prst="rect">
            <a:avLst/>
          </a:prstGeom>
        </p:spPr>
      </p:pic>
      <p:sp>
        <p:nvSpPr>
          <p:cNvPr id="23" name="Rectangle : coins arrondis 22">
            <a:extLst>
              <a:ext uri="{FF2B5EF4-FFF2-40B4-BE49-F238E27FC236}">
                <a16:creationId xmlns:a16="http://schemas.microsoft.com/office/drawing/2014/main" id="{43F0336B-6730-40D6-810C-77EF0791611E}"/>
              </a:ext>
            </a:extLst>
          </p:cNvPr>
          <p:cNvSpPr/>
          <p:nvPr/>
        </p:nvSpPr>
        <p:spPr>
          <a:xfrm>
            <a:off x="0" y="6644901"/>
            <a:ext cx="12192000" cy="213099"/>
          </a:xfrm>
          <a:prstGeom prst="roundRect">
            <a:avLst/>
          </a:prstGeom>
          <a:solidFill>
            <a:srgbClr val="AC1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err="1"/>
              <a:t>Boquet</a:t>
            </a:r>
            <a:r>
              <a:rPr lang="fr-FR" dirty="0"/>
              <a:t> M. Dorkel N. 15/01/2021                                             							12/26              </a:t>
            </a:r>
          </a:p>
        </p:txBody>
      </p:sp>
    </p:spTree>
    <p:extLst>
      <p:ext uri="{BB962C8B-B14F-4D97-AF65-F5344CB8AC3E}">
        <p14:creationId xmlns:p14="http://schemas.microsoft.com/office/powerpoint/2010/main" val="1249347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 coins arrondis 11">
            <a:extLst>
              <a:ext uri="{FF2B5EF4-FFF2-40B4-BE49-F238E27FC236}">
                <a16:creationId xmlns:a16="http://schemas.microsoft.com/office/drawing/2014/main" id="{FB620884-227E-4951-8931-9840B3EEAE75}"/>
              </a:ext>
            </a:extLst>
          </p:cNvPr>
          <p:cNvSpPr/>
          <p:nvPr/>
        </p:nvSpPr>
        <p:spPr>
          <a:xfrm>
            <a:off x="1238250" y="806114"/>
            <a:ext cx="553087"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 coins arrondis 13">
            <a:extLst>
              <a:ext uri="{FF2B5EF4-FFF2-40B4-BE49-F238E27FC236}">
                <a16:creationId xmlns:a16="http://schemas.microsoft.com/office/drawing/2014/main" id="{1CECC49D-5F32-439B-A23E-CA158DBF1E39}"/>
              </a:ext>
            </a:extLst>
          </p:cNvPr>
          <p:cNvSpPr/>
          <p:nvPr/>
        </p:nvSpPr>
        <p:spPr>
          <a:xfrm>
            <a:off x="1238249" y="1772902"/>
            <a:ext cx="553087"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contenu 2">
            <a:extLst>
              <a:ext uri="{FF2B5EF4-FFF2-40B4-BE49-F238E27FC236}">
                <a16:creationId xmlns:a16="http://schemas.microsoft.com/office/drawing/2014/main" id="{39948D4F-3297-FB48-9AF5-988B87E52763}"/>
              </a:ext>
            </a:extLst>
          </p:cNvPr>
          <p:cNvSpPr>
            <a:spLocks noGrp="1"/>
          </p:cNvSpPr>
          <p:nvPr>
            <p:ph idx="1"/>
          </p:nvPr>
        </p:nvSpPr>
        <p:spPr>
          <a:xfrm>
            <a:off x="491358" y="1899195"/>
            <a:ext cx="10943897" cy="4351338"/>
          </a:xfrm>
        </p:spPr>
        <p:txBody>
          <a:bodyPr>
            <a:normAutofit/>
          </a:bodyPr>
          <a:lstStyle/>
          <a:p>
            <a:pPr marL="0" indent="0">
              <a:buNone/>
            </a:pPr>
            <a:endParaRPr lang="fr-FR" sz="2000" dirty="0"/>
          </a:p>
          <a:p>
            <a:pPr marL="0" indent="0">
              <a:buNone/>
            </a:pPr>
            <a:r>
              <a:rPr lang="fr-FR" sz="2000" dirty="0"/>
              <a:t>Classe 1 : les « consommateurs en boutique » - 12,29% de l’échantillon</a:t>
            </a:r>
          </a:p>
          <a:p>
            <a:pPr marL="0" indent="0">
              <a:buNone/>
            </a:pPr>
            <a:r>
              <a:rPr lang="fr-FR" sz="2000" i="1" dirty="0"/>
              <a:t>Plus d’achats que la moyenne (3,7 contre 1,8 en moyenne dans l’échantillon) sur plusieurs journées. Faible anticipation.</a:t>
            </a:r>
          </a:p>
          <a:p>
            <a:pPr marL="0" indent="0">
              <a:buNone/>
            </a:pPr>
            <a:endParaRPr lang="fr-FR" sz="2000" dirty="0"/>
          </a:p>
          <a:p>
            <a:pPr marL="0" indent="0">
              <a:buNone/>
            </a:pPr>
            <a:r>
              <a:rPr lang="fr-FR" sz="2000" dirty="0"/>
              <a:t>Classe 2 : les « consommateurs connectés » - 12,57% de l’échantillon</a:t>
            </a:r>
          </a:p>
          <a:p>
            <a:pPr marL="0" indent="0">
              <a:buNone/>
            </a:pPr>
            <a:r>
              <a:rPr lang="fr-FR" sz="2000" i="1" dirty="0"/>
              <a:t>Consommation sur Internet mais aussi fréquentation des magasins assez importante (nb. d’achats = 2,4).</a:t>
            </a:r>
          </a:p>
          <a:p>
            <a:pPr marL="0" indent="0">
              <a:buNone/>
            </a:pPr>
            <a:endParaRPr lang="fr-FR" sz="2000" dirty="0"/>
          </a:p>
          <a:p>
            <a:pPr marL="0" indent="0">
              <a:buNone/>
            </a:pPr>
            <a:r>
              <a:rPr lang="fr-FR" sz="2000" dirty="0"/>
              <a:t>Classe 3 : les « consommateurs quotidiens » - 4,43% de l’échantillon</a:t>
            </a:r>
          </a:p>
          <a:p>
            <a:pPr marL="0" indent="0">
              <a:buNone/>
            </a:pPr>
            <a:r>
              <a:rPr lang="fr-FR" sz="2000" i="1" dirty="0"/>
              <a:t>Nombre très élevé d’achats (8,2) répartis sur toute la semaine.</a:t>
            </a:r>
            <a:endParaRPr lang="fr-FR" dirty="0"/>
          </a:p>
          <a:p>
            <a:pPr>
              <a:buFontTx/>
              <a:buChar char="-"/>
            </a:pPr>
            <a:endParaRPr lang="fr-FR" dirty="0"/>
          </a:p>
        </p:txBody>
      </p:sp>
      <p:sp>
        <p:nvSpPr>
          <p:cNvPr id="15" name="Rectangle 14">
            <a:extLst>
              <a:ext uri="{FF2B5EF4-FFF2-40B4-BE49-F238E27FC236}">
                <a16:creationId xmlns:a16="http://schemas.microsoft.com/office/drawing/2014/main" id="{4EDFF2AC-F297-43A3-9BDB-D6412F4BA887}"/>
              </a:ext>
            </a:extLst>
          </p:cNvPr>
          <p:cNvSpPr/>
          <p:nvPr/>
        </p:nvSpPr>
        <p:spPr>
          <a:xfrm>
            <a:off x="0" y="908383"/>
            <a:ext cx="3031958" cy="950495"/>
          </a:xfrm>
          <a:prstGeom prst="rect">
            <a:avLst/>
          </a:prstGeom>
          <a:solidFill>
            <a:srgbClr val="4571A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Arial" panose="020B0604020202020204" pitchFamily="34" charset="0"/>
                <a:cs typeface="Arial" panose="020B0604020202020204" pitchFamily="34" charset="0"/>
              </a:rPr>
              <a:t>Les consommateurs intensifs</a:t>
            </a:r>
          </a:p>
        </p:txBody>
      </p:sp>
      <p:sp>
        <p:nvSpPr>
          <p:cNvPr id="16" name="Rectangle 15">
            <a:extLst>
              <a:ext uri="{FF2B5EF4-FFF2-40B4-BE49-F238E27FC236}">
                <a16:creationId xmlns:a16="http://schemas.microsoft.com/office/drawing/2014/main" id="{BA0E4F11-DBD4-43C5-A4FE-FBED97DEA74F}"/>
              </a:ext>
            </a:extLst>
          </p:cNvPr>
          <p:cNvSpPr/>
          <p:nvPr/>
        </p:nvSpPr>
        <p:spPr>
          <a:xfrm>
            <a:off x="3056024" y="908383"/>
            <a:ext cx="3031958" cy="589546"/>
          </a:xfrm>
          <a:prstGeom prst="rect">
            <a:avLst/>
          </a:prstGeom>
          <a:solidFill>
            <a:srgbClr val="4571A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Arial" panose="020B0604020202020204" pitchFamily="34" charset="0"/>
                <a:cs typeface="Arial" panose="020B0604020202020204" pitchFamily="34" charset="0"/>
              </a:rPr>
              <a:t>Les consommateurs modérés</a:t>
            </a:r>
          </a:p>
        </p:txBody>
      </p:sp>
      <p:sp>
        <p:nvSpPr>
          <p:cNvPr id="17" name="Rectangle 16">
            <a:extLst>
              <a:ext uri="{FF2B5EF4-FFF2-40B4-BE49-F238E27FC236}">
                <a16:creationId xmlns:a16="http://schemas.microsoft.com/office/drawing/2014/main" id="{1B0BE8C1-B3B3-49B0-8A49-8CCCA44E764C}"/>
              </a:ext>
            </a:extLst>
          </p:cNvPr>
          <p:cNvSpPr/>
          <p:nvPr/>
        </p:nvSpPr>
        <p:spPr>
          <a:xfrm>
            <a:off x="6112046" y="908383"/>
            <a:ext cx="3031958" cy="589546"/>
          </a:xfrm>
          <a:prstGeom prst="rect">
            <a:avLst/>
          </a:prstGeom>
          <a:solidFill>
            <a:srgbClr val="4571A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Arial" panose="020B0604020202020204" pitchFamily="34" charset="0"/>
                <a:cs typeface="Arial" panose="020B0604020202020204" pitchFamily="34" charset="0"/>
              </a:rPr>
              <a:t>Les faibles consommateurs</a:t>
            </a:r>
          </a:p>
        </p:txBody>
      </p:sp>
      <p:sp>
        <p:nvSpPr>
          <p:cNvPr id="18" name="Rectangle 17">
            <a:extLst>
              <a:ext uri="{FF2B5EF4-FFF2-40B4-BE49-F238E27FC236}">
                <a16:creationId xmlns:a16="http://schemas.microsoft.com/office/drawing/2014/main" id="{11BE8E80-706F-45B3-A477-F81BB1F62FE8}"/>
              </a:ext>
            </a:extLst>
          </p:cNvPr>
          <p:cNvSpPr/>
          <p:nvPr/>
        </p:nvSpPr>
        <p:spPr>
          <a:xfrm>
            <a:off x="1" y="-1"/>
            <a:ext cx="3031958" cy="884319"/>
          </a:xfrm>
          <a:prstGeom prst="rect">
            <a:avLst/>
          </a:prstGeom>
          <a:solidFill>
            <a:srgbClr val="4571A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cs typeface="Arial" panose="020B0604020202020204" pitchFamily="34" charset="0"/>
              </a:rPr>
              <a:t>Profil Consommation</a:t>
            </a:r>
          </a:p>
        </p:txBody>
      </p:sp>
      <p:sp>
        <p:nvSpPr>
          <p:cNvPr id="19" name="Rectangle 18">
            <a:extLst>
              <a:ext uri="{FF2B5EF4-FFF2-40B4-BE49-F238E27FC236}">
                <a16:creationId xmlns:a16="http://schemas.microsoft.com/office/drawing/2014/main" id="{1E25D1A5-DC62-4028-9C62-A4107533DB35}"/>
              </a:ext>
            </a:extLst>
          </p:cNvPr>
          <p:cNvSpPr/>
          <p:nvPr/>
        </p:nvSpPr>
        <p:spPr>
          <a:xfrm>
            <a:off x="3056023" y="0"/>
            <a:ext cx="3031958" cy="884318"/>
          </a:xfrm>
          <a:prstGeom prst="rect">
            <a:avLst/>
          </a:prstGeom>
          <a:solidFill>
            <a:srgbClr val="AD243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cs typeface="Arial" panose="020B0604020202020204" pitchFamily="34" charset="0"/>
              </a:rPr>
              <a:t>Profil Changement</a:t>
            </a:r>
          </a:p>
        </p:txBody>
      </p:sp>
      <p:sp>
        <p:nvSpPr>
          <p:cNvPr id="20" name="Rectangle 19">
            <a:extLst>
              <a:ext uri="{FF2B5EF4-FFF2-40B4-BE49-F238E27FC236}">
                <a16:creationId xmlns:a16="http://schemas.microsoft.com/office/drawing/2014/main" id="{086CD3A5-B918-4A26-8495-BC963F188003}"/>
              </a:ext>
            </a:extLst>
          </p:cNvPr>
          <p:cNvSpPr/>
          <p:nvPr/>
        </p:nvSpPr>
        <p:spPr>
          <a:xfrm>
            <a:off x="6112045" y="0"/>
            <a:ext cx="3031958" cy="884318"/>
          </a:xfrm>
          <a:prstGeom prst="rect">
            <a:avLst/>
          </a:prstGeom>
          <a:solidFill>
            <a:srgbClr val="F3B52E"/>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400" dirty="0">
                <a:cs typeface="Arial" panose="020B0604020202020204" pitchFamily="34" charset="0"/>
              </a:rPr>
              <a:t>Profil </a:t>
            </a:r>
            <a:r>
              <a:rPr lang="fr-FR" sz="2400" dirty="0" err="1">
                <a:cs typeface="Arial" panose="020B0604020202020204" pitchFamily="34" charset="0"/>
              </a:rPr>
              <a:t>Covid</a:t>
            </a:r>
            <a:endParaRPr lang="fr-FR" sz="2400" dirty="0">
              <a:cs typeface="Arial" panose="020B0604020202020204" pitchFamily="34" charset="0"/>
            </a:endParaRPr>
          </a:p>
        </p:txBody>
      </p:sp>
      <p:pic>
        <p:nvPicPr>
          <p:cNvPr id="21" name="Image 20">
            <a:extLst>
              <a:ext uri="{FF2B5EF4-FFF2-40B4-BE49-F238E27FC236}">
                <a16:creationId xmlns:a16="http://schemas.microsoft.com/office/drawing/2014/main" id="{2E8C7C1D-4379-4C0B-AF56-A2F9965C5190}"/>
              </a:ext>
            </a:extLst>
          </p:cNvPr>
          <p:cNvPicPr>
            <a:picLocks noChangeAspect="1"/>
          </p:cNvPicPr>
          <p:nvPr/>
        </p:nvPicPr>
        <p:blipFill>
          <a:blip r:embed="rId3"/>
          <a:stretch>
            <a:fillRect/>
          </a:stretch>
        </p:blipFill>
        <p:spPr>
          <a:xfrm>
            <a:off x="10865224" y="115760"/>
            <a:ext cx="1192304" cy="498730"/>
          </a:xfrm>
          <a:prstGeom prst="rect">
            <a:avLst/>
          </a:prstGeom>
        </p:spPr>
      </p:pic>
      <p:pic>
        <p:nvPicPr>
          <p:cNvPr id="22" name="Image 21">
            <a:extLst>
              <a:ext uri="{FF2B5EF4-FFF2-40B4-BE49-F238E27FC236}">
                <a16:creationId xmlns:a16="http://schemas.microsoft.com/office/drawing/2014/main" id="{5FCF4366-BCCB-4CC4-B150-5B071E76613D}"/>
              </a:ext>
            </a:extLst>
          </p:cNvPr>
          <p:cNvPicPr>
            <a:picLocks noChangeAspect="1"/>
          </p:cNvPicPr>
          <p:nvPr/>
        </p:nvPicPr>
        <p:blipFill>
          <a:blip r:embed="rId4"/>
          <a:stretch>
            <a:fillRect/>
          </a:stretch>
        </p:blipFill>
        <p:spPr>
          <a:xfrm>
            <a:off x="10808076" y="681037"/>
            <a:ext cx="1192302" cy="568786"/>
          </a:xfrm>
          <a:prstGeom prst="rect">
            <a:avLst/>
          </a:prstGeom>
        </p:spPr>
      </p:pic>
      <p:sp>
        <p:nvSpPr>
          <p:cNvPr id="23" name="Rectangle : coins arrondis 22">
            <a:extLst>
              <a:ext uri="{FF2B5EF4-FFF2-40B4-BE49-F238E27FC236}">
                <a16:creationId xmlns:a16="http://schemas.microsoft.com/office/drawing/2014/main" id="{E5E065DE-970E-4CF9-99E5-A4B21A558D9E}"/>
              </a:ext>
            </a:extLst>
          </p:cNvPr>
          <p:cNvSpPr/>
          <p:nvPr/>
        </p:nvSpPr>
        <p:spPr>
          <a:xfrm>
            <a:off x="0" y="6644901"/>
            <a:ext cx="12192000" cy="213099"/>
          </a:xfrm>
          <a:prstGeom prst="roundRect">
            <a:avLst/>
          </a:prstGeom>
          <a:solidFill>
            <a:srgbClr val="AC1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err="1"/>
              <a:t>Boquet</a:t>
            </a:r>
            <a:r>
              <a:rPr lang="fr-FR" dirty="0"/>
              <a:t> M. Dorkel N. 15/01/2021                                             							13/26              </a:t>
            </a:r>
          </a:p>
        </p:txBody>
      </p:sp>
    </p:spTree>
    <p:extLst>
      <p:ext uri="{BB962C8B-B14F-4D97-AF65-F5344CB8AC3E}">
        <p14:creationId xmlns:p14="http://schemas.microsoft.com/office/powerpoint/2010/main" val="3059841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 coins arrondis 11">
            <a:extLst>
              <a:ext uri="{FF2B5EF4-FFF2-40B4-BE49-F238E27FC236}">
                <a16:creationId xmlns:a16="http://schemas.microsoft.com/office/drawing/2014/main" id="{0893FD04-BA2D-4D3D-A0DF-A5E6E2AC75AE}"/>
              </a:ext>
            </a:extLst>
          </p:cNvPr>
          <p:cNvSpPr/>
          <p:nvPr/>
        </p:nvSpPr>
        <p:spPr>
          <a:xfrm>
            <a:off x="1238250" y="806114"/>
            <a:ext cx="553087"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 coins arrondis 12">
            <a:extLst>
              <a:ext uri="{FF2B5EF4-FFF2-40B4-BE49-F238E27FC236}">
                <a16:creationId xmlns:a16="http://schemas.microsoft.com/office/drawing/2014/main" id="{AC3757CC-DA97-4990-B634-070F4F057D55}"/>
              </a:ext>
            </a:extLst>
          </p:cNvPr>
          <p:cNvSpPr/>
          <p:nvPr/>
        </p:nvSpPr>
        <p:spPr>
          <a:xfrm>
            <a:off x="4295458" y="1810945"/>
            <a:ext cx="553087"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space réservé du contenu 2">
            <a:extLst>
              <a:ext uri="{FF2B5EF4-FFF2-40B4-BE49-F238E27FC236}">
                <a16:creationId xmlns:a16="http://schemas.microsoft.com/office/drawing/2014/main" id="{87BDADEA-D211-B64F-AF36-27850E9F350A}"/>
              </a:ext>
            </a:extLst>
          </p:cNvPr>
          <p:cNvSpPr>
            <a:spLocks noGrp="1"/>
          </p:cNvSpPr>
          <p:nvPr>
            <p:ph idx="1"/>
          </p:nvPr>
        </p:nvSpPr>
        <p:spPr>
          <a:xfrm>
            <a:off x="461913" y="2564091"/>
            <a:ext cx="10891887" cy="4215080"/>
          </a:xfrm>
        </p:spPr>
        <p:txBody>
          <a:bodyPr>
            <a:normAutofit/>
          </a:bodyPr>
          <a:lstStyle/>
          <a:p>
            <a:pPr marL="0" indent="0">
              <a:buNone/>
            </a:pPr>
            <a:r>
              <a:rPr lang="fr-FR" sz="2000" dirty="0"/>
              <a:t>Classe 4 : les « consommateurs modérés » - 39,61% de l’échantillon</a:t>
            </a:r>
          </a:p>
          <a:p>
            <a:pPr marL="0" indent="0">
              <a:lnSpc>
                <a:spcPct val="100000"/>
              </a:lnSpc>
              <a:spcBef>
                <a:spcPts val="0"/>
              </a:spcBef>
              <a:buNone/>
            </a:pPr>
            <a:endParaRPr lang="fr-FR" sz="2000" i="1" dirty="0"/>
          </a:p>
          <a:p>
            <a:pPr marL="0" indent="0">
              <a:lnSpc>
                <a:spcPct val="100000"/>
              </a:lnSpc>
              <a:spcBef>
                <a:spcPts val="0"/>
              </a:spcBef>
              <a:buNone/>
            </a:pPr>
            <a:r>
              <a:rPr lang="fr-FR" sz="2000" i="1" dirty="0"/>
              <a:t>Entre 1 à 2 sorties achats dans la semaine dans 1 ou 2 boutiques. </a:t>
            </a:r>
          </a:p>
          <a:p>
            <a:pPr marL="0" indent="0">
              <a:lnSpc>
                <a:spcPct val="100000"/>
              </a:lnSpc>
              <a:spcBef>
                <a:spcPts val="0"/>
              </a:spcBef>
              <a:buNone/>
            </a:pPr>
            <a:r>
              <a:rPr lang="fr-FR" sz="2000" i="1" dirty="0"/>
              <a:t>Pas d’anticipation du confinement. </a:t>
            </a:r>
          </a:p>
          <a:p>
            <a:pPr marL="0" indent="0">
              <a:lnSpc>
                <a:spcPct val="100000"/>
              </a:lnSpc>
              <a:spcBef>
                <a:spcPts val="0"/>
              </a:spcBef>
              <a:buNone/>
            </a:pPr>
            <a:r>
              <a:rPr lang="fr-FR" sz="2000" i="1" dirty="0"/>
              <a:t>Pas d’achats sur Internet.</a:t>
            </a:r>
          </a:p>
          <a:p>
            <a:pPr marL="0" indent="0">
              <a:buNone/>
            </a:pPr>
            <a:endParaRPr lang="fr-FR" sz="2000" dirty="0"/>
          </a:p>
          <a:p>
            <a:pPr marL="0" indent="0">
              <a:buNone/>
            </a:pPr>
            <a:endParaRPr lang="fr-FR" dirty="0"/>
          </a:p>
          <a:p>
            <a:pPr>
              <a:buFontTx/>
              <a:buChar char="-"/>
            </a:pPr>
            <a:endParaRPr lang="fr-FR" dirty="0"/>
          </a:p>
        </p:txBody>
      </p:sp>
      <p:sp>
        <p:nvSpPr>
          <p:cNvPr id="17" name="Rectangle 16">
            <a:extLst>
              <a:ext uri="{FF2B5EF4-FFF2-40B4-BE49-F238E27FC236}">
                <a16:creationId xmlns:a16="http://schemas.microsoft.com/office/drawing/2014/main" id="{BCF98352-D8B4-40DD-B6D4-4A059F9803CA}"/>
              </a:ext>
            </a:extLst>
          </p:cNvPr>
          <p:cNvSpPr/>
          <p:nvPr/>
        </p:nvSpPr>
        <p:spPr>
          <a:xfrm>
            <a:off x="0" y="908384"/>
            <a:ext cx="3031958" cy="589546"/>
          </a:xfrm>
          <a:prstGeom prst="rect">
            <a:avLst/>
          </a:prstGeom>
          <a:solidFill>
            <a:srgbClr val="4571A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Arial" panose="020B0604020202020204" pitchFamily="34" charset="0"/>
                <a:cs typeface="Arial" panose="020B0604020202020204" pitchFamily="34" charset="0"/>
              </a:rPr>
              <a:t>Les consommateurs intensifs</a:t>
            </a:r>
          </a:p>
        </p:txBody>
      </p:sp>
      <p:sp>
        <p:nvSpPr>
          <p:cNvPr id="18" name="Rectangle 17">
            <a:extLst>
              <a:ext uri="{FF2B5EF4-FFF2-40B4-BE49-F238E27FC236}">
                <a16:creationId xmlns:a16="http://schemas.microsoft.com/office/drawing/2014/main" id="{65FE241E-71AA-48DB-9F23-7EC7CE6CA759}"/>
              </a:ext>
            </a:extLst>
          </p:cNvPr>
          <p:cNvSpPr/>
          <p:nvPr/>
        </p:nvSpPr>
        <p:spPr>
          <a:xfrm>
            <a:off x="3056024" y="908382"/>
            <a:ext cx="3031958" cy="966137"/>
          </a:xfrm>
          <a:prstGeom prst="rect">
            <a:avLst/>
          </a:prstGeom>
          <a:solidFill>
            <a:srgbClr val="4571A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Arial" panose="020B0604020202020204" pitchFamily="34" charset="0"/>
                <a:cs typeface="Arial" panose="020B0604020202020204" pitchFamily="34" charset="0"/>
              </a:rPr>
              <a:t>Les consommateurs modérés</a:t>
            </a:r>
          </a:p>
        </p:txBody>
      </p:sp>
      <p:sp>
        <p:nvSpPr>
          <p:cNvPr id="19" name="Rectangle 18">
            <a:extLst>
              <a:ext uri="{FF2B5EF4-FFF2-40B4-BE49-F238E27FC236}">
                <a16:creationId xmlns:a16="http://schemas.microsoft.com/office/drawing/2014/main" id="{0F68C17F-1E93-4286-BEF9-D72136B4335D}"/>
              </a:ext>
            </a:extLst>
          </p:cNvPr>
          <p:cNvSpPr/>
          <p:nvPr/>
        </p:nvSpPr>
        <p:spPr>
          <a:xfrm>
            <a:off x="6112046" y="908383"/>
            <a:ext cx="3031958" cy="589546"/>
          </a:xfrm>
          <a:prstGeom prst="rect">
            <a:avLst/>
          </a:prstGeom>
          <a:solidFill>
            <a:srgbClr val="4571A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Arial" panose="020B0604020202020204" pitchFamily="34" charset="0"/>
                <a:cs typeface="Arial" panose="020B0604020202020204" pitchFamily="34" charset="0"/>
              </a:rPr>
              <a:t>Les faibles consommateurs</a:t>
            </a:r>
          </a:p>
        </p:txBody>
      </p:sp>
      <p:sp>
        <p:nvSpPr>
          <p:cNvPr id="20" name="Rectangle 19">
            <a:extLst>
              <a:ext uri="{FF2B5EF4-FFF2-40B4-BE49-F238E27FC236}">
                <a16:creationId xmlns:a16="http://schemas.microsoft.com/office/drawing/2014/main" id="{D8216338-1174-4C09-81E3-78D45AB165F1}"/>
              </a:ext>
            </a:extLst>
          </p:cNvPr>
          <p:cNvSpPr/>
          <p:nvPr/>
        </p:nvSpPr>
        <p:spPr>
          <a:xfrm>
            <a:off x="1" y="-1"/>
            <a:ext cx="3031958" cy="884319"/>
          </a:xfrm>
          <a:prstGeom prst="rect">
            <a:avLst/>
          </a:prstGeom>
          <a:solidFill>
            <a:srgbClr val="4571A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cs typeface="Arial" panose="020B0604020202020204" pitchFamily="34" charset="0"/>
              </a:rPr>
              <a:t>Profil Consommation</a:t>
            </a:r>
          </a:p>
        </p:txBody>
      </p:sp>
      <p:sp>
        <p:nvSpPr>
          <p:cNvPr id="21" name="Rectangle 20">
            <a:extLst>
              <a:ext uri="{FF2B5EF4-FFF2-40B4-BE49-F238E27FC236}">
                <a16:creationId xmlns:a16="http://schemas.microsoft.com/office/drawing/2014/main" id="{99E62965-B839-4E5B-8C30-02E5CB58F43F}"/>
              </a:ext>
            </a:extLst>
          </p:cNvPr>
          <p:cNvSpPr/>
          <p:nvPr/>
        </p:nvSpPr>
        <p:spPr>
          <a:xfrm>
            <a:off x="3056023" y="0"/>
            <a:ext cx="3031958" cy="884318"/>
          </a:xfrm>
          <a:prstGeom prst="rect">
            <a:avLst/>
          </a:prstGeom>
          <a:solidFill>
            <a:srgbClr val="AD243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cs typeface="Arial" panose="020B0604020202020204" pitchFamily="34" charset="0"/>
              </a:rPr>
              <a:t>Profil Changement</a:t>
            </a:r>
          </a:p>
        </p:txBody>
      </p:sp>
      <p:sp>
        <p:nvSpPr>
          <p:cNvPr id="22" name="Rectangle 21">
            <a:extLst>
              <a:ext uri="{FF2B5EF4-FFF2-40B4-BE49-F238E27FC236}">
                <a16:creationId xmlns:a16="http://schemas.microsoft.com/office/drawing/2014/main" id="{9A09D45D-BF7D-4F2D-AEE5-D831CB5F630F}"/>
              </a:ext>
            </a:extLst>
          </p:cNvPr>
          <p:cNvSpPr/>
          <p:nvPr/>
        </p:nvSpPr>
        <p:spPr>
          <a:xfrm>
            <a:off x="6112045" y="0"/>
            <a:ext cx="3031958" cy="884318"/>
          </a:xfrm>
          <a:prstGeom prst="rect">
            <a:avLst/>
          </a:prstGeom>
          <a:solidFill>
            <a:srgbClr val="F3B52E"/>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400" dirty="0">
                <a:cs typeface="Arial" panose="020B0604020202020204" pitchFamily="34" charset="0"/>
              </a:rPr>
              <a:t>Profil </a:t>
            </a:r>
            <a:r>
              <a:rPr lang="fr-FR" sz="2400" dirty="0" err="1">
                <a:cs typeface="Arial" panose="020B0604020202020204" pitchFamily="34" charset="0"/>
              </a:rPr>
              <a:t>Covid</a:t>
            </a:r>
            <a:endParaRPr lang="fr-FR" sz="2400" dirty="0">
              <a:cs typeface="Arial" panose="020B0604020202020204" pitchFamily="34" charset="0"/>
            </a:endParaRPr>
          </a:p>
        </p:txBody>
      </p:sp>
      <p:sp>
        <p:nvSpPr>
          <p:cNvPr id="23" name="Rectangle : coins arrondis 22">
            <a:extLst>
              <a:ext uri="{FF2B5EF4-FFF2-40B4-BE49-F238E27FC236}">
                <a16:creationId xmlns:a16="http://schemas.microsoft.com/office/drawing/2014/main" id="{C5A17F3E-6193-4CC5-A4B8-EE59BA4842E3}"/>
              </a:ext>
            </a:extLst>
          </p:cNvPr>
          <p:cNvSpPr/>
          <p:nvPr/>
        </p:nvSpPr>
        <p:spPr>
          <a:xfrm>
            <a:off x="1238250" y="806114"/>
            <a:ext cx="553087"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 coins arrondis 23">
            <a:extLst>
              <a:ext uri="{FF2B5EF4-FFF2-40B4-BE49-F238E27FC236}">
                <a16:creationId xmlns:a16="http://schemas.microsoft.com/office/drawing/2014/main" id="{DDBE1165-A83F-425B-B642-48B77A3DE610}"/>
              </a:ext>
            </a:extLst>
          </p:cNvPr>
          <p:cNvSpPr/>
          <p:nvPr/>
        </p:nvSpPr>
        <p:spPr>
          <a:xfrm>
            <a:off x="4295458" y="1806429"/>
            <a:ext cx="553087"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5" name="Image 24">
            <a:extLst>
              <a:ext uri="{FF2B5EF4-FFF2-40B4-BE49-F238E27FC236}">
                <a16:creationId xmlns:a16="http://schemas.microsoft.com/office/drawing/2014/main" id="{D771C67D-82C4-4834-A2BD-BD3B25E5B8D9}"/>
              </a:ext>
            </a:extLst>
          </p:cNvPr>
          <p:cNvPicPr>
            <a:picLocks noChangeAspect="1"/>
          </p:cNvPicPr>
          <p:nvPr/>
        </p:nvPicPr>
        <p:blipFill>
          <a:blip r:embed="rId3"/>
          <a:stretch>
            <a:fillRect/>
          </a:stretch>
        </p:blipFill>
        <p:spPr>
          <a:xfrm>
            <a:off x="10865224" y="115760"/>
            <a:ext cx="1192304" cy="498730"/>
          </a:xfrm>
          <a:prstGeom prst="rect">
            <a:avLst/>
          </a:prstGeom>
        </p:spPr>
      </p:pic>
      <p:pic>
        <p:nvPicPr>
          <p:cNvPr id="26" name="Image 25">
            <a:extLst>
              <a:ext uri="{FF2B5EF4-FFF2-40B4-BE49-F238E27FC236}">
                <a16:creationId xmlns:a16="http://schemas.microsoft.com/office/drawing/2014/main" id="{EC43DE2B-3327-4230-AD5C-CEE653BC5785}"/>
              </a:ext>
            </a:extLst>
          </p:cNvPr>
          <p:cNvPicPr>
            <a:picLocks noChangeAspect="1"/>
          </p:cNvPicPr>
          <p:nvPr/>
        </p:nvPicPr>
        <p:blipFill>
          <a:blip r:embed="rId4"/>
          <a:stretch>
            <a:fillRect/>
          </a:stretch>
        </p:blipFill>
        <p:spPr>
          <a:xfrm>
            <a:off x="10808076" y="681037"/>
            <a:ext cx="1192302" cy="568786"/>
          </a:xfrm>
          <a:prstGeom prst="rect">
            <a:avLst/>
          </a:prstGeom>
        </p:spPr>
      </p:pic>
      <p:sp>
        <p:nvSpPr>
          <p:cNvPr id="27" name="Rectangle : coins arrondis 26">
            <a:extLst>
              <a:ext uri="{FF2B5EF4-FFF2-40B4-BE49-F238E27FC236}">
                <a16:creationId xmlns:a16="http://schemas.microsoft.com/office/drawing/2014/main" id="{B13FC609-6FE4-4298-ACA5-C4C720D65D76}"/>
              </a:ext>
            </a:extLst>
          </p:cNvPr>
          <p:cNvSpPr/>
          <p:nvPr/>
        </p:nvSpPr>
        <p:spPr>
          <a:xfrm>
            <a:off x="0" y="6644901"/>
            <a:ext cx="12192000" cy="213099"/>
          </a:xfrm>
          <a:prstGeom prst="roundRect">
            <a:avLst/>
          </a:prstGeom>
          <a:solidFill>
            <a:srgbClr val="AC1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err="1"/>
              <a:t>Boquet</a:t>
            </a:r>
            <a:r>
              <a:rPr lang="fr-FR" dirty="0"/>
              <a:t> M. Dorkel N. 15/01/2021                                             							14/26              </a:t>
            </a:r>
          </a:p>
        </p:txBody>
      </p:sp>
    </p:spTree>
    <p:extLst>
      <p:ext uri="{BB962C8B-B14F-4D97-AF65-F5344CB8AC3E}">
        <p14:creationId xmlns:p14="http://schemas.microsoft.com/office/powerpoint/2010/main" val="1494302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 coins arrondis 11">
            <a:extLst>
              <a:ext uri="{FF2B5EF4-FFF2-40B4-BE49-F238E27FC236}">
                <a16:creationId xmlns:a16="http://schemas.microsoft.com/office/drawing/2014/main" id="{643C0882-A005-46C9-9189-C1194DEB3C33}"/>
              </a:ext>
            </a:extLst>
          </p:cNvPr>
          <p:cNvSpPr/>
          <p:nvPr/>
        </p:nvSpPr>
        <p:spPr>
          <a:xfrm>
            <a:off x="1238250" y="806114"/>
            <a:ext cx="553087"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 coins arrondis 12">
            <a:extLst>
              <a:ext uri="{FF2B5EF4-FFF2-40B4-BE49-F238E27FC236}">
                <a16:creationId xmlns:a16="http://schemas.microsoft.com/office/drawing/2014/main" id="{EC2F45CF-C901-4889-BBBE-790906CED467}"/>
              </a:ext>
            </a:extLst>
          </p:cNvPr>
          <p:cNvSpPr/>
          <p:nvPr/>
        </p:nvSpPr>
        <p:spPr>
          <a:xfrm>
            <a:off x="7351480" y="1724625"/>
            <a:ext cx="553087"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space réservé du contenu 2">
            <a:extLst>
              <a:ext uri="{FF2B5EF4-FFF2-40B4-BE49-F238E27FC236}">
                <a16:creationId xmlns:a16="http://schemas.microsoft.com/office/drawing/2014/main" id="{472B4E53-0ED4-184E-8FB1-66014BB59DC4}"/>
              </a:ext>
            </a:extLst>
          </p:cNvPr>
          <p:cNvSpPr>
            <a:spLocks noGrp="1"/>
          </p:cNvSpPr>
          <p:nvPr>
            <p:ph idx="1"/>
          </p:nvPr>
        </p:nvSpPr>
        <p:spPr>
          <a:xfrm>
            <a:off x="838200" y="1825624"/>
            <a:ext cx="10515600" cy="4953547"/>
          </a:xfrm>
        </p:spPr>
        <p:txBody>
          <a:bodyPr>
            <a:normAutofit/>
          </a:bodyPr>
          <a:lstStyle/>
          <a:p>
            <a:pPr marL="0" indent="0">
              <a:buNone/>
            </a:pPr>
            <a:endParaRPr lang="fr-FR" sz="2000" dirty="0"/>
          </a:p>
          <a:p>
            <a:pPr marL="0" indent="0">
              <a:buNone/>
            </a:pPr>
            <a:r>
              <a:rPr lang="fr-FR" sz="2000" dirty="0"/>
              <a:t>Classe 5 : les « anticipateurs connectés » - 13,86% de l’échantillon</a:t>
            </a:r>
          </a:p>
          <a:p>
            <a:pPr marL="0" indent="0">
              <a:buNone/>
            </a:pPr>
            <a:r>
              <a:rPr lang="fr-FR" sz="2000" i="1" dirty="0"/>
              <a:t>Achats sur internet et anticipation du confinement. Peu d’achats en boutique (0,6).</a:t>
            </a:r>
          </a:p>
          <a:p>
            <a:pPr marL="0" indent="0">
              <a:buNone/>
            </a:pPr>
            <a:endParaRPr lang="fr-FR" sz="2000" dirty="0"/>
          </a:p>
          <a:p>
            <a:pPr marL="0" indent="0">
              <a:buNone/>
            </a:pPr>
            <a:r>
              <a:rPr lang="fr-FR" sz="2000" dirty="0"/>
              <a:t>Classe 6 : les « reclus » - 17,24% de l’échantillon</a:t>
            </a:r>
          </a:p>
          <a:p>
            <a:pPr marL="0" indent="0">
              <a:buNone/>
            </a:pPr>
            <a:r>
              <a:rPr lang="fr-FR" sz="2000" i="1" dirty="0"/>
              <a:t>Anticipation importante. Pas du tout d’achat.</a:t>
            </a:r>
          </a:p>
          <a:p>
            <a:pPr>
              <a:buFontTx/>
              <a:buChar char="-"/>
            </a:pPr>
            <a:endParaRPr lang="fr-FR" dirty="0"/>
          </a:p>
          <a:p>
            <a:pPr>
              <a:buFontTx/>
              <a:buChar char="-"/>
            </a:pPr>
            <a:endParaRPr lang="fr-FR" dirty="0"/>
          </a:p>
        </p:txBody>
      </p:sp>
      <p:sp>
        <p:nvSpPr>
          <p:cNvPr id="15" name="Rectangle 14">
            <a:extLst>
              <a:ext uri="{FF2B5EF4-FFF2-40B4-BE49-F238E27FC236}">
                <a16:creationId xmlns:a16="http://schemas.microsoft.com/office/drawing/2014/main" id="{397A2A84-805C-4A3E-8D6C-F213376EB2E3}"/>
              </a:ext>
            </a:extLst>
          </p:cNvPr>
          <p:cNvSpPr/>
          <p:nvPr/>
        </p:nvSpPr>
        <p:spPr>
          <a:xfrm>
            <a:off x="1" y="-1"/>
            <a:ext cx="3031958" cy="884319"/>
          </a:xfrm>
          <a:prstGeom prst="rect">
            <a:avLst/>
          </a:prstGeom>
          <a:solidFill>
            <a:srgbClr val="4571A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latin typeface="Arial" panose="020B0604020202020204" pitchFamily="34" charset="0"/>
                <a:cs typeface="Arial" panose="020B0604020202020204" pitchFamily="34" charset="0"/>
              </a:rPr>
              <a:t>Profil Consommation</a:t>
            </a:r>
          </a:p>
        </p:txBody>
      </p:sp>
      <p:sp>
        <p:nvSpPr>
          <p:cNvPr id="16" name="Rectangle 15">
            <a:extLst>
              <a:ext uri="{FF2B5EF4-FFF2-40B4-BE49-F238E27FC236}">
                <a16:creationId xmlns:a16="http://schemas.microsoft.com/office/drawing/2014/main" id="{81AAF2E0-F90B-47FA-92B5-713CF2770374}"/>
              </a:ext>
            </a:extLst>
          </p:cNvPr>
          <p:cNvSpPr/>
          <p:nvPr/>
        </p:nvSpPr>
        <p:spPr>
          <a:xfrm>
            <a:off x="0" y="908384"/>
            <a:ext cx="3031958" cy="589546"/>
          </a:xfrm>
          <a:prstGeom prst="rect">
            <a:avLst/>
          </a:prstGeom>
          <a:solidFill>
            <a:srgbClr val="4571A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Arial" panose="020B0604020202020204" pitchFamily="34" charset="0"/>
                <a:cs typeface="Arial" panose="020B0604020202020204" pitchFamily="34" charset="0"/>
              </a:rPr>
              <a:t>Les consommateurs intensifs</a:t>
            </a:r>
          </a:p>
        </p:txBody>
      </p:sp>
      <p:sp>
        <p:nvSpPr>
          <p:cNvPr id="17" name="Rectangle 16">
            <a:extLst>
              <a:ext uri="{FF2B5EF4-FFF2-40B4-BE49-F238E27FC236}">
                <a16:creationId xmlns:a16="http://schemas.microsoft.com/office/drawing/2014/main" id="{40FEB1BD-E84C-4B9F-A852-AF76CBEEC7F2}"/>
              </a:ext>
            </a:extLst>
          </p:cNvPr>
          <p:cNvSpPr/>
          <p:nvPr/>
        </p:nvSpPr>
        <p:spPr>
          <a:xfrm>
            <a:off x="3056024" y="908383"/>
            <a:ext cx="3031958" cy="589548"/>
          </a:xfrm>
          <a:prstGeom prst="rect">
            <a:avLst/>
          </a:prstGeom>
          <a:solidFill>
            <a:srgbClr val="4571A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Arial" panose="020B0604020202020204" pitchFamily="34" charset="0"/>
                <a:cs typeface="Arial" panose="020B0604020202020204" pitchFamily="34" charset="0"/>
              </a:rPr>
              <a:t>Les consommateurs modérés</a:t>
            </a:r>
          </a:p>
        </p:txBody>
      </p:sp>
      <p:sp>
        <p:nvSpPr>
          <p:cNvPr id="20" name="Rectangle 19">
            <a:extLst>
              <a:ext uri="{FF2B5EF4-FFF2-40B4-BE49-F238E27FC236}">
                <a16:creationId xmlns:a16="http://schemas.microsoft.com/office/drawing/2014/main" id="{DDB3E338-C452-4E67-8CB5-08F7FBF26FB3}"/>
              </a:ext>
            </a:extLst>
          </p:cNvPr>
          <p:cNvSpPr/>
          <p:nvPr/>
        </p:nvSpPr>
        <p:spPr>
          <a:xfrm>
            <a:off x="6112046" y="908382"/>
            <a:ext cx="3031958" cy="884317"/>
          </a:xfrm>
          <a:prstGeom prst="rect">
            <a:avLst/>
          </a:prstGeom>
          <a:solidFill>
            <a:srgbClr val="4571A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latin typeface="Arial" panose="020B0604020202020204" pitchFamily="34" charset="0"/>
                <a:cs typeface="Arial" panose="020B0604020202020204" pitchFamily="34" charset="0"/>
              </a:rPr>
              <a:t>Les faibles consommateurs</a:t>
            </a:r>
          </a:p>
        </p:txBody>
      </p:sp>
      <p:sp>
        <p:nvSpPr>
          <p:cNvPr id="21" name="Rectangle 20">
            <a:extLst>
              <a:ext uri="{FF2B5EF4-FFF2-40B4-BE49-F238E27FC236}">
                <a16:creationId xmlns:a16="http://schemas.microsoft.com/office/drawing/2014/main" id="{02612D1C-899F-4615-9168-F7967AB0058D}"/>
              </a:ext>
            </a:extLst>
          </p:cNvPr>
          <p:cNvSpPr/>
          <p:nvPr/>
        </p:nvSpPr>
        <p:spPr>
          <a:xfrm>
            <a:off x="3056023" y="0"/>
            <a:ext cx="3031958" cy="884318"/>
          </a:xfrm>
          <a:prstGeom prst="rect">
            <a:avLst/>
          </a:prstGeom>
          <a:solidFill>
            <a:srgbClr val="AD243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latin typeface="Arial" panose="020B0604020202020204" pitchFamily="34" charset="0"/>
                <a:cs typeface="Arial" panose="020B0604020202020204" pitchFamily="34" charset="0"/>
              </a:rPr>
              <a:t>Profil Changement</a:t>
            </a:r>
          </a:p>
        </p:txBody>
      </p:sp>
      <p:sp>
        <p:nvSpPr>
          <p:cNvPr id="22" name="Rectangle 21">
            <a:extLst>
              <a:ext uri="{FF2B5EF4-FFF2-40B4-BE49-F238E27FC236}">
                <a16:creationId xmlns:a16="http://schemas.microsoft.com/office/drawing/2014/main" id="{6C511B27-202E-44EF-B5DC-396B06535BE3}"/>
              </a:ext>
            </a:extLst>
          </p:cNvPr>
          <p:cNvSpPr/>
          <p:nvPr/>
        </p:nvSpPr>
        <p:spPr>
          <a:xfrm>
            <a:off x="6112045" y="0"/>
            <a:ext cx="3031958" cy="884318"/>
          </a:xfrm>
          <a:prstGeom prst="rect">
            <a:avLst/>
          </a:prstGeom>
          <a:solidFill>
            <a:srgbClr val="F3B52E"/>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400" dirty="0">
                <a:latin typeface="Arial" panose="020B0604020202020204" pitchFamily="34" charset="0"/>
                <a:cs typeface="Arial" panose="020B0604020202020204" pitchFamily="34" charset="0"/>
              </a:rPr>
              <a:t>Profil </a:t>
            </a:r>
            <a:r>
              <a:rPr lang="fr-FR" sz="2400" dirty="0" err="1">
                <a:latin typeface="Arial" panose="020B0604020202020204" pitchFamily="34" charset="0"/>
                <a:cs typeface="Arial" panose="020B0604020202020204" pitchFamily="34" charset="0"/>
              </a:rPr>
              <a:t>Covid</a:t>
            </a:r>
            <a:endParaRPr lang="fr-FR" sz="2400" dirty="0">
              <a:latin typeface="Arial" panose="020B0604020202020204" pitchFamily="34" charset="0"/>
              <a:cs typeface="Arial" panose="020B0604020202020204" pitchFamily="34" charset="0"/>
            </a:endParaRPr>
          </a:p>
        </p:txBody>
      </p:sp>
      <p:sp>
        <p:nvSpPr>
          <p:cNvPr id="23" name="Rectangle : coins arrondis 22">
            <a:extLst>
              <a:ext uri="{FF2B5EF4-FFF2-40B4-BE49-F238E27FC236}">
                <a16:creationId xmlns:a16="http://schemas.microsoft.com/office/drawing/2014/main" id="{1F3877D1-1AF7-4C09-8D0C-353B4C1048B1}"/>
              </a:ext>
            </a:extLst>
          </p:cNvPr>
          <p:cNvSpPr/>
          <p:nvPr/>
        </p:nvSpPr>
        <p:spPr>
          <a:xfrm>
            <a:off x="1238250" y="801438"/>
            <a:ext cx="553087"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 coins arrondis 23">
            <a:extLst>
              <a:ext uri="{FF2B5EF4-FFF2-40B4-BE49-F238E27FC236}">
                <a16:creationId xmlns:a16="http://schemas.microsoft.com/office/drawing/2014/main" id="{77B220DE-9731-4F20-B7C4-C47EEF493077}"/>
              </a:ext>
            </a:extLst>
          </p:cNvPr>
          <p:cNvSpPr/>
          <p:nvPr/>
        </p:nvSpPr>
        <p:spPr>
          <a:xfrm>
            <a:off x="7351479" y="1712943"/>
            <a:ext cx="553087"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5" name="Image 24">
            <a:extLst>
              <a:ext uri="{FF2B5EF4-FFF2-40B4-BE49-F238E27FC236}">
                <a16:creationId xmlns:a16="http://schemas.microsoft.com/office/drawing/2014/main" id="{36B029F6-E811-4349-BE9D-F000E4924747}"/>
              </a:ext>
            </a:extLst>
          </p:cNvPr>
          <p:cNvPicPr>
            <a:picLocks noChangeAspect="1"/>
          </p:cNvPicPr>
          <p:nvPr/>
        </p:nvPicPr>
        <p:blipFill>
          <a:blip r:embed="rId3"/>
          <a:stretch>
            <a:fillRect/>
          </a:stretch>
        </p:blipFill>
        <p:spPr>
          <a:xfrm>
            <a:off x="10865224" y="115760"/>
            <a:ext cx="1192304" cy="498730"/>
          </a:xfrm>
          <a:prstGeom prst="rect">
            <a:avLst/>
          </a:prstGeom>
        </p:spPr>
      </p:pic>
      <p:pic>
        <p:nvPicPr>
          <p:cNvPr id="26" name="Image 25">
            <a:extLst>
              <a:ext uri="{FF2B5EF4-FFF2-40B4-BE49-F238E27FC236}">
                <a16:creationId xmlns:a16="http://schemas.microsoft.com/office/drawing/2014/main" id="{E425048A-A386-4C19-943D-0390B54BAFCE}"/>
              </a:ext>
            </a:extLst>
          </p:cNvPr>
          <p:cNvPicPr>
            <a:picLocks noChangeAspect="1"/>
          </p:cNvPicPr>
          <p:nvPr/>
        </p:nvPicPr>
        <p:blipFill>
          <a:blip r:embed="rId4"/>
          <a:stretch>
            <a:fillRect/>
          </a:stretch>
        </p:blipFill>
        <p:spPr>
          <a:xfrm>
            <a:off x="10808076" y="681037"/>
            <a:ext cx="1192302" cy="568786"/>
          </a:xfrm>
          <a:prstGeom prst="rect">
            <a:avLst/>
          </a:prstGeom>
        </p:spPr>
      </p:pic>
      <p:sp>
        <p:nvSpPr>
          <p:cNvPr id="27" name="Rectangle : coins arrondis 26">
            <a:extLst>
              <a:ext uri="{FF2B5EF4-FFF2-40B4-BE49-F238E27FC236}">
                <a16:creationId xmlns:a16="http://schemas.microsoft.com/office/drawing/2014/main" id="{301DF7C9-CAFA-4996-8CEC-26826FB47B48}"/>
              </a:ext>
            </a:extLst>
          </p:cNvPr>
          <p:cNvSpPr/>
          <p:nvPr/>
        </p:nvSpPr>
        <p:spPr>
          <a:xfrm>
            <a:off x="0" y="6644901"/>
            <a:ext cx="12192000" cy="213099"/>
          </a:xfrm>
          <a:prstGeom prst="roundRect">
            <a:avLst/>
          </a:prstGeom>
          <a:solidFill>
            <a:srgbClr val="AC1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err="1"/>
              <a:t>Boquet</a:t>
            </a:r>
            <a:r>
              <a:rPr lang="fr-FR" dirty="0"/>
              <a:t> M. Dorkel N. 15/01/2021                                             							15/26              </a:t>
            </a:r>
          </a:p>
        </p:txBody>
      </p:sp>
    </p:spTree>
    <p:extLst>
      <p:ext uri="{BB962C8B-B14F-4D97-AF65-F5344CB8AC3E}">
        <p14:creationId xmlns:p14="http://schemas.microsoft.com/office/powerpoint/2010/main" val="1834774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 coins arrondis 12">
            <a:extLst>
              <a:ext uri="{FF2B5EF4-FFF2-40B4-BE49-F238E27FC236}">
                <a16:creationId xmlns:a16="http://schemas.microsoft.com/office/drawing/2014/main" id="{D6070F95-E855-4059-9C48-7FE0275DE809}"/>
              </a:ext>
            </a:extLst>
          </p:cNvPr>
          <p:cNvSpPr/>
          <p:nvPr/>
        </p:nvSpPr>
        <p:spPr>
          <a:xfrm>
            <a:off x="4295458" y="798495"/>
            <a:ext cx="553087"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 coins arrondis 13">
            <a:extLst>
              <a:ext uri="{FF2B5EF4-FFF2-40B4-BE49-F238E27FC236}">
                <a16:creationId xmlns:a16="http://schemas.microsoft.com/office/drawing/2014/main" id="{1A6EB6A5-8F61-494C-8C72-219CA0755944}"/>
              </a:ext>
            </a:extLst>
          </p:cNvPr>
          <p:cNvSpPr/>
          <p:nvPr/>
        </p:nvSpPr>
        <p:spPr>
          <a:xfrm>
            <a:off x="1238249" y="1772902"/>
            <a:ext cx="553087"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contenu 2">
            <a:extLst>
              <a:ext uri="{FF2B5EF4-FFF2-40B4-BE49-F238E27FC236}">
                <a16:creationId xmlns:a16="http://schemas.microsoft.com/office/drawing/2014/main" id="{97722FB6-ABC9-3248-8D76-76C4D82E2D3E}"/>
              </a:ext>
            </a:extLst>
          </p:cNvPr>
          <p:cNvSpPr txBox="1">
            <a:spLocks/>
          </p:cNvSpPr>
          <p:nvPr/>
        </p:nvSpPr>
        <p:spPr>
          <a:xfrm>
            <a:off x="643758" y="1657948"/>
            <a:ext cx="10943897" cy="52000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2000" dirty="0"/>
              <a:t>Le profil « Changement »</a:t>
            </a:r>
          </a:p>
          <a:p>
            <a:pPr marL="0" indent="0">
              <a:buFont typeface="Arial" panose="020B0604020202020204" pitchFamily="34" charset="0"/>
              <a:buNone/>
            </a:pPr>
            <a:endParaRPr lang="fr-FR" sz="2000" dirty="0"/>
          </a:p>
          <a:p>
            <a:pPr marL="0" indent="0">
              <a:buNone/>
            </a:pPr>
            <a:r>
              <a:rPr lang="fr-FR" sz="2000" dirty="0"/>
              <a:t>6 variables :</a:t>
            </a:r>
          </a:p>
          <a:p>
            <a:pPr>
              <a:buFontTx/>
              <a:buChar char="-"/>
            </a:pPr>
            <a:r>
              <a:rPr lang="fr-FR" sz="2000" dirty="0"/>
              <a:t>Evaluation de la diminution de la fréquentation des commerces</a:t>
            </a:r>
          </a:p>
          <a:p>
            <a:pPr>
              <a:buFontTx/>
              <a:buChar char="-"/>
            </a:pPr>
            <a:r>
              <a:rPr lang="fr-FR" sz="2000" dirty="0"/>
              <a:t>Evaluation du regroupement des achats</a:t>
            </a:r>
          </a:p>
          <a:p>
            <a:pPr>
              <a:buFontTx/>
              <a:buChar char="-"/>
            </a:pPr>
            <a:r>
              <a:rPr lang="fr-FR" sz="2000" dirty="0"/>
              <a:t>Evaluation de l’augmentation de la proximité des lieux d’achat</a:t>
            </a:r>
          </a:p>
          <a:p>
            <a:pPr>
              <a:buFontTx/>
              <a:buChar char="-"/>
            </a:pPr>
            <a:r>
              <a:rPr lang="fr-FR" sz="2000" dirty="0"/>
              <a:t>Evaluation de la fréquentation des lieux habituels d’achat</a:t>
            </a:r>
          </a:p>
          <a:p>
            <a:pPr>
              <a:buFontTx/>
              <a:buChar char="-"/>
            </a:pPr>
            <a:r>
              <a:rPr lang="fr-FR" sz="2000" dirty="0"/>
              <a:t>Evaluation de l’anticipation du confinement</a:t>
            </a:r>
          </a:p>
          <a:p>
            <a:pPr>
              <a:buFontTx/>
              <a:buChar char="-"/>
            </a:pPr>
            <a:r>
              <a:rPr lang="fr-FR" sz="2000" dirty="0"/>
              <a:t>Evaluation de l’impact du confinement sur les lieux d’achats</a:t>
            </a:r>
            <a:endParaRPr lang="fr-FR" dirty="0"/>
          </a:p>
          <a:p>
            <a:pPr>
              <a:buFontTx/>
              <a:buChar char="-"/>
            </a:pPr>
            <a:endParaRPr lang="fr-FR" dirty="0"/>
          </a:p>
        </p:txBody>
      </p:sp>
      <p:sp>
        <p:nvSpPr>
          <p:cNvPr id="10" name="Rectangle 9">
            <a:extLst>
              <a:ext uri="{FF2B5EF4-FFF2-40B4-BE49-F238E27FC236}">
                <a16:creationId xmlns:a16="http://schemas.microsoft.com/office/drawing/2014/main" id="{96B9DCCD-40DA-4026-B10C-05DD9EAEA92B}"/>
              </a:ext>
            </a:extLst>
          </p:cNvPr>
          <p:cNvSpPr/>
          <p:nvPr/>
        </p:nvSpPr>
        <p:spPr>
          <a:xfrm>
            <a:off x="3056023" y="0"/>
            <a:ext cx="3031958" cy="884318"/>
          </a:xfrm>
          <a:prstGeom prst="rect">
            <a:avLst/>
          </a:prstGeom>
          <a:solidFill>
            <a:srgbClr val="AD243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cs typeface="Arial" panose="020B0604020202020204" pitchFamily="34" charset="0"/>
              </a:rPr>
              <a:t>Profil Changement</a:t>
            </a:r>
          </a:p>
        </p:txBody>
      </p:sp>
      <p:sp>
        <p:nvSpPr>
          <p:cNvPr id="11" name="Rectangle 10">
            <a:extLst>
              <a:ext uri="{FF2B5EF4-FFF2-40B4-BE49-F238E27FC236}">
                <a16:creationId xmlns:a16="http://schemas.microsoft.com/office/drawing/2014/main" id="{AAA291C1-3ECD-42C2-A2DE-0E07DED278D6}"/>
              </a:ext>
            </a:extLst>
          </p:cNvPr>
          <p:cNvSpPr/>
          <p:nvPr/>
        </p:nvSpPr>
        <p:spPr>
          <a:xfrm>
            <a:off x="1" y="-1"/>
            <a:ext cx="3031958" cy="884319"/>
          </a:xfrm>
          <a:prstGeom prst="rect">
            <a:avLst/>
          </a:prstGeom>
          <a:solidFill>
            <a:srgbClr val="4571A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cs typeface="Arial" panose="020B0604020202020204" pitchFamily="34" charset="0"/>
              </a:rPr>
              <a:t>Profil Consommation</a:t>
            </a:r>
          </a:p>
        </p:txBody>
      </p:sp>
      <p:sp>
        <p:nvSpPr>
          <p:cNvPr id="16" name="Rectangle 15">
            <a:extLst>
              <a:ext uri="{FF2B5EF4-FFF2-40B4-BE49-F238E27FC236}">
                <a16:creationId xmlns:a16="http://schemas.microsoft.com/office/drawing/2014/main" id="{C6500D29-FB73-4AE2-ABA3-5B4D519B4862}"/>
              </a:ext>
            </a:extLst>
          </p:cNvPr>
          <p:cNvSpPr/>
          <p:nvPr/>
        </p:nvSpPr>
        <p:spPr>
          <a:xfrm>
            <a:off x="6112045" y="0"/>
            <a:ext cx="3031958" cy="884318"/>
          </a:xfrm>
          <a:prstGeom prst="rect">
            <a:avLst/>
          </a:prstGeom>
          <a:solidFill>
            <a:srgbClr val="F3B52E"/>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400" dirty="0">
                <a:cs typeface="Arial" panose="020B0604020202020204" pitchFamily="34" charset="0"/>
              </a:rPr>
              <a:t>Profil </a:t>
            </a:r>
            <a:r>
              <a:rPr lang="fr-FR" sz="2400" dirty="0" err="1">
                <a:cs typeface="Arial" panose="020B0604020202020204" pitchFamily="34" charset="0"/>
              </a:rPr>
              <a:t>Covid</a:t>
            </a:r>
            <a:endParaRPr lang="fr-FR" sz="2400" dirty="0">
              <a:cs typeface="Arial" panose="020B0604020202020204" pitchFamily="34" charset="0"/>
            </a:endParaRPr>
          </a:p>
        </p:txBody>
      </p:sp>
      <p:sp>
        <p:nvSpPr>
          <p:cNvPr id="17" name="Rectangle : coins arrondis 16">
            <a:extLst>
              <a:ext uri="{FF2B5EF4-FFF2-40B4-BE49-F238E27FC236}">
                <a16:creationId xmlns:a16="http://schemas.microsoft.com/office/drawing/2014/main" id="{4C8E855C-3398-426B-ABFA-15490C92C8F2}"/>
              </a:ext>
            </a:extLst>
          </p:cNvPr>
          <p:cNvSpPr/>
          <p:nvPr/>
        </p:nvSpPr>
        <p:spPr>
          <a:xfrm>
            <a:off x="4380076" y="818547"/>
            <a:ext cx="553087"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Image 17">
            <a:extLst>
              <a:ext uri="{FF2B5EF4-FFF2-40B4-BE49-F238E27FC236}">
                <a16:creationId xmlns:a16="http://schemas.microsoft.com/office/drawing/2014/main" id="{F23A55FD-5E0C-4362-8A74-4D1ED0C60308}"/>
              </a:ext>
            </a:extLst>
          </p:cNvPr>
          <p:cNvPicPr>
            <a:picLocks noChangeAspect="1"/>
          </p:cNvPicPr>
          <p:nvPr/>
        </p:nvPicPr>
        <p:blipFill>
          <a:blip r:embed="rId3"/>
          <a:stretch>
            <a:fillRect/>
          </a:stretch>
        </p:blipFill>
        <p:spPr>
          <a:xfrm>
            <a:off x="10865224" y="115760"/>
            <a:ext cx="1192304" cy="498730"/>
          </a:xfrm>
          <a:prstGeom prst="rect">
            <a:avLst/>
          </a:prstGeom>
        </p:spPr>
      </p:pic>
      <p:pic>
        <p:nvPicPr>
          <p:cNvPr id="19" name="Image 18">
            <a:extLst>
              <a:ext uri="{FF2B5EF4-FFF2-40B4-BE49-F238E27FC236}">
                <a16:creationId xmlns:a16="http://schemas.microsoft.com/office/drawing/2014/main" id="{7ABD5A9E-7576-44A6-BC3B-D91779A8F263}"/>
              </a:ext>
            </a:extLst>
          </p:cNvPr>
          <p:cNvPicPr>
            <a:picLocks noChangeAspect="1"/>
          </p:cNvPicPr>
          <p:nvPr/>
        </p:nvPicPr>
        <p:blipFill>
          <a:blip r:embed="rId4"/>
          <a:stretch>
            <a:fillRect/>
          </a:stretch>
        </p:blipFill>
        <p:spPr>
          <a:xfrm>
            <a:off x="10808076" y="681037"/>
            <a:ext cx="1192302" cy="568786"/>
          </a:xfrm>
          <a:prstGeom prst="rect">
            <a:avLst/>
          </a:prstGeom>
        </p:spPr>
      </p:pic>
      <p:sp>
        <p:nvSpPr>
          <p:cNvPr id="20" name="Rectangle : coins arrondis 19">
            <a:extLst>
              <a:ext uri="{FF2B5EF4-FFF2-40B4-BE49-F238E27FC236}">
                <a16:creationId xmlns:a16="http://schemas.microsoft.com/office/drawing/2014/main" id="{650186C3-027B-4EB8-A007-0BE1CA783279}"/>
              </a:ext>
            </a:extLst>
          </p:cNvPr>
          <p:cNvSpPr/>
          <p:nvPr/>
        </p:nvSpPr>
        <p:spPr>
          <a:xfrm>
            <a:off x="0" y="6644901"/>
            <a:ext cx="12192000" cy="213099"/>
          </a:xfrm>
          <a:prstGeom prst="roundRect">
            <a:avLst/>
          </a:prstGeom>
          <a:solidFill>
            <a:srgbClr val="AC1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err="1"/>
              <a:t>Boquet</a:t>
            </a:r>
            <a:r>
              <a:rPr lang="fr-FR" dirty="0"/>
              <a:t> M. Dorkel N. 15/01/2021                                             							16/26              </a:t>
            </a:r>
          </a:p>
        </p:txBody>
      </p:sp>
    </p:spTree>
    <p:extLst>
      <p:ext uri="{BB962C8B-B14F-4D97-AF65-F5344CB8AC3E}">
        <p14:creationId xmlns:p14="http://schemas.microsoft.com/office/powerpoint/2010/main" val="1965356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u contenu 2">
            <a:extLst>
              <a:ext uri="{FF2B5EF4-FFF2-40B4-BE49-F238E27FC236}">
                <a16:creationId xmlns:a16="http://schemas.microsoft.com/office/drawing/2014/main" id="{03C6DCFD-7DAC-504D-BF68-3D24271702CF}"/>
              </a:ext>
            </a:extLst>
          </p:cNvPr>
          <p:cNvSpPr>
            <a:spLocks noGrp="1"/>
          </p:cNvSpPr>
          <p:nvPr>
            <p:ph idx="1"/>
          </p:nvPr>
        </p:nvSpPr>
        <p:spPr>
          <a:xfrm>
            <a:off x="491358" y="1899195"/>
            <a:ext cx="10943897" cy="4351338"/>
          </a:xfrm>
        </p:spPr>
        <p:txBody>
          <a:bodyPr>
            <a:normAutofit/>
          </a:bodyPr>
          <a:lstStyle/>
          <a:p>
            <a:pPr marL="0" indent="0">
              <a:buNone/>
            </a:pPr>
            <a:endParaRPr lang="fr-FR" sz="2000" dirty="0"/>
          </a:p>
          <a:p>
            <a:pPr marL="0" indent="0">
              <a:buNone/>
            </a:pPr>
            <a:r>
              <a:rPr lang="fr-FR" sz="2000" dirty="0"/>
              <a:t>Classe 1 : les « contrariés » - 14,68% de l’échantillon</a:t>
            </a:r>
          </a:p>
          <a:p>
            <a:pPr marL="0" indent="0">
              <a:buNone/>
            </a:pPr>
            <a:r>
              <a:rPr lang="fr-FR" sz="2000" i="1" dirty="0"/>
              <a:t>Assez impactés par le confinement, mais n’ont pas particulièrement groupé leurs achats ou consommer à proximité. Ils déclarent avoir moins consommé dans leurs lieux habituels que la moyenne.</a:t>
            </a:r>
          </a:p>
          <a:p>
            <a:pPr marL="0" indent="0">
              <a:buNone/>
            </a:pPr>
            <a:endParaRPr lang="fr-FR" sz="2000" dirty="0"/>
          </a:p>
          <a:p>
            <a:pPr marL="0" indent="0">
              <a:buNone/>
            </a:pPr>
            <a:r>
              <a:rPr lang="fr-FR" sz="2000" dirty="0"/>
              <a:t>Classe 2 : les « bouleversés » - 20,55% de l’échantillon</a:t>
            </a:r>
          </a:p>
          <a:p>
            <a:pPr marL="0" indent="0">
              <a:buNone/>
            </a:pPr>
            <a:r>
              <a:rPr lang="fr-FR" sz="2000" i="1" dirty="0"/>
              <a:t>Très impactés par le confinement. Beaucoup plus faible fréquentation des boutiques qu’en temps normal. Anticipation du confinement, groupement des achats et achats à proximité de leur domicile.</a:t>
            </a:r>
          </a:p>
          <a:p>
            <a:pPr marL="0" indent="0">
              <a:buNone/>
            </a:pPr>
            <a:r>
              <a:rPr lang="fr-FR" sz="2000" i="1" dirty="0"/>
              <a:t>Ils déclarent aussi avoir moins consommé dans leurs lieux habituels que la moyenne.</a:t>
            </a:r>
          </a:p>
          <a:p>
            <a:pPr marL="0" indent="0">
              <a:buNone/>
            </a:pPr>
            <a:endParaRPr lang="fr-FR" dirty="0"/>
          </a:p>
        </p:txBody>
      </p:sp>
      <p:sp>
        <p:nvSpPr>
          <p:cNvPr id="17" name="Rectangle 16">
            <a:extLst>
              <a:ext uri="{FF2B5EF4-FFF2-40B4-BE49-F238E27FC236}">
                <a16:creationId xmlns:a16="http://schemas.microsoft.com/office/drawing/2014/main" id="{7F011C44-DD36-427E-8E1B-B20EF290174B}"/>
              </a:ext>
            </a:extLst>
          </p:cNvPr>
          <p:cNvSpPr/>
          <p:nvPr/>
        </p:nvSpPr>
        <p:spPr>
          <a:xfrm>
            <a:off x="0" y="908383"/>
            <a:ext cx="3031958" cy="950495"/>
          </a:xfrm>
          <a:prstGeom prst="rect">
            <a:avLst/>
          </a:prstGeom>
          <a:solidFill>
            <a:srgbClr val="AD243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cs typeface="Arial" panose="020B0604020202020204" pitchFamily="34" charset="0"/>
              </a:rPr>
              <a:t>Les contrariés et les bouleversés</a:t>
            </a:r>
          </a:p>
        </p:txBody>
      </p:sp>
      <p:sp>
        <p:nvSpPr>
          <p:cNvPr id="18" name="Rectangle 17">
            <a:extLst>
              <a:ext uri="{FF2B5EF4-FFF2-40B4-BE49-F238E27FC236}">
                <a16:creationId xmlns:a16="http://schemas.microsoft.com/office/drawing/2014/main" id="{B849D39E-77E7-4B60-8F7C-BE5BC8F08B2F}"/>
              </a:ext>
            </a:extLst>
          </p:cNvPr>
          <p:cNvSpPr/>
          <p:nvPr/>
        </p:nvSpPr>
        <p:spPr>
          <a:xfrm>
            <a:off x="3056024" y="908383"/>
            <a:ext cx="3031958" cy="589546"/>
          </a:xfrm>
          <a:prstGeom prst="rect">
            <a:avLst/>
          </a:prstGeom>
          <a:solidFill>
            <a:srgbClr val="AD243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cs typeface="Arial" panose="020B0604020202020204" pitchFamily="34" charset="0"/>
              </a:rPr>
              <a:t>Les résilients</a:t>
            </a:r>
          </a:p>
        </p:txBody>
      </p:sp>
      <p:sp>
        <p:nvSpPr>
          <p:cNvPr id="19" name="Rectangle 18">
            <a:extLst>
              <a:ext uri="{FF2B5EF4-FFF2-40B4-BE49-F238E27FC236}">
                <a16:creationId xmlns:a16="http://schemas.microsoft.com/office/drawing/2014/main" id="{C9ECB117-0A1F-4654-B707-CCC0B117B2E0}"/>
              </a:ext>
            </a:extLst>
          </p:cNvPr>
          <p:cNvSpPr/>
          <p:nvPr/>
        </p:nvSpPr>
        <p:spPr>
          <a:xfrm>
            <a:off x="6112046" y="908383"/>
            <a:ext cx="3031958" cy="589546"/>
          </a:xfrm>
          <a:prstGeom prst="rect">
            <a:avLst/>
          </a:prstGeom>
          <a:solidFill>
            <a:srgbClr val="AD243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cs typeface="Arial" panose="020B0604020202020204" pitchFamily="34" charset="0"/>
              </a:rPr>
              <a:t>Les routiniers et non-concernés</a:t>
            </a:r>
          </a:p>
        </p:txBody>
      </p:sp>
      <p:sp>
        <p:nvSpPr>
          <p:cNvPr id="20" name="Rectangle : coins arrondis 19">
            <a:extLst>
              <a:ext uri="{FF2B5EF4-FFF2-40B4-BE49-F238E27FC236}">
                <a16:creationId xmlns:a16="http://schemas.microsoft.com/office/drawing/2014/main" id="{9E119430-509E-41D7-B7E4-833BD6E0F394}"/>
              </a:ext>
            </a:extLst>
          </p:cNvPr>
          <p:cNvSpPr/>
          <p:nvPr/>
        </p:nvSpPr>
        <p:spPr>
          <a:xfrm>
            <a:off x="4295458" y="798495"/>
            <a:ext cx="553087"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 coins arrondis 20">
            <a:extLst>
              <a:ext uri="{FF2B5EF4-FFF2-40B4-BE49-F238E27FC236}">
                <a16:creationId xmlns:a16="http://schemas.microsoft.com/office/drawing/2014/main" id="{8C5F4A4E-F580-4513-ADD7-8682E8AAAB4B}"/>
              </a:ext>
            </a:extLst>
          </p:cNvPr>
          <p:cNvSpPr/>
          <p:nvPr/>
        </p:nvSpPr>
        <p:spPr>
          <a:xfrm>
            <a:off x="1238249" y="1772902"/>
            <a:ext cx="553087"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FBCD4815-E01A-4C47-BD9A-D3D005973318}"/>
              </a:ext>
            </a:extLst>
          </p:cNvPr>
          <p:cNvSpPr/>
          <p:nvPr/>
        </p:nvSpPr>
        <p:spPr>
          <a:xfrm>
            <a:off x="3056023" y="0"/>
            <a:ext cx="3031958" cy="884318"/>
          </a:xfrm>
          <a:prstGeom prst="rect">
            <a:avLst/>
          </a:prstGeom>
          <a:solidFill>
            <a:srgbClr val="AD243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cs typeface="Arial" panose="020B0604020202020204" pitchFamily="34" charset="0"/>
              </a:rPr>
              <a:t>Profil Changement</a:t>
            </a:r>
          </a:p>
        </p:txBody>
      </p:sp>
      <p:sp>
        <p:nvSpPr>
          <p:cNvPr id="23" name="Rectangle : coins arrondis 22">
            <a:extLst>
              <a:ext uri="{FF2B5EF4-FFF2-40B4-BE49-F238E27FC236}">
                <a16:creationId xmlns:a16="http://schemas.microsoft.com/office/drawing/2014/main" id="{511D2CFB-A296-4EC6-AEDD-D7BA9D4DB5EE}"/>
              </a:ext>
            </a:extLst>
          </p:cNvPr>
          <p:cNvSpPr/>
          <p:nvPr/>
        </p:nvSpPr>
        <p:spPr>
          <a:xfrm>
            <a:off x="4295458" y="798495"/>
            <a:ext cx="553087"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1B771E68-95AC-4D25-AF82-40C765074519}"/>
              </a:ext>
            </a:extLst>
          </p:cNvPr>
          <p:cNvSpPr/>
          <p:nvPr/>
        </p:nvSpPr>
        <p:spPr>
          <a:xfrm>
            <a:off x="1" y="-1"/>
            <a:ext cx="3031958" cy="884319"/>
          </a:xfrm>
          <a:prstGeom prst="rect">
            <a:avLst/>
          </a:prstGeom>
          <a:solidFill>
            <a:srgbClr val="4571A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cs typeface="Arial" panose="020B0604020202020204" pitchFamily="34" charset="0"/>
              </a:rPr>
              <a:t>Profil Consommation</a:t>
            </a:r>
          </a:p>
        </p:txBody>
      </p:sp>
      <p:sp>
        <p:nvSpPr>
          <p:cNvPr id="25" name="Rectangle 24">
            <a:extLst>
              <a:ext uri="{FF2B5EF4-FFF2-40B4-BE49-F238E27FC236}">
                <a16:creationId xmlns:a16="http://schemas.microsoft.com/office/drawing/2014/main" id="{76DB434C-D1C4-4D0F-96FA-A75BE26F57DD}"/>
              </a:ext>
            </a:extLst>
          </p:cNvPr>
          <p:cNvSpPr/>
          <p:nvPr/>
        </p:nvSpPr>
        <p:spPr>
          <a:xfrm>
            <a:off x="6112045" y="0"/>
            <a:ext cx="3031958" cy="884318"/>
          </a:xfrm>
          <a:prstGeom prst="rect">
            <a:avLst/>
          </a:prstGeom>
          <a:solidFill>
            <a:srgbClr val="F3B52E"/>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400" dirty="0">
                <a:cs typeface="Arial" panose="020B0604020202020204" pitchFamily="34" charset="0"/>
              </a:rPr>
              <a:t>Profil </a:t>
            </a:r>
            <a:r>
              <a:rPr lang="fr-FR" sz="2400" dirty="0" err="1">
                <a:cs typeface="Arial" panose="020B0604020202020204" pitchFamily="34" charset="0"/>
              </a:rPr>
              <a:t>Covid</a:t>
            </a:r>
            <a:endParaRPr lang="fr-FR" sz="2400" dirty="0">
              <a:cs typeface="Arial" panose="020B0604020202020204" pitchFamily="34" charset="0"/>
            </a:endParaRPr>
          </a:p>
        </p:txBody>
      </p:sp>
      <p:pic>
        <p:nvPicPr>
          <p:cNvPr id="26" name="Image 25">
            <a:extLst>
              <a:ext uri="{FF2B5EF4-FFF2-40B4-BE49-F238E27FC236}">
                <a16:creationId xmlns:a16="http://schemas.microsoft.com/office/drawing/2014/main" id="{9451B504-64E7-4227-9841-F0817376DAA3}"/>
              </a:ext>
            </a:extLst>
          </p:cNvPr>
          <p:cNvPicPr>
            <a:picLocks noChangeAspect="1"/>
          </p:cNvPicPr>
          <p:nvPr/>
        </p:nvPicPr>
        <p:blipFill>
          <a:blip r:embed="rId3"/>
          <a:stretch>
            <a:fillRect/>
          </a:stretch>
        </p:blipFill>
        <p:spPr>
          <a:xfrm>
            <a:off x="10865224" y="115760"/>
            <a:ext cx="1192304" cy="498730"/>
          </a:xfrm>
          <a:prstGeom prst="rect">
            <a:avLst/>
          </a:prstGeom>
        </p:spPr>
      </p:pic>
      <p:pic>
        <p:nvPicPr>
          <p:cNvPr id="27" name="Image 26">
            <a:extLst>
              <a:ext uri="{FF2B5EF4-FFF2-40B4-BE49-F238E27FC236}">
                <a16:creationId xmlns:a16="http://schemas.microsoft.com/office/drawing/2014/main" id="{1F8BB5E7-EC6A-4836-9EE9-785ABD961AF2}"/>
              </a:ext>
            </a:extLst>
          </p:cNvPr>
          <p:cNvPicPr>
            <a:picLocks noChangeAspect="1"/>
          </p:cNvPicPr>
          <p:nvPr/>
        </p:nvPicPr>
        <p:blipFill>
          <a:blip r:embed="rId4"/>
          <a:stretch>
            <a:fillRect/>
          </a:stretch>
        </p:blipFill>
        <p:spPr>
          <a:xfrm>
            <a:off x="10808076" y="681037"/>
            <a:ext cx="1192302" cy="568786"/>
          </a:xfrm>
          <a:prstGeom prst="rect">
            <a:avLst/>
          </a:prstGeom>
        </p:spPr>
      </p:pic>
      <p:sp>
        <p:nvSpPr>
          <p:cNvPr id="28" name="Rectangle : coins arrondis 27">
            <a:extLst>
              <a:ext uri="{FF2B5EF4-FFF2-40B4-BE49-F238E27FC236}">
                <a16:creationId xmlns:a16="http://schemas.microsoft.com/office/drawing/2014/main" id="{137DD07B-B9B2-4FFD-AD7F-421C3C547785}"/>
              </a:ext>
            </a:extLst>
          </p:cNvPr>
          <p:cNvSpPr/>
          <p:nvPr/>
        </p:nvSpPr>
        <p:spPr>
          <a:xfrm>
            <a:off x="0" y="6644901"/>
            <a:ext cx="12192000" cy="213099"/>
          </a:xfrm>
          <a:prstGeom prst="roundRect">
            <a:avLst/>
          </a:prstGeom>
          <a:solidFill>
            <a:srgbClr val="AC1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err="1"/>
              <a:t>Boquet</a:t>
            </a:r>
            <a:r>
              <a:rPr lang="fr-FR" dirty="0"/>
              <a:t> M. Dorkel N. 15/01/2021                                             							17/26              </a:t>
            </a:r>
          </a:p>
        </p:txBody>
      </p:sp>
    </p:spTree>
    <p:extLst>
      <p:ext uri="{BB962C8B-B14F-4D97-AF65-F5344CB8AC3E}">
        <p14:creationId xmlns:p14="http://schemas.microsoft.com/office/powerpoint/2010/main" val="2650666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contenu 2">
            <a:extLst>
              <a:ext uri="{FF2B5EF4-FFF2-40B4-BE49-F238E27FC236}">
                <a16:creationId xmlns:a16="http://schemas.microsoft.com/office/drawing/2014/main" id="{3CB5826B-B390-6546-AC97-1CD8C6B53D2C}"/>
              </a:ext>
            </a:extLst>
          </p:cNvPr>
          <p:cNvSpPr>
            <a:spLocks noGrp="1"/>
          </p:cNvSpPr>
          <p:nvPr>
            <p:ph idx="1"/>
          </p:nvPr>
        </p:nvSpPr>
        <p:spPr>
          <a:xfrm>
            <a:off x="491358" y="1899195"/>
            <a:ext cx="10943897" cy="4351338"/>
          </a:xfrm>
        </p:spPr>
        <p:txBody>
          <a:bodyPr>
            <a:normAutofit/>
          </a:bodyPr>
          <a:lstStyle/>
          <a:p>
            <a:pPr marL="0" indent="0">
              <a:buNone/>
            </a:pPr>
            <a:endParaRPr lang="fr-FR" sz="2000" dirty="0"/>
          </a:p>
          <a:p>
            <a:pPr marL="0" indent="0">
              <a:buNone/>
            </a:pPr>
            <a:r>
              <a:rPr lang="fr-FR" sz="2000" dirty="0"/>
              <a:t>Classe 3 : les « résilients » - 39,94% de l’échantillon</a:t>
            </a:r>
          </a:p>
          <a:p>
            <a:pPr marL="0" indent="0">
              <a:buNone/>
            </a:pPr>
            <a:r>
              <a:rPr lang="fr-FR" sz="2000" i="1" dirty="0"/>
              <a:t>Les « résilients » s’estiment assez peu impactés par le confinement. </a:t>
            </a:r>
          </a:p>
          <a:p>
            <a:pPr marL="0" indent="0">
              <a:buNone/>
            </a:pPr>
            <a:r>
              <a:rPr lang="fr-FR" sz="2000" i="1" dirty="0"/>
              <a:t>Ils consomment dans leurs lieux d’achats habituels, à proximité de leur domicile mais déclarent avoir beaucoup réduit leur fréquentation des commerces et avoir groupé leurs achats. </a:t>
            </a:r>
          </a:p>
          <a:p>
            <a:pPr marL="0" indent="0">
              <a:buNone/>
            </a:pPr>
            <a:r>
              <a:rPr lang="fr-FR" sz="2000" i="1" dirty="0"/>
              <a:t>Ils n’avaient pas particulièrement anticipés le confinement.</a:t>
            </a:r>
            <a:endParaRPr lang="fr-FR" sz="2000" dirty="0"/>
          </a:p>
          <a:p>
            <a:pPr marL="0" indent="0">
              <a:buNone/>
            </a:pPr>
            <a:endParaRPr lang="fr-FR" dirty="0"/>
          </a:p>
        </p:txBody>
      </p:sp>
      <p:sp>
        <p:nvSpPr>
          <p:cNvPr id="18" name="Rectangle 17">
            <a:extLst>
              <a:ext uri="{FF2B5EF4-FFF2-40B4-BE49-F238E27FC236}">
                <a16:creationId xmlns:a16="http://schemas.microsoft.com/office/drawing/2014/main" id="{54E50F06-5AAF-4C50-AE82-14AFF4D7CAE7}"/>
              </a:ext>
            </a:extLst>
          </p:cNvPr>
          <p:cNvSpPr/>
          <p:nvPr/>
        </p:nvSpPr>
        <p:spPr>
          <a:xfrm>
            <a:off x="0" y="908384"/>
            <a:ext cx="3031958" cy="589546"/>
          </a:xfrm>
          <a:prstGeom prst="rect">
            <a:avLst/>
          </a:prstGeom>
          <a:solidFill>
            <a:srgbClr val="AD243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cs typeface="Arial" panose="020B0604020202020204" pitchFamily="34" charset="0"/>
              </a:rPr>
              <a:t>Les contrariés et les bouleversés</a:t>
            </a:r>
          </a:p>
        </p:txBody>
      </p:sp>
      <p:sp>
        <p:nvSpPr>
          <p:cNvPr id="19" name="Rectangle 18">
            <a:extLst>
              <a:ext uri="{FF2B5EF4-FFF2-40B4-BE49-F238E27FC236}">
                <a16:creationId xmlns:a16="http://schemas.microsoft.com/office/drawing/2014/main" id="{DEA2B9AA-D7FA-42C4-BD6F-ACDF8C23ED41}"/>
              </a:ext>
            </a:extLst>
          </p:cNvPr>
          <p:cNvSpPr/>
          <p:nvPr/>
        </p:nvSpPr>
        <p:spPr>
          <a:xfrm>
            <a:off x="3056024" y="908383"/>
            <a:ext cx="3031958" cy="950494"/>
          </a:xfrm>
          <a:prstGeom prst="rect">
            <a:avLst/>
          </a:prstGeom>
          <a:solidFill>
            <a:srgbClr val="AD243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cs typeface="Arial" panose="020B0604020202020204" pitchFamily="34" charset="0"/>
              </a:rPr>
              <a:t>Les résilients</a:t>
            </a:r>
          </a:p>
        </p:txBody>
      </p:sp>
      <p:sp>
        <p:nvSpPr>
          <p:cNvPr id="20" name="Rectangle 19">
            <a:extLst>
              <a:ext uri="{FF2B5EF4-FFF2-40B4-BE49-F238E27FC236}">
                <a16:creationId xmlns:a16="http://schemas.microsoft.com/office/drawing/2014/main" id="{C93F3EC3-4E0F-4C38-B95E-880DE5D98259}"/>
              </a:ext>
            </a:extLst>
          </p:cNvPr>
          <p:cNvSpPr/>
          <p:nvPr/>
        </p:nvSpPr>
        <p:spPr>
          <a:xfrm>
            <a:off x="6112046" y="908383"/>
            <a:ext cx="3031958" cy="589546"/>
          </a:xfrm>
          <a:prstGeom prst="rect">
            <a:avLst/>
          </a:prstGeom>
          <a:solidFill>
            <a:srgbClr val="AD243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cs typeface="Arial" panose="020B0604020202020204" pitchFamily="34" charset="0"/>
              </a:rPr>
              <a:t>Les routiniers et non-concernés</a:t>
            </a:r>
          </a:p>
        </p:txBody>
      </p:sp>
      <p:sp>
        <p:nvSpPr>
          <p:cNvPr id="21" name="Rectangle : coins arrondis 20">
            <a:extLst>
              <a:ext uri="{FF2B5EF4-FFF2-40B4-BE49-F238E27FC236}">
                <a16:creationId xmlns:a16="http://schemas.microsoft.com/office/drawing/2014/main" id="{00B7D03A-0768-40EA-B9FA-FA88636C5EFB}"/>
              </a:ext>
            </a:extLst>
          </p:cNvPr>
          <p:cNvSpPr/>
          <p:nvPr/>
        </p:nvSpPr>
        <p:spPr>
          <a:xfrm>
            <a:off x="4295458" y="798495"/>
            <a:ext cx="553087"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 coins arrondis 21">
            <a:extLst>
              <a:ext uri="{FF2B5EF4-FFF2-40B4-BE49-F238E27FC236}">
                <a16:creationId xmlns:a16="http://schemas.microsoft.com/office/drawing/2014/main" id="{D3941FED-69DE-4DDE-A49A-995B71246FB9}"/>
              </a:ext>
            </a:extLst>
          </p:cNvPr>
          <p:cNvSpPr/>
          <p:nvPr/>
        </p:nvSpPr>
        <p:spPr>
          <a:xfrm>
            <a:off x="1238249" y="1788142"/>
            <a:ext cx="553087"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 coins arrondis 22">
            <a:extLst>
              <a:ext uri="{FF2B5EF4-FFF2-40B4-BE49-F238E27FC236}">
                <a16:creationId xmlns:a16="http://schemas.microsoft.com/office/drawing/2014/main" id="{0CE6E5BC-7312-465E-9808-17DCF7B685EC}"/>
              </a:ext>
            </a:extLst>
          </p:cNvPr>
          <p:cNvSpPr/>
          <p:nvPr/>
        </p:nvSpPr>
        <p:spPr>
          <a:xfrm>
            <a:off x="4295458" y="1788141"/>
            <a:ext cx="553087"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F727FBB9-63B8-442C-8905-DA9D8A63D386}"/>
              </a:ext>
            </a:extLst>
          </p:cNvPr>
          <p:cNvSpPr/>
          <p:nvPr/>
        </p:nvSpPr>
        <p:spPr>
          <a:xfrm>
            <a:off x="3056023" y="0"/>
            <a:ext cx="3031958" cy="884318"/>
          </a:xfrm>
          <a:prstGeom prst="rect">
            <a:avLst/>
          </a:prstGeom>
          <a:solidFill>
            <a:srgbClr val="AD243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cs typeface="Arial" panose="020B0604020202020204" pitchFamily="34" charset="0"/>
              </a:rPr>
              <a:t>Profil Changement</a:t>
            </a:r>
          </a:p>
        </p:txBody>
      </p:sp>
      <p:sp>
        <p:nvSpPr>
          <p:cNvPr id="25" name="Rectangle : coins arrondis 24">
            <a:extLst>
              <a:ext uri="{FF2B5EF4-FFF2-40B4-BE49-F238E27FC236}">
                <a16:creationId xmlns:a16="http://schemas.microsoft.com/office/drawing/2014/main" id="{CE284269-EED7-422D-A867-87916C2720AA}"/>
              </a:ext>
            </a:extLst>
          </p:cNvPr>
          <p:cNvSpPr/>
          <p:nvPr/>
        </p:nvSpPr>
        <p:spPr>
          <a:xfrm>
            <a:off x="4295458" y="798495"/>
            <a:ext cx="553087"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067297DE-9DE8-4807-9603-C23E875972B4}"/>
              </a:ext>
            </a:extLst>
          </p:cNvPr>
          <p:cNvSpPr/>
          <p:nvPr/>
        </p:nvSpPr>
        <p:spPr>
          <a:xfrm>
            <a:off x="1" y="-1"/>
            <a:ext cx="3031958" cy="884319"/>
          </a:xfrm>
          <a:prstGeom prst="rect">
            <a:avLst/>
          </a:prstGeom>
          <a:solidFill>
            <a:srgbClr val="4571A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cs typeface="Arial" panose="020B0604020202020204" pitchFamily="34" charset="0"/>
              </a:rPr>
              <a:t>Profil Consommation</a:t>
            </a:r>
          </a:p>
        </p:txBody>
      </p:sp>
      <p:sp>
        <p:nvSpPr>
          <p:cNvPr id="27" name="Rectangle 26">
            <a:extLst>
              <a:ext uri="{FF2B5EF4-FFF2-40B4-BE49-F238E27FC236}">
                <a16:creationId xmlns:a16="http://schemas.microsoft.com/office/drawing/2014/main" id="{CD512473-38FD-482A-8183-AF89FAC37F3C}"/>
              </a:ext>
            </a:extLst>
          </p:cNvPr>
          <p:cNvSpPr/>
          <p:nvPr/>
        </p:nvSpPr>
        <p:spPr>
          <a:xfrm>
            <a:off x="6112045" y="0"/>
            <a:ext cx="3031958" cy="884318"/>
          </a:xfrm>
          <a:prstGeom prst="rect">
            <a:avLst/>
          </a:prstGeom>
          <a:solidFill>
            <a:srgbClr val="F3B52E"/>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400" dirty="0">
                <a:cs typeface="Arial" panose="020B0604020202020204" pitchFamily="34" charset="0"/>
              </a:rPr>
              <a:t>Profil </a:t>
            </a:r>
            <a:r>
              <a:rPr lang="fr-FR" sz="2400" dirty="0" err="1">
                <a:cs typeface="Arial" panose="020B0604020202020204" pitchFamily="34" charset="0"/>
              </a:rPr>
              <a:t>Covid</a:t>
            </a:r>
            <a:endParaRPr lang="fr-FR" sz="2400" dirty="0">
              <a:cs typeface="Arial" panose="020B0604020202020204" pitchFamily="34" charset="0"/>
            </a:endParaRPr>
          </a:p>
        </p:txBody>
      </p:sp>
      <p:pic>
        <p:nvPicPr>
          <p:cNvPr id="28" name="Image 27">
            <a:extLst>
              <a:ext uri="{FF2B5EF4-FFF2-40B4-BE49-F238E27FC236}">
                <a16:creationId xmlns:a16="http://schemas.microsoft.com/office/drawing/2014/main" id="{A3462E29-8E26-4B04-936C-31B149C7BC13}"/>
              </a:ext>
            </a:extLst>
          </p:cNvPr>
          <p:cNvPicPr>
            <a:picLocks noChangeAspect="1"/>
          </p:cNvPicPr>
          <p:nvPr/>
        </p:nvPicPr>
        <p:blipFill>
          <a:blip r:embed="rId3"/>
          <a:stretch>
            <a:fillRect/>
          </a:stretch>
        </p:blipFill>
        <p:spPr>
          <a:xfrm>
            <a:off x="10865224" y="115760"/>
            <a:ext cx="1192304" cy="498730"/>
          </a:xfrm>
          <a:prstGeom prst="rect">
            <a:avLst/>
          </a:prstGeom>
        </p:spPr>
      </p:pic>
      <p:pic>
        <p:nvPicPr>
          <p:cNvPr id="29" name="Image 28">
            <a:extLst>
              <a:ext uri="{FF2B5EF4-FFF2-40B4-BE49-F238E27FC236}">
                <a16:creationId xmlns:a16="http://schemas.microsoft.com/office/drawing/2014/main" id="{CA0A4EE1-72B1-4A94-9002-2D11E192F121}"/>
              </a:ext>
            </a:extLst>
          </p:cNvPr>
          <p:cNvPicPr>
            <a:picLocks noChangeAspect="1"/>
          </p:cNvPicPr>
          <p:nvPr/>
        </p:nvPicPr>
        <p:blipFill>
          <a:blip r:embed="rId4"/>
          <a:stretch>
            <a:fillRect/>
          </a:stretch>
        </p:blipFill>
        <p:spPr>
          <a:xfrm>
            <a:off x="10808076" y="681037"/>
            <a:ext cx="1192302" cy="568786"/>
          </a:xfrm>
          <a:prstGeom prst="rect">
            <a:avLst/>
          </a:prstGeom>
        </p:spPr>
      </p:pic>
      <p:sp>
        <p:nvSpPr>
          <p:cNvPr id="30" name="Rectangle : coins arrondis 29">
            <a:extLst>
              <a:ext uri="{FF2B5EF4-FFF2-40B4-BE49-F238E27FC236}">
                <a16:creationId xmlns:a16="http://schemas.microsoft.com/office/drawing/2014/main" id="{9F83DDDA-AE87-43F3-9DAD-42CE4C1AB37F}"/>
              </a:ext>
            </a:extLst>
          </p:cNvPr>
          <p:cNvSpPr/>
          <p:nvPr/>
        </p:nvSpPr>
        <p:spPr>
          <a:xfrm>
            <a:off x="0" y="6644901"/>
            <a:ext cx="12192000" cy="213099"/>
          </a:xfrm>
          <a:prstGeom prst="roundRect">
            <a:avLst/>
          </a:prstGeom>
          <a:solidFill>
            <a:srgbClr val="AC1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err="1"/>
              <a:t>Boquet</a:t>
            </a:r>
            <a:r>
              <a:rPr lang="fr-FR" dirty="0"/>
              <a:t> M. Dorkel N. 15/01/2021                                             							18/26              </a:t>
            </a:r>
          </a:p>
        </p:txBody>
      </p:sp>
    </p:spTree>
    <p:extLst>
      <p:ext uri="{BB962C8B-B14F-4D97-AF65-F5344CB8AC3E}">
        <p14:creationId xmlns:p14="http://schemas.microsoft.com/office/powerpoint/2010/main" val="3830222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 coins arrondis 13">
            <a:extLst>
              <a:ext uri="{FF2B5EF4-FFF2-40B4-BE49-F238E27FC236}">
                <a16:creationId xmlns:a16="http://schemas.microsoft.com/office/drawing/2014/main" id="{8576FCB5-A26E-4B14-A885-19D18B68ECA2}"/>
              </a:ext>
            </a:extLst>
          </p:cNvPr>
          <p:cNvSpPr/>
          <p:nvPr/>
        </p:nvSpPr>
        <p:spPr>
          <a:xfrm>
            <a:off x="4295458" y="797292"/>
            <a:ext cx="553087"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 coins arrondis 15">
            <a:extLst>
              <a:ext uri="{FF2B5EF4-FFF2-40B4-BE49-F238E27FC236}">
                <a16:creationId xmlns:a16="http://schemas.microsoft.com/office/drawing/2014/main" id="{9F796C06-FB3C-4F58-9373-0D9412C5599A}"/>
              </a:ext>
            </a:extLst>
          </p:cNvPr>
          <p:cNvSpPr/>
          <p:nvPr/>
        </p:nvSpPr>
        <p:spPr>
          <a:xfrm>
            <a:off x="7351481" y="1779869"/>
            <a:ext cx="553087"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space réservé du contenu 2">
            <a:extLst>
              <a:ext uri="{FF2B5EF4-FFF2-40B4-BE49-F238E27FC236}">
                <a16:creationId xmlns:a16="http://schemas.microsoft.com/office/drawing/2014/main" id="{4A788ECE-B80D-EC4B-9D90-300A76D56D13}"/>
              </a:ext>
            </a:extLst>
          </p:cNvPr>
          <p:cNvSpPr>
            <a:spLocks noGrp="1"/>
          </p:cNvSpPr>
          <p:nvPr>
            <p:ph idx="1"/>
          </p:nvPr>
        </p:nvSpPr>
        <p:spPr>
          <a:xfrm>
            <a:off x="491358" y="1899195"/>
            <a:ext cx="10943897" cy="4351338"/>
          </a:xfrm>
        </p:spPr>
        <p:txBody>
          <a:bodyPr>
            <a:normAutofit/>
          </a:bodyPr>
          <a:lstStyle/>
          <a:p>
            <a:pPr marL="0" indent="0">
              <a:buNone/>
            </a:pPr>
            <a:endParaRPr lang="fr-FR" sz="2000" dirty="0"/>
          </a:p>
          <a:p>
            <a:pPr marL="0" indent="0">
              <a:buNone/>
            </a:pPr>
            <a:r>
              <a:rPr lang="fr-FR" sz="2000" dirty="0"/>
              <a:t>Classe 4 : les « routiniers » - 20,59% de l’échantillon</a:t>
            </a:r>
          </a:p>
          <a:p>
            <a:pPr marL="0" indent="0">
              <a:buNone/>
            </a:pPr>
            <a:r>
              <a:rPr lang="fr-FR" sz="2000" i="1" dirty="0"/>
              <a:t>Achats dans les mêmes commerces que d’habitude. Pas d’anticipation, pas de diminution de la fréquentation, un peu moins de groupement d’achats que la moyenne. </a:t>
            </a:r>
          </a:p>
          <a:p>
            <a:pPr marL="0" indent="0">
              <a:buNone/>
            </a:pPr>
            <a:r>
              <a:rPr lang="fr-FR" sz="2000" i="1" dirty="0"/>
              <a:t>Très peu impactés</a:t>
            </a:r>
          </a:p>
          <a:p>
            <a:pPr marL="0" indent="0">
              <a:buNone/>
            </a:pPr>
            <a:endParaRPr lang="fr-FR" dirty="0"/>
          </a:p>
          <a:p>
            <a:pPr marL="0" indent="0">
              <a:buNone/>
            </a:pPr>
            <a:r>
              <a:rPr lang="fr-FR" sz="2000" dirty="0"/>
              <a:t>Classe 5 : les « non-concernés » - 9,25% de l’échantillon</a:t>
            </a:r>
          </a:p>
          <a:p>
            <a:pPr marL="0" indent="0">
              <a:buNone/>
            </a:pPr>
            <a:r>
              <a:rPr lang="fr-FR" sz="2000" i="1" dirty="0"/>
              <a:t>Pas de diminution de la fréquentation, pas de groupement des achats, pas de privilège des lieux d’achats à proximité, ni ceux habituels.</a:t>
            </a:r>
          </a:p>
          <a:p>
            <a:pPr marL="0" indent="0">
              <a:buNone/>
            </a:pPr>
            <a:endParaRPr lang="fr-FR" dirty="0"/>
          </a:p>
        </p:txBody>
      </p:sp>
      <p:sp>
        <p:nvSpPr>
          <p:cNvPr id="17" name="Rectangle 16">
            <a:extLst>
              <a:ext uri="{FF2B5EF4-FFF2-40B4-BE49-F238E27FC236}">
                <a16:creationId xmlns:a16="http://schemas.microsoft.com/office/drawing/2014/main" id="{B999757F-8BC6-4232-8927-6B261A2E7AB2}"/>
              </a:ext>
            </a:extLst>
          </p:cNvPr>
          <p:cNvSpPr/>
          <p:nvPr/>
        </p:nvSpPr>
        <p:spPr>
          <a:xfrm>
            <a:off x="0" y="908384"/>
            <a:ext cx="3031958" cy="589546"/>
          </a:xfrm>
          <a:prstGeom prst="rect">
            <a:avLst/>
          </a:prstGeom>
          <a:solidFill>
            <a:srgbClr val="AD243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cs typeface="Arial" panose="020B0604020202020204" pitchFamily="34" charset="0"/>
              </a:rPr>
              <a:t>Les contrariés et les bouleversés</a:t>
            </a:r>
          </a:p>
        </p:txBody>
      </p:sp>
      <p:sp>
        <p:nvSpPr>
          <p:cNvPr id="18" name="Rectangle 17">
            <a:extLst>
              <a:ext uri="{FF2B5EF4-FFF2-40B4-BE49-F238E27FC236}">
                <a16:creationId xmlns:a16="http://schemas.microsoft.com/office/drawing/2014/main" id="{0A06916E-409E-45FF-8C0C-A66F4F3CAF9C}"/>
              </a:ext>
            </a:extLst>
          </p:cNvPr>
          <p:cNvSpPr/>
          <p:nvPr/>
        </p:nvSpPr>
        <p:spPr>
          <a:xfrm>
            <a:off x="3056024" y="908383"/>
            <a:ext cx="3031958" cy="589547"/>
          </a:xfrm>
          <a:prstGeom prst="rect">
            <a:avLst/>
          </a:prstGeom>
          <a:solidFill>
            <a:srgbClr val="AD243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cs typeface="Arial" panose="020B0604020202020204" pitchFamily="34" charset="0"/>
              </a:rPr>
              <a:t>Les résilients</a:t>
            </a:r>
          </a:p>
        </p:txBody>
      </p:sp>
      <p:sp>
        <p:nvSpPr>
          <p:cNvPr id="19" name="Rectangle 18">
            <a:extLst>
              <a:ext uri="{FF2B5EF4-FFF2-40B4-BE49-F238E27FC236}">
                <a16:creationId xmlns:a16="http://schemas.microsoft.com/office/drawing/2014/main" id="{CDA04A47-9273-4EEF-B57E-A12B78E0D449}"/>
              </a:ext>
            </a:extLst>
          </p:cNvPr>
          <p:cNvSpPr/>
          <p:nvPr/>
        </p:nvSpPr>
        <p:spPr>
          <a:xfrm>
            <a:off x="6112046" y="908383"/>
            <a:ext cx="3031958" cy="950494"/>
          </a:xfrm>
          <a:prstGeom prst="rect">
            <a:avLst/>
          </a:prstGeom>
          <a:solidFill>
            <a:srgbClr val="AD243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cs typeface="Arial" panose="020B0604020202020204" pitchFamily="34" charset="0"/>
              </a:rPr>
              <a:t>Les routiniers et non-concernés</a:t>
            </a:r>
          </a:p>
        </p:txBody>
      </p:sp>
      <p:sp>
        <p:nvSpPr>
          <p:cNvPr id="20" name="Rectangle : coins arrondis 19">
            <a:extLst>
              <a:ext uri="{FF2B5EF4-FFF2-40B4-BE49-F238E27FC236}">
                <a16:creationId xmlns:a16="http://schemas.microsoft.com/office/drawing/2014/main" id="{2318F1A6-7AE7-4548-A6B6-721E727F220A}"/>
              </a:ext>
            </a:extLst>
          </p:cNvPr>
          <p:cNvSpPr/>
          <p:nvPr/>
        </p:nvSpPr>
        <p:spPr>
          <a:xfrm>
            <a:off x="4295458" y="797292"/>
            <a:ext cx="553087"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 coins arrondis 20">
            <a:extLst>
              <a:ext uri="{FF2B5EF4-FFF2-40B4-BE49-F238E27FC236}">
                <a16:creationId xmlns:a16="http://schemas.microsoft.com/office/drawing/2014/main" id="{0DB1044C-F39E-40D5-BF57-DFDEF82674D2}"/>
              </a:ext>
            </a:extLst>
          </p:cNvPr>
          <p:cNvSpPr/>
          <p:nvPr/>
        </p:nvSpPr>
        <p:spPr>
          <a:xfrm>
            <a:off x="7351481" y="1779869"/>
            <a:ext cx="553087"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02C29BE5-8568-4813-8A1E-0E413BDA1466}"/>
              </a:ext>
            </a:extLst>
          </p:cNvPr>
          <p:cNvSpPr/>
          <p:nvPr/>
        </p:nvSpPr>
        <p:spPr>
          <a:xfrm>
            <a:off x="3056023" y="0"/>
            <a:ext cx="3031958" cy="884318"/>
          </a:xfrm>
          <a:prstGeom prst="rect">
            <a:avLst/>
          </a:prstGeom>
          <a:solidFill>
            <a:srgbClr val="AD243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cs typeface="Arial" panose="020B0604020202020204" pitchFamily="34" charset="0"/>
              </a:rPr>
              <a:t>Profil Changement</a:t>
            </a:r>
          </a:p>
        </p:txBody>
      </p:sp>
      <p:sp>
        <p:nvSpPr>
          <p:cNvPr id="23" name="Rectangle : coins arrondis 22">
            <a:extLst>
              <a:ext uri="{FF2B5EF4-FFF2-40B4-BE49-F238E27FC236}">
                <a16:creationId xmlns:a16="http://schemas.microsoft.com/office/drawing/2014/main" id="{F783E440-552E-4DB1-A074-CE0EB323B4BE}"/>
              </a:ext>
            </a:extLst>
          </p:cNvPr>
          <p:cNvSpPr/>
          <p:nvPr/>
        </p:nvSpPr>
        <p:spPr>
          <a:xfrm>
            <a:off x="4295458" y="798495"/>
            <a:ext cx="553087"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CEE79E8E-173F-44F0-9DE2-AA840EE09C67}"/>
              </a:ext>
            </a:extLst>
          </p:cNvPr>
          <p:cNvSpPr/>
          <p:nvPr/>
        </p:nvSpPr>
        <p:spPr>
          <a:xfrm>
            <a:off x="1" y="-1"/>
            <a:ext cx="3031958" cy="884319"/>
          </a:xfrm>
          <a:prstGeom prst="rect">
            <a:avLst/>
          </a:prstGeom>
          <a:solidFill>
            <a:srgbClr val="4571A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cs typeface="Arial" panose="020B0604020202020204" pitchFamily="34" charset="0"/>
              </a:rPr>
              <a:t>Profil Consommation</a:t>
            </a:r>
          </a:p>
        </p:txBody>
      </p:sp>
      <p:sp>
        <p:nvSpPr>
          <p:cNvPr id="25" name="Rectangle 24">
            <a:extLst>
              <a:ext uri="{FF2B5EF4-FFF2-40B4-BE49-F238E27FC236}">
                <a16:creationId xmlns:a16="http://schemas.microsoft.com/office/drawing/2014/main" id="{5478E573-BBAD-4306-8350-7141F7372F98}"/>
              </a:ext>
            </a:extLst>
          </p:cNvPr>
          <p:cNvSpPr/>
          <p:nvPr/>
        </p:nvSpPr>
        <p:spPr>
          <a:xfrm>
            <a:off x="6112045" y="0"/>
            <a:ext cx="3031958" cy="884318"/>
          </a:xfrm>
          <a:prstGeom prst="rect">
            <a:avLst/>
          </a:prstGeom>
          <a:solidFill>
            <a:srgbClr val="F3B52E"/>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400" dirty="0">
                <a:cs typeface="Arial" panose="020B0604020202020204" pitchFamily="34" charset="0"/>
              </a:rPr>
              <a:t>Profil </a:t>
            </a:r>
            <a:r>
              <a:rPr lang="fr-FR" sz="2400" dirty="0" err="1">
                <a:cs typeface="Arial" panose="020B0604020202020204" pitchFamily="34" charset="0"/>
              </a:rPr>
              <a:t>Covid</a:t>
            </a:r>
            <a:endParaRPr lang="fr-FR" sz="2400" dirty="0">
              <a:cs typeface="Arial" panose="020B0604020202020204" pitchFamily="34" charset="0"/>
            </a:endParaRPr>
          </a:p>
        </p:txBody>
      </p:sp>
      <p:pic>
        <p:nvPicPr>
          <p:cNvPr id="26" name="Image 25">
            <a:extLst>
              <a:ext uri="{FF2B5EF4-FFF2-40B4-BE49-F238E27FC236}">
                <a16:creationId xmlns:a16="http://schemas.microsoft.com/office/drawing/2014/main" id="{58A108D4-7C9E-4D31-8C3A-91501EA8EF72}"/>
              </a:ext>
            </a:extLst>
          </p:cNvPr>
          <p:cNvPicPr>
            <a:picLocks noChangeAspect="1"/>
          </p:cNvPicPr>
          <p:nvPr/>
        </p:nvPicPr>
        <p:blipFill>
          <a:blip r:embed="rId3"/>
          <a:stretch>
            <a:fillRect/>
          </a:stretch>
        </p:blipFill>
        <p:spPr>
          <a:xfrm>
            <a:off x="10865224" y="115760"/>
            <a:ext cx="1192304" cy="498730"/>
          </a:xfrm>
          <a:prstGeom prst="rect">
            <a:avLst/>
          </a:prstGeom>
        </p:spPr>
      </p:pic>
      <p:pic>
        <p:nvPicPr>
          <p:cNvPr id="27" name="Image 26">
            <a:extLst>
              <a:ext uri="{FF2B5EF4-FFF2-40B4-BE49-F238E27FC236}">
                <a16:creationId xmlns:a16="http://schemas.microsoft.com/office/drawing/2014/main" id="{D5824171-7344-45B3-891C-568328B6C9D8}"/>
              </a:ext>
            </a:extLst>
          </p:cNvPr>
          <p:cNvPicPr>
            <a:picLocks noChangeAspect="1"/>
          </p:cNvPicPr>
          <p:nvPr/>
        </p:nvPicPr>
        <p:blipFill>
          <a:blip r:embed="rId4"/>
          <a:stretch>
            <a:fillRect/>
          </a:stretch>
        </p:blipFill>
        <p:spPr>
          <a:xfrm>
            <a:off x="10808076" y="681037"/>
            <a:ext cx="1192302" cy="568786"/>
          </a:xfrm>
          <a:prstGeom prst="rect">
            <a:avLst/>
          </a:prstGeom>
        </p:spPr>
      </p:pic>
      <p:sp>
        <p:nvSpPr>
          <p:cNvPr id="28" name="Rectangle : coins arrondis 27">
            <a:extLst>
              <a:ext uri="{FF2B5EF4-FFF2-40B4-BE49-F238E27FC236}">
                <a16:creationId xmlns:a16="http://schemas.microsoft.com/office/drawing/2014/main" id="{662B1FA3-8C26-4049-97D9-B9FFCC4C0D50}"/>
              </a:ext>
            </a:extLst>
          </p:cNvPr>
          <p:cNvSpPr/>
          <p:nvPr/>
        </p:nvSpPr>
        <p:spPr>
          <a:xfrm>
            <a:off x="0" y="6644901"/>
            <a:ext cx="12192000" cy="213099"/>
          </a:xfrm>
          <a:prstGeom prst="roundRect">
            <a:avLst/>
          </a:prstGeom>
          <a:solidFill>
            <a:srgbClr val="AC1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err="1"/>
              <a:t>Boquet</a:t>
            </a:r>
            <a:r>
              <a:rPr lang="fr-FR" dirty="0"/>
              <a:t> M. Dorkel N. 15/01/2021                                             							18/26              </a:t>
            </a:r>
          </a:p>
        </p:txBody>
      </p:sp>
    </p:spTree>
    <p:extLst>
      <p:ext uri="{BB962C8B-B14F-4D97-AF65-F5344CB8AC3E}">
        <p14:creationId xmlns:p14="http://schemas.microsoft.com/office/powerpoint/2010/main" val="135662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2920B5-22A5-5B42-AA27-A35F3F8B7922}"/>
              </a:ext>
            </a:extLst>
          </p:cNvPr>
          <p:cNvSpPr>
            <a:spLocks noGrp="1"/>
          </p:cNvSpPr>
          <p:nvPr>
            <p:ph type="title"/>
          </p:nvPr>
        </p:nvSpPr>
        <p:spPr/>
        <p:txBody>
          <a:bodyPr/>
          <a:lstStyle/>
          <a:p>
            <a:r>
              <a:rPr lang="fr-FR" dirty="0"/>
              <a:t>Contexte de l’étude</a:t>
            </a:r>
          </a:p>
        </p:txBody>
      </p:sp>
      <p:sp>
        <p:nvSpPr>
          <p:cNvPr id="3" name="Espace réservé du contenu 2">
            <a:extLst>
              <a:ext uri="{FF2B5EF4-FFF2-40B4-BE49-F238E27FC236}">
                <a16:creationId xmlns:a16="http://schemas.microsoft.com/office/drawing/2014/main" id="{D144F325-937A-B545-A1AB-D6E24A22E058}"/>
              </a:ext>
            </a:extLst>
          </p:cNvPr>
          <p:cNvSpPr>
            <a:spLocks noGrp="1"/>
          </p:cNvSpPr>
          <p:nvPr>
            <p:ph idx="1"/>
          </p:nvPr>
        </p:nvSpPr>
        <p:spPr/>
        <p:txBody>
          <a:bodyPr>
            <a:normAutofit/>
          </a:bodyPr>
          <a:lstStyle/>
          <a:p>
            <a:r>
              <a:rPr lang="fr-FR" sz="2000" dirty="0"/>
              <a:t>Annonce en France d’un confinement de la population et de la fermeture des commerces jugés non-essentiels par arrêté du 14 mars avec pour date d’effet le mardi 17 mars</a:t>
            </a:r>
          </a:p>
          <a:p>
            <a:pPr marL="0" indent="0">
              <a:buNone/>
            </a:pPr>
            <a:endParaRPr lang="fr-FR" sz="2000" dirty="0"/>
          </a:p>
          <a:p>
            <a:r>
              <a:rPr lang="fr-FR" sz="2000" dirty="0"/>
              <a:t>Ruée dans les magasins le WE avant le confinement</a:t>
            </a:r>
          </a:p>
          <a:p>
            <a:pPr marL="0" indent="0">
              <a:buNone/>
            </a:pPr>
            <a:endParaRPr lang="fr-FR" sz="2000" dirty="0"/>
          </a:p>
          <a:p>
            <a:r>
              <a:rPr lang="fr-FR" sz="2000" dirty="0"/>
              <a:t>Repli au domicile, télétravail généralisé, chômage technique, fermeture des écoles… les français sont face à une situation nouvelle : le confinement.</a:t>
            </a:r>
          </a:p>
          <a:p>
            <a:endParaRPr lang="fr-FR" sz="2000" dirty="0"/>
          </a:p>
          <a:p>
            <a:r>
              <a:rPr lang="fr-FR" sz="2000" dirty="0"/>
              <a:t>Avec des effets sur la consommation et les déplacements d’achat</a:t>
            </a:r>
          </a:p>
        </p:txBody>
      </p:sp>
      <p:sp>
        <p:nvSpPr>
          <p:cNvPr id="4" name="Rectangle : coins arrondis 3">
            <a:extLst>
              <a:ext uri="{FF2B5EF4-FFF2-40B4-BE49-F238E27FC236}">
                <a16:creationId xmlns:a16="http://schemas.microsoft.com/office/drawing/2014/main" id="{F1452F65-A8A5-45EB-8230-1BDA6A4053A3}"/>
              </a:ext>
            </a:extLst>
          </p:cNvPr>
          <p:cNvSpPr/>
          <p:nvPr/>
        </p:nvSpPr>
        <p:spPr>
          <a:xfrm>
            <a:off x="0" y="6644901"/>
            <a:ext cx="12192000" cy="213099"/>
          </a:xfrm>
          <a:prstGeom prst="roundRect">
            <a:avLst/>
          </a:prstGeom>
          <a:solidFill>
            <a:srgbClr val="AC1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err="1"/>
              <a:t>Boquet</a:t>
            </a:r>
            <a:r>
              <a:rPr lang="fr-FR" dirty="0"/>
              <a:t> M. Dorkel N. 15/01/2021                                              							2/26              </a:t>
            </a:r>
          </a:p>
        </p:txBody>
      </p:sp>
      <p:pic>
        <p:nvPicPr>
          <p:cNvPr id="5" name="Image 4">
            <a:extLst>
              <a:ext uri="{FF2B5EF4-FFF2-40B4-BE49-F238E27FC236}">
                <a16:creationId xmlns:a16="http://schemas.microsoft.com/office/drawing/2014/main" id="{E8FA59DA-9306-40C4-912F-F4A9849071DC}"/>
              </a:ext>
            </a:extLst>
          </p:cNvPr>
          <p:cNvPicPr>
            <a:picLocks noChangeAspect="1"/>
          </p:cNvPicPr>
          <p:nvPr/>
        </p:nvPicPr>
        <p:blipFill>
          <a:blip r:embed="rId3"/>
          <a:stretch>
            <a:fillRect/>
          </a:stretch>
        </p:blipFill>
        <p:spPr>
          <a:xfrm>
            <a:off x="10865224" y="115760"/>
            <a:ext cx="1192304" cy="498730"/>
          </a:xfrm>
          <a:prstGeom prst="rect">
            <a:avLst/>
          </a:prstGeom>
        </p:spPr>
      </p:pic>
      <p:pic>
        <p:nvPicPr>
          <p:cNvPr id="6" name="Image 5">
            <a:extLst>
              <a:ext uri="{FF2B5EF4-FFF2-40B4-BE49-F238E27FC236}">
                <a16:creationId xmlns:a16="http://schemas.microsoft.com/office/drawing/2014/main" id="{5244AC67-1ACB-4F04-8D23-9C782EAD8741}"/>
              </a:ext>
            </a:extLst>
          </p:cNvPr>
          <p:cNvPicPr>
            <a:picLocks noChangeAspect="1"/>
          </p:cNvPicPr>
          <p:nvPr/>
        </p:nvPicPr>
        <p:blipFill>
          <a:blip r:embed="rId4"/>
          <a:stretch>
            <a:fillRect/>
          </a:stretch>
        </p:blipFill>
        <p:spPr>
          <a:xfrm>
            <a:off x="10808076" y="681037"/>
            <a:ext cx="1192302" cy="568786"/>
          </a:xfrm>
          <a:prstGeom prst="rect">
            <a:avLst/>
          </a:prstGeom>
        </p:spPr>
      </p:pic>
    </p:spTree>
    <p:extLst>
      <p:ext uri="{BB962C8B-B14F-4D97-AF65-F5344CB8AC3E}">
        <p14:creationId xmlns:p14="http://schemas.microsoft.com/office/powerpoint/2010/main" val="2270712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 coins arrondis 11">
            <a:extLst>
              <a:ext uri="{FF2B5EF4-FFF2-40B4-BE49-F238E27FC236}">
                <a16:creationId xmlns:a16="http://schemas.microsoft.com/office/drawing/2014/main" id="{71191ACF-6918-4B20-AD36-D0834946CB4F}"/>
              </a:ext>
            </a:extLst>
          </p:cNvPr>
          <p:cNvSpPr/>
          <p:nvPr/>
        </p:nvSpPr>
        <p:spPr>
          <a:xfrm>
            <a:off x="7351480" y="794484"/>
            <a:ext cx="553087"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 coins arrondis 12">
            <a:extLst>
              <a:ext uri="{FF2B5EF4-FFF2-40B4-BE49-F238E27FC236}">
                <a16:creationId xmlns:a16="http://schemas.microsoft.com/office/drawing/2014/main" id="{B0852040-6DFB-471B-A803-1FCDE62230E2}"/>
              </a:ext>
            </a:extLst>
          </p:cNvPr>
          <p:cNvSpPr/>
          <p:nvPr/>
        </p:nvSpPr>
        <p:spPr>
          <a:xfrm>
            <a:off x="1239435" y="1777061"/>
            <a:ext cx="553087"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contenu 2">
            <a:extLst>
              <a:ext uri="{FF2B5EF4-FFF2-40B4-BE49-F238E27FC236}">
                <a16:creationId xmlns:a16="http://schemas.microsoft.com/office/drawing/2014/main" id="{CAEED87C-09F9-074B-9864-B3F91A6D6ADF}"/>
              </a:ext>
            </a:extLst>
          </p:cNvPr>
          <p:cNvSpPr txBox="1">
            <a:spLocks/>
          </p:cNvSpPr>
          <p:nvPr/>
        </p:nvSpPr>
        <p:spPr>
          <a:xfrm>
            <a:off x="643758" y="1657948"/>
            <a:ext cx="10943897" cy="52000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2000" dirty="0"/>
              <a:t>Le profil « </a:t>
            </a:r>
            <a:r>
              <a:rPr lang="fr-FR" sz="2000" dirty="0" err="1"/>
              <a:t>Covid</a:t>
            </a:r>
            <a:r>
              <a:rPr lang="fr-FR" sz="2000" dirty="0"/>
              <a:t> »</a:t>
            </a:r>
          </a:p>
          <a:p>
            <a:pPr marL="0" indent="0">
              <a:buFont typeface="Arial" panose="020B0604020202020204" pitchFamily="34" charset="0"/>
              <a:buNone/>
            </a:pPr>
            <a:endParaRPr lang="fr-FR" sz="2000" dirty="0"/>
          </a:p>
          <a:p>
            <a:pPr marL="0" indent="0">
              <a:buNone/>
            </a:pPr>
            <a:r>
              <a:rPr lang="fr-FR" sz="2000" dirty="0"/>
              <a:t>4 variables :</a:t>
            </a:r>
          </a:p>
          <a:p>
            <a:pPr>
              <a:buFontTx/>
              <a:buChar char="-"/>
            </a:pPr>
            <a:r>
              <a:rPr lang="fr-FR" sz="2000" dirty="0"/>
              <a:t>l’inquiétude pour soi</a:t>
            </a:r>
          </a:p>
          <a:p>
            <a:pPr>
              <a:buFontTx/>
              <a:buChar char="-"/>
            </a:pPr>
            <a:r>
              <a:rPr lang="fr-FR" sz="2000" dirty="0"/>
              <a:t>l’inquiétude pour les autres</a:t>
            </a:r>
          </a:p>
          <a:p>
            <a:pPr>
              <a:buFontTx/>
              <a:buChar char="-"/>
            </a:pPr>
            <a:r>
              <a:rPr lang="fr-FR" sz="2000" dirty="0"/>
              <a:t>le respect des règles du confinement</a:t>
            </a:r>
          </a:p>
          <a:p>
            <a:pPr>
              <a:buFontTx/>
              <a:buChar char="-"/>
            </a:pPr>
            <a:r>
              <a:rPr lang="fr-FR" sz="2000" dirty="0"/>
              <a:t>l’intensité de l’incidence de la COVID dans le foyer et l’entourage</a:t>
            </a:r>
          </a:p>
          <a:p>
            <a:pPr>
              <a:buFontTx/>
              <a:buChar char="-"/>
            </a:pPr>
            <a:endParaRPr lang="fr-FR" dirty="0"/>
          </a:p>
        </p:txBody>
      </p:sp>
      <p:sp>
        <p:nvSpPr>
          <p:cNvPr id="9" name="Rectangle 8">
            <a:extLst>
              <a:ext uri="{FF2B5EF4-FFF2-40B4-BE49-F238E27FC236}">
                <a16:creationId xmlns:a16="http://schemas.microsoft.com/office/drawing/2014/main" id="{4E2FD321-BD17-4B34-8BFF-FA50ADBE1E39}"/>
              </a:ext>
            </a:extLst>
          </p:cNvPr>
          <p:cNvSpPr/>
          <p:nvPr/>
        </p:nvSpPr>
        <p:spPr>
          <a:xfrm>
            <a:off x="3056023" y="0"/>
            <a:ext cx="3031958" cy="884318"/>
          </a:xfrm>
          <a:prstGeom prst="rect">
            <a:avLst/>
          </a:prstGeom>
          <a:solidFill>
            <a:srgbClr val="AD243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cs typeface="Arial" panose="020B0604020202020204" pitchFamily="34" charset="0"/>
              </a:rPr>
              <a:t>Profil Changement</a:t>
            </a:r>
          </a:p>
        </p:txBody>
      </p:sp>
      <p:sp>
        <p:nvSpPr>
          <p:cNvPr id="10" name="Rectangle 9">
            <a:extLst>
              <a:ext uri="{FF2B5EF4-FFF2-40B4-BE49-F238E27FC236}">
                <a16:creationId xmlns:a16="http://schemas.microsoft.com/office/drawing/2014/main" id="{E3575937-C51A-4F0E-B80D-55A0D8961FFA}"/>
              </a:ext>
            </a:extLst>
          </p:cNvPr>
          <p:cNvSpPr/>
          <p:nvPr/>
        </p:nvSpPr>
        <p:spPr>
          <a:xfrm>
            <a:off x="1" y="-1"/>
            <a:ext cx="3031958" cy="884319"/>
          </a:xfrm>
          <a:prstGeom prst="rect">
            <a:avLst/>
          </a:prstGeom>
          <a:solidFill>
            <a:srgbClr val="4571A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cs typeface="Arial" panose="020B0604020202020204" pitchFamily="34" charset="0"/>
              </a:rPr>
              <a:t>Profil Consommation</a:t>
            </a:r>
          </a:p>
        </p:txBody>
      </p:sp>
      <p:sp>
        <p:nvSpPr>
          <p:cNvPr id="14" name="Rectangle 13">
            <a:extLst>
              <a:ext uri="{FF2B5EF4-FFF2-40B4-BE49-F238E27FC236}">
                <a16:creationId xmlns:a16="http://schemas.microsoft.com/office/drawing/2014/main" id="{E3D20F86-2B1E-42EC-B83A-8B7B1C481FA7}"/>
              </a:ext>
            </a:extLst>
          </p:cNvPr>
          <p:cNvSpPr/>
          <p:nvPr/>
        </p:nvSpPr>
        <p:spPr>
          <a:xfrm>
            <a:off x="6112045" y="0"/>
            <a:ext cx="3031958" cy="884318"/>
          </a:xfrm>
          <a:prstGeom prst="rect">
            <a:avLst/>
          </a:prstGeom>
          <a:solidFill>
            <a:srgbClr val="F3B52E"/>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400" dirty="0">
                <a:cs typeface="Arial" panose="020B0604020202020204" pitchFamily="34" charset="0"/>
              </a:rPr>
              <a:t>Profil </a:t>
            </a:r>
            <a:r>
              <a:rPr lang="fr-FR" sz="2400" dirty="0" err="1">
                <a:cs typeface="Arial" panose="020B0604020202020204" pitchFamily="34" charset="0"/>
              </a:rPr>
              <a:t>Covid</a:t>
            </a:r>
            <a:endParaRPr lang="fr-FR" sz="2400" dirty="0">
              <a:cs typeface="Arial" panose="020B0604020202020204" pitchFamily="34" charset="0"/>
            </a:endParaRPr>
          </a:p>
        </p:txBody>
      </p:sp>
      <p:sp>
        <p:nvSpPr>
          <p:cNvPr id="15" name="Rectangle : coins arrondis 14">
            <a:extLst>
              <a:ext uri="{FF2B5EF4-FFF2-40B4-BE49-F238E27FC236}">
                <a16:creationId xmlns:a16="http://schemas.microsoft.com/office/drawing/2014/main" id="{4F9326B4-EA09-449F-8C21-D987769E6FC4}"/>
              </a:ext>
            </a:extLst>
          </p:cNvPr>
          <p:cNvSpPr/>
          <p:nvPr/>
        </p:nvSpPr>
        <p:spPr>
          <a:xfrm>
            <a:off x="7351479" y="793682"/>
            <a:ext cx="553087"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 name="Image 15">
            <a:extLst>
              <a:ext uri="{FF2B5EF4-FFF2-40B4-BE49-F238E27FC236}">
                <a16:creationId xmlns:a16="http://schemas.microsoft.com/office/drawing/2014/main" id="{F335D5ED-16F9-4DB2-A28D-18D899835E22}"/>
              </a:ext>
            </a:extLst>
          </p:cNvPr>
          <p:cNvPicPr>
            <a:picLocks noChangeAspect="1"/>
          </p:cNvPicPr>
          <p:nvPr/>
        </p:nvPicPr>
        <p:blipFill>
          <a:blip r:embed="rId3"/>
          <a:stretch>
            <a:fillRect/>
          </a:stretch>
        </p:blipFill>
        <p:spPr>
          <a:xfrm>
            <a:off x="10865224" y="115760"/>
            <a:ext cx="1192304" cy="498730"/>
          </a:xfrm>
          <a:prstGeom prst="rect">
            <a:avLst/>
          </a:prstGeom>
        </p:spPr>
      </p:pic>
      <p:pic>
        <p:nvPicPr>
          <p:cNvPr id="17" name="Image 16">
            <a:extLst>
              <a:ext uri="{FF2B5EF4-FFF2-40B4-BE49-F238E27FC236}">
                <a16:creationId xmlns:a16="http://schemas.microsoft.com/office/drawing/2014/main" id="{3059DAA9-86B0-40CC-B566-240A30D63C24}"/>
              </a:ext>
            </a:extLst>
          </p:cNvPr>
          <p:cNvPicPr>
            <a:picLocks noChangeAspect="1"/>
          </p:cNvPicPr>
          <p:nvPr/>
        </p:nvPicPr>
        <p:blipFill>
          <a:blip r:embed="rId4"/>
          <a:stretch>
            <a:fillRect/>
          </a:stretch>
        </p:blipFill>
        <p:spPr>
          <a:xfrm>
            <a:off x="10808076" y="681037"/>
            <a:ext cx="1192302" cy="568786"/>
          </a:xfrm>
          <a:prstGeom prst="rect">
            <a:avLst/>
          </a:prstGeom>
        </p:spPr>
      </p:pic>
      <p:sp>
        <p:nvSpPr>
          <p:cNvPr id="18" name="Rectangle : coins arrondis 17">
            <a:extLst>
              <a:ext uri="{FF2B5EF4-FFF2-40B4-BE49-F238E27FC236}">
                <a16:creationId xmlns:a16="http://schemas.microsoft.com/office/drawing/2014/main" id="{96B506E3-805F-4A49-8B27-8F4EB8A39C0B}"/>
              </a:ext>
            </a:extLst>
          </p:cNvPr>
          <p:cNvSpPr/>
          <p:nvPr/>
        </p:nvSpPr>
        <p:spPr>
          <a:xfrm>
            <a:off x="0" y="6644901"/>
            <a:ext cx="12192000" cy="213099"/>
          </a:xfrm>
          <a:prstGeom prst="roundRect">
            <a:avLst/>
          </a:prstGeom>
          <a:solidFill>
            <a:srgbClr val="AC1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err="1"/>
              <a:t>Boquet</a:t>
            </a:r>
            <a:r>
              <a:rPr lang="fr-FR" dirty="0"/>
              <a:t> M. Dorkel N. 15/01/2021                                             							20/26              </a:t>
            </a:r>
          </a:p>
        </p:txBody>
      </p:sp>
    </p:spTree>
    <p:extLst>
      <p:ext uri="{BB962C8B-B14F-4D97-AF65-F5344CB8AC3E}">
        <p14:creationId xmlns:p14="http://schemas.microsoft.com/office/powerpoint/2010/main" val="2082761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 coins arrondis 11">
            <a:extLst>
              <a:ext uri="{FF2B5EF4-FFF2-40B4-BE49-F238E27FC236}">
                <a16:creationId xmlns:a16="http://schemas.microsoft.com/office/drawing/2014/main" id="{71191ACF-6918-4B20-AD36-D0834946CB4F}"/>
              </a:ext>
            </a:extLst>
          </p:cNvPr>
          <p:cNvSpPr/>
          <p:nvPr/>
        </p:nvSpPr>
        <p:spPr>
          <a:xfrm>
            <a:off x="7351480" y="794484"/>
            <a:ext cx="553087"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 coins arrondis 12">
            <a:extLst>
              <a:ext uri="{FF2B5EF4-FFF2-40B4-BE49-F238E27FC236}">
                <a16:creationId xmlns:a16="http://schemas.microsoft.com/office/drawing/2014/main" id="{B0852040-6DFB-471B-A803-1FCDE62230E2}"/>
              </a:ext>
            </a:extLst>
          </p:cNvPr>
          <p:cNvSpPr/>
          <p:nvPr/>
        </p:nvSpPr>
        <p:spPr>
          <a:xfrm>
            <a:off x="1239435" y="1777061"/>
            <a:ext cx="553087"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space réservé du contenu 2">
            <a:extLst>
              <a:ext uri="{FF2B5EF4-FFF2-40B4-BE49-F238E27FC236}">
                <a16:creationId xmlns:a16="http://schemas.microsoft.com/office/drawing/2014/main" id="{312D2840-0294-7F4A-B52D-882AC8781773}"/>
              </a:ext>
            </a:extLst>
          </p:cNvPr>
          <p:cNvSpPr>
            <a:spLocks noGrp="1"/>
          </p:cNvSpPr>
          <p:nvPr>
            <p:ph idx="1"/>
          </p:nvPr>
        </p:nvSpPr>
        <p:spPr>
          <a:xfrm>
            <a:off x="491358" y="1899195"/>
            <a:ext cx="10943897" cy="4351338"/>
          </a:xfrm>
        </p:spPr>
        <p:txBody>
          <a:bodyPr>
            <a:normAutofit/>
          </a:bodyPr>
          <a:lstStyle/>
          <a:p>
            <a:pPr marL="0" indent="0">
              <a:buNone/>
            </a:pPr>
            <a:endParaRPr lang="fr-FR" sz="2000" dirty="0"/>
          </a:p>
          <a:p>
            <a:pPr marL="0" indent="0">
              <a:buNone/>
            </a:pPr>
            <a:r>
              <a:rPr lang="fr-FR" sz="2000" dirty="0"/>
              <a:t>Classe 1 : les « inquiets » - 38,76% de l’échantillon</a:t>
            </a:r>
          </a:p>
          <a:p>
            <a:pPr marL="0" indent="0">
              <a:buNone/>
            </a:pPr>
            <a:r>
              <a:rPr lang="fr-FR" sz="2000" i="1" dirty="0"/>
              <a:t>Niveau d’inquiétude très élevé, notamment pour soi-même, et très respectueux du confinement.</a:t>
            </a:r>
          </a:p>
          <a:p>
            <a:pPr marL="0" indent="0">
              <a:buNone/>
            </a:pPr>
            <a:endParaRPr lang="fr-FR" sz="2000" i="1" dirty="0"/>
          </a:p>
          <a:p>
            <a:pPr marL="0" indent="0">
              <a:buNone/>
            </a:pPr>
            <a:r>
              <a:rPr lang="fr-FR" sz="2000" dirty="0"/>
              <a:t>Classe 2 : les « attentifs » - 42,63% de l’échantillon</a:t>
            </a:r>
          </a:p>
          <a:p>
            <a:pPr marL="0" indent="0">
              <a:buNone/>
            </a:pPr>
            <a:r>
              <a:rPr lang="fr-FR" sz="2000" i="1" dirty="0"/>
              <a:t>Niveau d’inquiétude moyen (surtout pour soi) mais respectueux du confinement.</a:t>
            </a:r>
          </a:p>
          <a:p>
            <a:pPr marL="0" indent="0">
              <a:buNone/>
            </a:pPr>
            <a:endParaRPr lang="fr-FR" sz="2000" dirty="0"/>
          </a:p>
          <a:p>
            <a:pPr marL="0" indent="0">
              <a:buNone/>
            </a:pPr>
            <a:r>
              <a:rPr lang="fr-FR" sz="2000" dirty="0"/>
              <a:t>Classe 3 : les « insouciants » - 18,61% de l’échantillon</a:t>
            </a:r>
          </a:p>
          <a:p>
            <a:pPr marL="0" indent="0">
              <a:buNone/>
            </a:pPr>
            <a:r>
              <a:rPr lang="fr-FR" sz="2000" i="1" dirty="0"/>
              <a:t>Aucune inquiétude pour les autres et pour soi-même, respect plus faible du confinement que les autres classes.</a:t>
            </a:r>
          </a:p>
          <a:p>
            <a:pPr marL="0" indent="0">
              <a:buNone/>
            </a:pPr>
            <a:endParaRPr lang="fr-FR" sz="2000" i="1" dirty="0"/>
          </a:p>
          <a:p>
            <a:pPr marL="0" indent="0">
              <a:buNone/>
            </a:pPr>
            <a:endParaRPr lang="fr-FR" dirty="0"/>
          </a:p>
          <a:p>
            <a:pPr marL="0" indent="0">
              <a:buNone/>
            </a:pPr>
            <a:endParaRPr lang="fr-FR" dirty="0"/>
          </a:p>
        </p:txBody>
      </p:sp>
      <p:sp>
        <p:nvSpPr>
          <p:cNvPr id="9" name="Rectangle 8">
            <a:extLst>
              <a:ext uri="{FF2B5EF4-FFF2-40B4-BE49-F238E27FC236}">
                <a16:creationId xmlns:a16="http://schemas.microsoft.com/office/drawing/2014/main" id="{897472FA-9519-413D-BAA7-FECBCE1252AA}"/>
              </a:ext>
            </a:extLst>
          </p:cNvPr>
          <p:cNvSpPr/>
          <p:nvPr/>
        </p:nvSpPr>
        <p:spPr>
          <a:xfrm>
            <a:off x="3056023" y="0"/>
            <a:ext cx="3031958" cy="884318"/>
          </a:xfrm>
          <a:prstGeom prst="rect">
            <a:avLst/>
          </a:prstGeom>
          <a:solidFill>
            <a:srgbClr val="AD243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cs typeface="Arial" panose="020B0604020202020204" pitchFamily="34" charset="0"/>
              </a:rPr>
              <a:t>Profil Changement</a:t>
            </a:r>
          </a:p>
        </p:txBody>
      </p:sp>
      <p:sp>
        <p:nvSpPr>
          <p:cNvPr id="10" name="Rectangle 9">
            <a:extLst>
              <a:ext uri="{FF2B5EF4-FFF2-40B4-BE49-F238E27FC236}">
                <a16:creationId xmlns:a16="http://schemas.microsoft.com/office/drawing/2014/main" id="{CB0E5C2E-797D-4FA6-A7A2-A8FEA5A84989}"/>
              </a:ext>
            </a:extLst>
          </p:cNvPr>
          <p:cNvSpPr/>
          <p:nvPr/>
        </p:nvSpPr>
        <p:spPr>
          <a:xfrm>
            <a:off x="1" y="-1"/>
            <a:ext cx="3031958" cy="884319"/>
          </a:xfrm>
          <a:prstGeom prst="rect">
            <a:avLst/>
          </a:prstGeom>
          <a:solidFill>
            <a:srgbClr val="4571A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cs typeface="Arial" panose="020B0604020202020204" pitchFamily="34" charset="0"/>
              </a:rPr>
              <a:t>Profil Consommation</a:t>
            </a:r>
          </a:p>
        </p:txBody>
      </p:sp>
      <p:sp>
        <p:nvSpPr>
          <p:cNvPr id="11" name="Rectangle 10">
            <a:extLst>
              <a:ext uri="{FF2B5EF4-FFF2-40B4-BE49-F238E27FC236}">
                <a16:creationId xmlns:a16="http://schemas.microsoft.com/office/drawing/2014/main" id="{C956A175-E44C-4E35-8330-0B2B41AD3FB6}"/>
              </a:ext>
            </a:extLst>
          </p:cNvPr>
          <p:cNvSpPr/>
          <p:nvPr/>
        </p:nvSpPr>
        <p:spPr>
          <a:xfrm>
            <a:off x="6112045" y="0"/>
            <a:ext cx="3031958" cy="884318"/>
          </a:xfrm>
          <a:prstGeom prst="rect">
            <a:avLst/>
          </a:prstGeom>
          <a:solidFill>
            <a:srgbClr val="F3B52E"/>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400" dirty="0">
                <a:cs typeface="Arial" panose="020B0604020202020204" pitchFamily="34" charset="0"/>
              </a:rPr>
              <a:t>Profil </a:t>
            </a:r>
            <a:r>
              <a:rPr lang="fr-FR" sz="2400" dirty="0" err="1">
                <a:cs typeface="Arial" panose="020B0604020202020204" pitchFamily="34" charset="0"/>
              </a:rPr>
              <a:t>Covid</a:t>
            </a:r>
            <a:endParaRPr lang="fr-FR" sz="2400" dirty="0">
              <a:cs typeface="Arial" panose="020B0604020202020204" pitchFamily="34" charset="0"/>
            </a:endParaRPr>
          </a:p>
        </p:txBody>
      </p:sp>
      <p:sp>
        <p:nvSpPr>
          <p:cNvPr id="15" name="Rectangle : coins arrondis 14">
            <a:extLst>
              <a:ext uri="{FF2B5EF4-FFF2-40B4-BE49-F238E27FC236}">
                <a16:creationId xmlns:a16="http://schemas.microsoft.com/office/drawing/2014/main" id="{B00D424C-A7A1-43F5-AA83-155A6B98667B}"/>
              </a:ext>
            </a:extLst>
          </p:cNvPr>
          <p:cNvSpPr/>
          <p:nvPr/>
        </p:nvSpPr>
        <p:spPr>
          <a:xfrm>
            <a:off x="7351479" y="793682"/>
            <a:ext cx="553087"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 name="Image 15">
            <a:extLst>
              <a:ext uri="{FF2B5EF4-FFF2-40B4-BE49-F238E27FC236}">
                <a16:creationId xmlns:a16="http://schemas.microsoft.com/office/drawing/2014/main" id="{9E949056-9BF8-4E3D-A958-8FC220C004C2}"/>
              </a:ext>
            </a:extLst>
          </p:cNvPr>
          <p:cNvPicPr>
            <a:picLocks noChangeAspect="1"/>
          </p:cNvPicPr>
          <p:nvPr/>
        </p:nvPicPr>
        <p:blipFill>
          <a:blip r:embed="rId3"/>
          <a:stretch>
            <a:fillRect/>
          </a:stretch>
        </p:blipFill>
        <p:spPr>
          <a:xfrm>
            <a:off x="10865224" y="115760"/>
            <a:ext cx="1192304" cy="498730"/>
          </a:xfrm>
          <a:prstGeom prst="rect">
            <a:avLst/>
          </a:prstGeom>
        </p:spPr>
      </p:pic>
      <p:pic>
        <p:nvPicPr>
          <p:cNvPr id="17" name="Image 16">
            <a:extLst>
              <a:ext uri="{FF2B5EF4-FFF2-40B4-BE49-F238E27FC236}">
                <a16:creationId xmlns:a16="http://schemas.microsoft.com/office/drawing/2014/main" id="{3CF12479-0514-4D6D-B89F-A45A818321C0}"/>
              </a:ext>
            </a:extLst>
          </p:cNvPr>
          <p:cNvPicPr>
            <a:picLocks noChangeAspect="1"/>
          </p:cNvPicPr>
          <p:nvPr/>
        </p:nvPicPr>
        <p:blipFill>
          <a:blip r:embed="rId4"/>
          <a:stretch>
            <a:fillRect/>
          </a:stretch>
        </p:blipFill>
        <p:spPr>
          <a:xfrm>
            <a:off x="10808076" y="681037"/>
            <a:ext cx="1192302" cy="568786"/>
          </a:xfrm>
          <a:prstGeom prst="rect">
            <a:avLst/>
          </a:prstGeom>
        </p:spPr>
      </p:pic>
      <p:sp>
        <p:nvSpPr>
          <p:cNvPr id="18" name="Rectangle : coins arrondis 17">
            <a:extLst>
              <a:ext uri="{FF2B5EF4-FFF2-40B4-BE49-F238E27FC236}">
                <a16:creationId xmlns:a16="http://schemas.microsoft.com/office/drawing/2014/main" id="{7D9DDD94-CE2F-4922-B5AF-0BB29C8701C2}"/>
              </a:ext>
            </a:extLst>
          </p:cNvPr>
          <p:cNvSpPr/>
          <p:nvPr/>
        </p:nvSpPr>
        <p:spPr>
          <a:xfrm>
            <a:off x="0" y="6644901"/>
            <a:ext cx="12192000" cy="213099"/>
          </a:xfrm>
          <a:prstGeom prst="roundRect">
            <a:avLst/>
          </a:prstGeom>
          <a:solidFill>
            <a:srgbClr val="AC1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err="1"/>
              <a:t>Boquet</a:t>
            </a:r>
            <a:r>
              <a:rPr lang="fr-FR" dirty="0"/>
              <a:t> M. Dorkel N. 15/01/2021                                             							21/26              </a:t>
            </a:r>
          </a:p>
        </p:txBody>
      </p:sp>
    </p:spTree>
    <p:extLst>
      <p:ext uri="{BB962C8B-B14F-4D97-AF65-F5344CB8AC3E}">
        <p14:creationId xmlns:p14="http://schemas.microsoft.com/office/powerpoint/2010/main" val="39189472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53F4F0BC-1227-4302-AAD1-6F39FF90D1C5}"/>
              </a:ext>
            </a:extLst>
          </p:cNvPr>
          <p:cNvPicPr>
            <a:picLocks noChangeAspect="1"/>
          </p:cNvPicPr>
          <p:nvPr/>
        </p:nvPicPr>
        <p:blipFill>
          <a:blip r:embed="rId3"/>
          <a:stretch>
            <a:fillRect/>
          </a:stretch>
        </p:blipFill>
        <p:spPr>
          <a:xfrm>
            <a:off x="9228621" y="160218"/>
            <a:ext cx="2699084" cy="1128999"/>
          </a:xfrm>
          <a:prstGeom prst="rect">
            <a:avLst/>
          </a:prstGeom>
        </p:spPr>
      </p:pic>
      <p:sp>
        <p:nvSpPr>
          <p:cNvPr id="45" name="Rectangle 44">
            <a:extLst>
              <a:ext uri="{FF2B5EF4-FFF2-40B4-BE49-F238E27FC236}">
                <a16:creationId xmlns:a16="http://schemas.microsoft.com/office/drawing/2014/main" id="{71F735D6-7A54-4BD7-AA83-5CC0B8DA00F5}"/>
              </a:ext>
            </a:extLst>
          </p:cNvPr>
          <p:cNvSpPr/>
          <p:nvPr/>
        </p:nvSpPr>
        <p:spPr>
          <a:xfrm>
            <a:off x="3056023" y="0"/>
            <a:ext cx="3031958" cy="884318"/>
          </a:xfrm>
          <a:prstGeom prst="rect">
            <a:avLst/>
          </a:prstGeom>
          <a:solidFill>
            <a:srgbClr val="AD243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cs typeface="Arial" panose="020B0604020202020204" pitchFamily="34" charset="0"/>
              </a:rPr>
              <a:t>Profil Changement</a:t>
            </a:r>
          </a:p>
        </p:txBody>
      </p:sp>
      <p:sp>
        <p:nvSpPr>
          <p:cNvPr id="46" name="Rectangle 45">
            <a:extLst>
              <a:ext uri="{FF2B5EF4-FFF2-40B4-BE49-F238E27FC236}">
                <a16:creationId xmlns:a16="http://schemas.microsoft.com/office/drawing/2014/main" id="{7FBB6E8F-895A-4872-BB82-111E0CBAF406}"/>
              </a:ext>
            </a:extLst>
          </p:cNvPr>
          <p:cNvSpPr/>
          <p:nvPr/>
        </p:nvSpPr>
        <p:spPr>
          <a:xfrm>
            <a:off x="1" y="-1"/>
            <a:ext cx="3031958" cy="884319"/>
          </a:xfrm>
          <a:prstGeom prst="rect">
            <a:avLst/>
          </a:prstGeom>
          <a:solidFill>
            <a:srgbClr val="4571A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cs typeface="Arial" panose="020B0604020202020204" pitchFamily="34" charset="0"/>
              </a:rPr>
              <a:t>Profil Consommation</a:t>
            </a:r>
          </a:p>
        </p:txBody>
      </p:sp>
      <p:sp>
        <p:nvSpPr>
          <p:cNvPr id="48" name="Rectangle 47">
            <a:extLst>
              <a:ext uri="{FF2B5EF4-FFF2-40B4-BE49-F238E27FC236}">
                <a16:creationId xmlns:a16="http://schemas.microsoft.com/office/drawing/2014/main" id="{F11647CD-DD0F-42C3-947B-2ED3105B76AE}"/>
              </a:ext>
            </a:extLst>
          </p:cNvPr>
          <p:cNvSpPr/>
          <p:nvPr/>
        </p:nvSpPr>
        <p:spPr>
          <a:xfrm>
            <a:off x="6112045" y="0"/>
            <a:ext cx="3031958" cy="884318"/>
          </a:xfrm>
          <a:prstGeom prst="rect">
            <a:avLst/>
          </a:prstGeom>
          <a:solidFill>
            <a:srgbClr val="F3B52E"/>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400" dirty="0">
                <a:cs typeface="Arial" panose="020B0604020202020204" pitchFamily="34" charset="0"/>
              </a:rPr>
              <a:t>Profil </a:t>
            </a:r>
            <a:r>
              <a:rPr lang="fr-FR" sz="2400" dirty="0" err="1">
                <a:cs typeface="Arial" panose="020B0604020202020204" pitchFamily="34" charset="0"/>
              </a:rPr>
              <a:t>Covid</a:t>
            </a:r>
            <a:endParaRPr lang="fr-FR" sz="2400" dirty="0">
              <a:cs typeface="Arial" panose="020B0604020202020204" pitchFamily="34" charset="0"/>
            </a:endParaRPr>
          </a:p>
        </p:txBody>
      </p:sp>
      <p:sp>
        <p:nvSpPr>
          <p:cNvPr id="51" name="Rectangle : coins arrondis 50">
            <a:extLst>
              <a:ext uri="{FF2B5EF4-FFF2-40B4-BE49-F238E27FC236}">
                <a16:creationId xmlns:a16="http://schemas.microsoft.com/office/drawing/2014/main" id="{82A82F4B-6FA2-4AE3-A6E0-263086DB5715}"/>
              </a:ext>
            </a:extLst>
          </p:cNvPr>
          <p:cNvSpPr/>
          <p:nvPr/>
        </p:nvSpPr>
        <p:spPr>
          <a:xfrm>
            <a:off x="7351480" y="1771042"/>
            <a:ext cx="553087"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ZoneTexte 51">
            <a:extLst>
              <a:ext uri="{FF2B5EF4-FFF2-40B4-BE49-F238E27FC236}">
                <a16:creationId xmlns:a16="http://schemas.microsoft.com/office/drawing/2014/main" id="{9FD43DF2-7061-4BBF-932D-2A457B8F116A}"/>
              </a:ext>
            </a:extLst>
          </p:cNvPr>
          <p:cNvSpPr txBox="1"/>
          <p:nvPr/>
        </p:nvSpPr>
        <p:spPr>
          <a:xfrm>
            <a:off x="1201430" y="3154969"/>
            <a:ext cx="1331134" cy="369332"/>
          </a:xfrm>
          <a:prstGeom prst="rect">
            <a:avLst/>
          </a:prstGeom>
          <a:noFill/>
        </p:spPr>
        <p:txBody>
          <a:bodyPr wrap="none" rtlCol="0">
            <a:spAutoFit/>
          </a:bodyPr>
          <a:lstStyle/>
          <a:p>
            <a:r>
              <a:rPr lang="fr-FR" b="1" dirty="0">
                <a:solidFill>
                  <a:srgbClr val="AD243E"/>
                </a:solidFill>
              </a:rPr>
              <a:t>Bouleversés</a:t>
            </a:r>
          </a:p>
        </p:txBody>
      </p:sp>
      <p:sp>
        <p:nvSpPr>
          <p:cNvPr id="54" name="ZoneTexte 53">
            <a:extLst>
              <a:ext uri="{FF2B5EF4-FFF2-40B4-BE49-F238E27FC236}">
                <a16:creationId xmlns:a16="http://schemas.microsoft.com/office/drawing/2014/main" id="{E35CD657-6B4A-4E57-9881-094482FEA5B7}"/>
              </a:ext>
            </a:extLst>
          </p:cNvPr>
          <p:cNvSpPr txBox="1"/>
          <p:nvPr/>
        </p:nvSpPr>
        <p:spPr>
          <a:xfrm>
            <a:off x="3073839" y="5866307"/>
            <a:ext cx="1646605" cy="369332"/>
          </a:xfrm>
          <a:prstGeom prst="rect">
            <a:avLst/>
          </a:prstGeom>
          <a:noFill/>
        </p:spPr>
        <p:txBody>
          <a:bodyPr wrap="none" rtlCol="0">
            <a:spAutoFit/>
          </a:bodyPr>
          <a:lstStyle/>
          <a:p>
            <a:r>
              <a:rPr lang="fr-FR" b="1" dirty="0">
                <a:solidFill>
                  <a:srgbClr val="AD243E"/>
                </a:solidFill>
              </a:rPr>
              <a:t>Non-Concernés</a:t>
            </a:r>
          </a:p>
        </p:txBody>
      </p:sp>
      <p:sp>
        <p:nvSpPr>
          <p:cNvPr id="55" name="ZoneTexte 54">
            <a:extLst>
              <a:ext uri="{FF2B5EF4-FFF2-40B4-BE49-F238E27FC236}">
                <a16:creationId xmlns:a16="http://schemas.microsoft.com/office/drawing/2014/main" id="{ABEF6533-885B-4CFF-BD3E-0DA443CC8435}"/>
              </a:ext>
            </a:extLst>
          </p:cNvPr>
          <p:cNvSpPr txBox="1"/>
          <p:nvPr/>
        </p:nvSpPr>
        <p:spPr>
          <a:xfrm>
            <a:off x="1694138" y="4004098"/>
            <a:ext cx="1094467" cy="369332"/>
          </a:xfrm>
          <a:prstGeom prst="rect">
            <a:avLst/>
          </a:prstGeom>
          <a:noFill/>
        </p:spPr>
        <p:txBody>
          <a:bodyPr wrap="none" rtlCol="0">
            <a:spAutoFit/>
          </a:bodyPr>
          <a:lstStyle/>
          <a:p>
            <a:r>
              <a:rPr lang="fr-FR" b="1" dirty="0">
                <a:solidFill>
                  <a:srgbClr val="AD243E"/>
                </a:solidFill>
              </a:rPr>
              <a:t>Résilients</a:t>
            </a:r>
          </a:p>
        </p:txBody>
      </p:sp>
      <p:sp>
        <p:nvSpPr>
          <p:cNvPr id="57" name="ZoneTexte 56">
            <a:extLst>
              <a:ext uri="{FF2B5EF4-FFF2-40B4-BE49-F238E27FC236}">
                <a16:creationId xmlns:a16="http://schemas.microsoft.com/office/drawing/2014/main" id="{E27D79F3-59BF-43FF-A9C6-343463025439}"/>
              </a:ext>
            </a:extLst>
          </p:cNvPr>
          <p:cNvSpPr txBox="1"/>
          <p:nvPr/>
        </p:nvSpPr>
        <p:spPr>
          <a:xfrm>
            <a:off x="857062" y="2378555"/>
            <a:ext cx="1166538" cy="369332"/>
          </a:xfrm>
          <a:prstGeom prst="rect">
            <a:avLst/>
          </a:prstGeom>
          <a:noFill/>
        </p:spPr>
        <p:txBody>
          <a:bodyPr wrap="none" rtlCol="0">
            <a:spAutoFit/>
          </a:bodyPr>
          <a:lstStyle/>
          <a:p>
            <a:r>
              <a:rPr lang="fr-FR" b="1" dirty="0">
                <a:solidFill>
                  <a:srgbClr val="AD243E"/>
                </a:solidFill>
              </a:rPr>
              <a:t>Contrariés</a:t>
            </a:r>
          </a:p>
        </p:txBody>
      </p:sp>
      <p:sp>
        <p:nvSpPr>
          <p:cNvPr id="58" name="ZoneTexte 57">
            <a:extLst>
              <a:ext uri="{FF2B5EF4-FFF2-40B4-BE49-F238E27FC236}">
                <a16:creationId xmlns:a16="http://schemas.microsoft.com/office/drawing/2014/main" id="{A97773EC-C1CE-4CDC-AB48-E1922C381B5D}"/>
              </a:ext>
            </a:extLst>
          </p:cNvPr>
          <p:cNvSpPr txBox="1"/>
          <p:nvPr/>
        </p:nvSpPr>
        <p:spPr>
          <a:xfrm>
            <a:off x="6212227" y="5834620"/>
            <a:ext cx="793615" cy="369332"/>
          </a:xfrm>
          <a:prstGeom prst="rect">
            <a:avLst/>
          </a:prstGeom>
          <a:noFill/>
        </p:spPr>
        <p:txBody>
          <a:bodyPr wrap="none" rtlCol="0">
            <a:spAutoFit/>
          </a:bodyPr>
          <a:lstStyle/>
          <a:p>
            <a:r>
              <a:rPr lang="fr-FR" b="1" dirty="0">
                <a:solidFill>
                  <a:srgbClr val="4571AE"/>
                </a:solidFill>
              </a:rPr>
              <a:t>Reclus</a:t>
            </a:r>
          </a:p>
        </p:txBody>
      </p:sp>
      <p:sp>
        <p:nvSpPr>
          <p:cNvPr id="60" name="ZoneTexte 59">
            <a:extLst>
              <a:ext uri="{FF2B5EF4-FFF2-40B4-BE49-F238E27FC236}">
                <a16:creationId xmlns:a16="http://schemas.microsoft.com/office/drawing/2014/main" id="{B7FE7E15-2586-45A6-93E4-4B01728986E0}"/>
              </a:ext>
            </a:extLst>
          </p:cNvPr>
          <p:cNvSpPr txBox="1"/>
          <p:nvPr/>
        </p:nvSpPr>
        <p:spPr>
          <a:xfrm>
            <a:off x="6900227" y="5078747"/>
            <a:ext cx="1455591" cy="646331"/>
          </a:xfrm>
          <a:prstGeom prst="rect">
            <a:avLst/>
          </a:prstGeom>
          <a:noFill/>
        </p:spPr>
        <p:txBody>
          <a:bodyPr wrap="none" rtlCol="0">
            <a:spAutoFit/>
          </a:bodyPr>
          <a:lstStyle/>
          <a:p>
            <a:pPr algn="ctr"/>
            <a:r>
              <a:rPr lang="fr-FR" b="1" dirty="0">
                <a:solidFill>
                  <a:srgbClr val="4571AE"/>
                </a:solidFill>
              </a:rPr>
              <a:t>Anticipateurs</a:t>
            </a:r>
          </a:p>
          <a:p>
            <a:pPr algn="ctr"/>
            <a:r>
              <a:rPr lang="fr-FR" b="1" dirty="0">
                <a:solidFill>
                  <a:srgbClr val="4571AE"/>
                </a:solidFill>
              </a:rPr>
              <a:t>connectés</a:t>
            </a:r>
          </a:p>
        </p:txBody>
      </p:sp>
      <p:sp>
        <p:nvSpPr>
          <p:cNvPr id="61" name="ZoneTexte 60">
            <a:extLst>
              <a:ext uri="{FF2B5EF4-FFF2-40B4-BE49-F238E27FC236}">
                <a16:creationId xmlns:a16="http://schemas.microsoft.com/office/drawing/2014/main" id="{31C8E905-0777-477F-A52E-7DE62FAC1260}"/>
              </a:ext>
            </a:extLst>
          </p:cNvPr>
          <p:cNvSpPr txBox="1"/>
          <p:nvPr/>
        </p:nvSpPr>
        <p:spPr>
          <a:xfrm>
            <a:off x="7747346" y="4443977"/>
            <a:ext cx="1034899" cy="369332"/>
          </a:xfrm>
          <a:prstGeom prst="rect">
            <a:avLst/>
          </a:prstGeom>
          <a:noFill/>
        </p:spPr>
        <p:txBody>
          <a:bodyPr wrap="none" rtlCol="0">
            <a:spAutoFit/>
          </a:bodyPr>
          <a:lstStyle/>
          <a:p>
            <a:r>
              <a:rPr lang="fr-FR" b="1" dirty="0">
                <a:solidFill>
                  <a:srgbClr val="4571AE"/>
                </a:solidFill>
              </a:rPr>
              <a:t>Modérés</a:t>
            </a:r>
          </a:p>
        </p:txBody>
      </p:sp>
      <p:sp>
        <p:nvSpPr>
          <p:cNvPr id="63" name="ZoneTexte 62">
            <a:extLst>
              <a:ext uri="{FF2B5EF4-FFF2-40B4-BE49-F238E27FC236}">
                <a16:creationId xmlns:a16="http://schemas.microsoft.com/office/drawing/2014/main" id="{3280C6C4-C003-4C59-914D-E3FBA675EB61}"/>
              </a:ext>
            </a:extLst>
          </p:cNvPr>
          <p:cNvSpPr txBox="1"/>
          <p:nvPr/>
        </p:nvSpPr>
        <p:spPr>
          <a:xfrm>
            <a:off x="8141704" y="3844809"/>
            <a:ext cx="2356158" cy="369332"/>
          </a:xfrm>
          <a:prstGeom prst="rect">
            <a:avLst/>
          </a:prstGeom>
          <a:noFill/>
        </p:spPr>
        <p:txBody>
          <a:bodyPr wrap="none" rtlCol="0">
            <a:spAutoFit/>
          </a:bodyPr>
          <a:lstStyle/>
          <a:p>
            <a:r>
              <a:rPr lang="fr-FR" b="1" dirty="0">
                <a:solidFill>
                  <a:srgbClr val="4571AE"/>
                </a:solidFill>
              </a:rPr>
              <a:t>Hyper-consommateurs</a:t>
            </a:r>
          </a:p>
        </p:txBody>
      </p:sp>
      <p:sp>
        <p:nvSpPr>
          <p:cNvPr id="64" name="ZoneTexte 63">
            <a:extLst>
              <a:ext uri="{FF2B5EF4-FFF2-40B4-BE49-F238E27FC236}">
                <a16:creationId xmlns:a16="http://schemas.microsoft.com/office/drawing/2014/main" id="{7E5CB25A-7F06-4498-B072-5F487F107CAA}"/>
              </a:ext>
            </a:extLst>
          </p:cNvPr>
          <p:cNvSpPr txBox="1"/>
          <p:nvPr/>
        </p:nvSpPr>
        <p:spPr>
          <a:xfrm>
            <a:off x="8952511" y="2983577"/>
            <a:ext cx="1741439" cy="646331"/>
          </a:xfrm>
          <a:prstGeom prst="rect">
            <a:avLst/>
          </a:prstGeom>
          <a:noFill/>
        </p:spPr>
        <p:txBody>
          <a:bodyPr wrap="none" rtlCol="0">
            <a:spAutoFit/>
          </a:bodyPr>
          <a:lstStyle/>
          <a:p>
            <a:pPr algn="ctr"/>
            <a:r>
              <a:rPr lang="fr-FR" b="1" dirty="0">
                <a:solidFill>
                  <a:srgbClr val="4571AE"/>
                </a:solidFill>
              </a:rPr>
              <a:t>Consommateurs</a:t>
            </a:r>
          </a:p>
          <a:p>
            <a:pPr algn="ctr"/>
            <a:r>
              <a:rPr lang="fr-FR" b="1" dirty="0">
                <a:solidFill>
                  <a:srgbClr val="4571AE"/>
                </a:solidFill>
              </a:rPr>
              <a:t>connectés</a:t>
            </a:r>
          </a:p>
        </p:txBody>
      </p:sp>
      <p:sp>
        <p:nvSpPr>
          <p:cNvPr id="66" name="ZoneTexte 65">
            <a:extLst>
              <a:ext uri="{FF2B5EF4-FFF2-40B4-BE49-F238E27FC236}">
                <a16:creationId xmlns:a16="http://schemas.microsoft.com/office/drawing/2014/main" id="{A69FB213-16DA-4DAA-9263-97C4E4146AA4}"/>
              </a:ext>
            </a:extLst>
          </p:cNvPr>
          <p:cNvSpPr txBox="1"/>
          <p:nvPr/>
        </p:nvSpPr>
        <p:spPr>
          <a:xfrm>
            <a:off x="3090826" y="1470865"/>
            <a:ext cx="957313" cy="369332"/>
          </a:xfrm>
          <a:prstGeom prst="rect">
            <a:avLst/>
          </a:prstGeom>
          <a:noFill/>
        </p:spPr>
        <p:txBody>
          <a:bodyPr wrap="none" rtlCol="0">
            <a:spAutoFit/>
          </a:bodyPr>
          <a:lstStyle/>
          <a:p>
            <a:r>
              <a:rPr lang="fr-FR" b="1" dirty="0">
                <a:solidFill>
                  <a:schemeClr val="accent4">
                    <a:lumMod val="75000"/>
                  </a:schemeClr>
                </a:solidFill>
              </a:rPr>
              <a:t>Inquiets</a:t>
            </a:r>
          </a:p>
        </p:txBody>
      </p:sp>
      <p:sp>
        <p:nvSpPr>
          <p:cNvPr id="67" name="ZoneTexte 66">
            <a:extLst>
              <a:ext uri="{FF2B5EF4-FFF2-40B4-BE49-F238E27FC236}">
                <a16:creationId xmlns:a16="http://schemas.microsoft.com/office/drawing/2014/main" id="{FC3DE55E-CD6E-4161-8E01-412C64D8236E}"/>
              </a:ext>
            </a:extLst>
          </p:cNvPr>
          <p:cNvSpPr txBox="1"/>
          <p:nvPr/>
        </p:nvSpPr>
        <p:spPr>
          <a:xfrm>
            <a:off x="5029231" y="1096236"/>
            <a:ext cx="1007648" cy="369332"/>
          </a:xfrm>
          <a:prstGeom prst="rect">
            <a:avLst/>
          </a:prstGeom>
          <a:noFill/>
        </p:spPr>
        <p:txBody>
          <a:bodyPr wrap="none" rtlCol="0">
            <a:spAutoFit/>
          </a:bodyPr>
          <a:lstStyle/>
          <a:p>
            <a:r>
              <a:rPr lang="fr-FR" b="1" dirty="0">
                <a:solidFill>
                  <a:schemeClr val="accent4">
                    <a:lumMod val="75000"/>
                  </a:schemeClr>
                </a:solidFill>
              </a:rPr>
              <a:t>Attentifs</a:t>
            </a:r>
          </a:p>
        </p:txBody>
      </p:sp>
      <p:sp>
        <p:nvSpPr>
          <p:cNvPr id="69" name="ZoneTexte 68">
            <a:extLst>
              <a:ext uri="{FF2B5EF4-FFF2-40B4-BE49-F238E27FC236}">
                <a16:creationId xmlns:a16="http://schemas.microsoft.com/office/drawing/2014/main" id="{98C55CFC-3A20-493F-9485-3916E6C31F4D}"/>
              </a:ext>
            </a:extLst>
          </p:cNvPr>
          <p:cNvSpPr txBox="1"/>
          <p:nvPr/>
        </p:nvSpPr>
        <p:spPr>
          <a:xfrm>
            <a:off x="6966194" y="1474203"/>
            <a:ext cx="1266180" cy="369332"/>
          </a:xfrm>
          <a:prstGeom prst="rect">
            <a:avLst/>
          </a:prstGeom>
          <a:noFill/>
        </p:spPr>
        <p:txBody>
          <a:bodyPr wrap="none" rtlCol="0">
            <a:spAutoFit/>
          </a:bodyPr>
          <a:lstStyle/>
          <a:p>
            <a:r>
              <a:rPr lang="fr-FR" b="1" dirty="0">
                <a:solidFill>
                  <a:schemeClr val="accent4">
                    <a:lumMod val="75000"/>
                  </a:schemeClr>
                </a:solidFill>
              </a:rPr>
              <a:t>Insouciants</a:t>
            </a:r>
          </a:p>
        </p:txBody>
      </p:sp>
      <p:sp>
        <p:nvSpPr>
          <p:cNvPr id="70" name="ZoneTexte 69">
            <a:extLst>
              <a:ext uri="{FF2B5EF4-FFF2-40B4-BE49-F238E27FC236}">
                <a16:creationId xmlns:a16="http://schemas.microsoft.com/office/drawing/2014/main" id="{6FA94467-E68F-4101-B4A0-5DF90FF5ED6A}"/>
              </a:ext>
            </a:extLst>
          </p:cNvPr>
          <p:cNvSpPr txBox="1"/>
          <p:nvPr/>
        </p:nvSpPr>
        <p:spPr>
          <a:xfrm>
            <a:off x="2039242" y="4940248"/>
            <a:ext cx="1158843" cy="369332"/>
          </a:xfrm>
          <a:prstGeom prst="rect">
            <a:avLst/>
          </a:prstGeom>
          <a:noFill/>
        </p:spPr>
        <p:txBody>
          <a:bodyPr wrap="none" rtlCol="0">
            <a:spAutoFit/>
          </a:bodyPr>
          <a:lstStyle/>
          <a:p>
            <a:r>
              <a:rPr lang="fr-FR" b="1" dirty="0">
                <a:solidFill>
                  <a:srgbClr val="AD243E"/>
                </a:solidFill>
              </a:rPr>
              <a:t>Routiniers</a:t>
            </a:r>
          </a:p>
        </p:txBody>
      </p:sp>
      <p:sp>
        <p:nvSpPr>
          <p:cNvPr id="71" name="ZoneTexte 70">
            <a:extLst>
              <a:ext uri="{FF2B5EF4-FFF2-40B4-BE49-F238E27FC236}">
                <a16:creationId xmlns:a16="http://schemas.microsoft.com/office/drawing/2014/main" id="{404D3D0F-3E21-4D85-B05C-EA60ECE00AB0}"/>
              </a:ext>
            </a:extLst>
          </p:cNvPr>
          <p:cNvSpPr txBox="1"/>
          <p:nvPr/>
        </p:nvSpPr>
        <p:spPr>
          <a:xfrm>
            <a:off x="9124174" y="2101556"/>
            <a:ext cx="1741439" cy="646331"/>
          </a:xfrm>
          <a:prstGeom prst="rect">
            <a:avLst/>
          </a:prstGeom>
          <a:noFill/>
        </p:spPr>
        <p:txBody>
          <a:bodyPr wrap="none" rtlCol="0">
            <a:spAutoFit/>
          </a:bodyPr>
          <a:lstStyle/>
          <a:p>
            <a:pPr algn="ctr"/>
            <a:r>
              <a:rPr lang="fr-FR" b="1" dirty="0">
                <a:solidFill>
                  <a:srgbClr val="4571AE"/>
                </a:solidFill>
              </a:rPr>
              <a:t>Consommateurs</a:t>
            </a:r>
          </a:p>
          <a:p>
            <a:pPr algn="ctr"/>
            <a:r>
              <a:rPr lang="fr-FR" b="1" dirty="0">
                <a:solidFill>
                  <a:srgbClr val="4571AE"/>
                </a:solidFill>
              </a:rPr>
              <a:t>en boutique</a:t>
            </a:r>
          </a:p>
        </p:txBody>
      </p:sp>
      <p:cxnSp>
        <p:nvCxnSpPr>
          <p:cNvPr id="73" name="Connecteur droit 72">
            <a:extLst>
              <a:ext uri="{FF2B5EF4-FFF2-40B4-BE49-F238E27FC236}">
                <a16:creationId xmlns:a16="http://schemas.microsoft.com/office/drawing/2014/main" id="{5C5995CD-858E-4979-A336-5A5AA0A704E6}"/>
              </a:ext>
            </a:extLst>
          </p:cNvPr>
          <p:cNvCxnSpPr>
            <a:stCxn id="57" idx="3"/>
            <a:endCxn id="67" idx="2"/>
          </p:cNvCxnSpPr>
          <p:nvPr/>
        </p:nvCxnSpPr>
        <p:spPr>
          <a:xfrm flipV="1">
            <a:off x="2023600" y="1465568"/>
            <a:ext cx="3509455" cy="109765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Connecteur droit 73">
            <a:extLst>
              <a:ext uri="{FF2B5EF4-FFF2-40B4-BE49-F238E27FC236}">
                <a16:creationId xmlns:a16="http://schemas.microsoft.com/office/drawing/2014/main" id="{5CAAC7E4-6E69-43CD-B194-9F0A8D8B2543}"/>
              </a:ext>
            </a:extLst>
          </p:cNvPr>
          <p:cNvCxnSpPr>
            <a:cxnSpLocks/>
            <a:stCxn id="66" idx="2"/>
            <a:endCxn id="60" idx="1"/>
          </p:cNvCxnSpPr>
          <p:nvPr/>
        </p:nvCxnSpPr>
        <p:spPr>
          <a:xfrm>
            <a:off x="3569483" y="1840197"/>
            <a:ext cx="3330744" cy="35617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Connecteur droit 75">
            <a:extLst>
              <a:ext uri="{FF2B5EF4-FFF2-40B4-BE49-F238E27FC236}">
                <a16:creationId xmlns:a16="http://schemas.microsoft.com/office/drawing/2014/main" id="{EBDEF375-1033-40B5-BB83-AEEABFA6C254}"/>
              </a:ext>
            </a:extLst>
          </p:cNvPr>
          <p:cNvCxnSpPr>
            <a:cxnSpLocks/>
            <a:stCxn id="66" idx="2"/>
            <a:endCxn id="58" idx="0"/>
          </p:cNvCxnSpPr>
          <p:nvPr/>
        </p:nvCxnSpPr>
        <p:spPr>
          <a:xfrm>
            <a:off x="3569483" y="1840197"/>
            <a:ext cx="3039552" cy="39944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Connecteur droit 76">
            <a:extLst>
              <a:ext uri="{FF2B5EF4-FFF2-40B4-BE49-F238E27FC236}">
                <a16:creationId xmlns:a16="http://schemas.microsoft.com/office/drawing/2014/main" id="{D7B80CC9-59CC-4E11-AB31-DADB62B9506C}"/>
              </a:ext>
            </a:extLst>
          </p:cNvPr>
          <p:cNvCxnSpPr>
            <a:cxnSpLocks/>
            <a:stCxn id="61" idx="1"/>
            <a:endCxn id="67" idx="2"/>
          </p:cNvCxnSpPr>
          <p:nvPr/>
        </p:nvCxnSpPr>
        <p:spPr>
          <a:xfrm flipH="1" flipV="1">
            <a:off x="5533055" y="1465568"/>
            <a:ext cx="2214291" cy="31630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Connecteur droit 78">
            <a:extLst>
              <a:ext uri="{FF2B5EF4-FFF2-40B4-BE49-F238E27FC236}">
                <a16:creationId xmlns:a16="http://schemas.microsoft.com/office/drawing/2014/main" id="{A1C1889D-8D27-43A8-B50D-55FAD78F8F95}"/>
              </a:ext>
            </a:extLst>
          </p:cNvPr>
          <p:cNvCxnSpPr>
            <a:cxnSpLocks/>
            <a:stCxn id="71" idx="1"/>
            <a:endCxn id="67" idx="2"/>
          </p:cNvCxnSpPr>
          <p:nvPr/>
        </p:nvCxnSpPr>
        <p:spPr>
          <a:xfrm flipH="1" flipV="1">
            <a:off x="5533055" y="1465568"/>
            <a:ext cx="3591119" cy="9591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Connecteur droit 79">
            <a:extLst>
              <a:ext uri="{FF2B5EF4-FFF2-40B4-BE49-F238E27FC236}">
                <a16:creationId xmlns:a16="http://schemas.microsoft.com/office/drawing/2014/main" id="{4DA942F9-1FD6-4557-9083-69036F57F539}"/>
              </a:ext>
            </a:extLst>
          </p:cNvPr>
          <p:cNvCxnSpPr>
            <a:cxnSpLocks/>
            <a:stCxn id="71" idx="1"/>
            <a:endCxn id="69" idx="2"/>
          </p:cNvCxnSpPr>
          <p:nvPr/>
        </p:nvCxnSpPr>
        <p:spPr>
          <a:xfrm flipH="1" flipV="1">
            <a:off x="7599284" y="1843535"/>
            <a:ext cx="1524890" cy="58118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Connecteur droit 81">
            <a:extLst>
              <a:ext uri="{FF2B5EF4-FFF2-40B4-BE49-F238E27FC236}">
                <a16:creationId xmlns:a16="http://schemas.microsoft.com/office/drawing/2014/main" id="{C6C0F222-FC9A-4AA4-9F50-8B406FD6E73F}"/>
              </a:ext>
            </a:extLst>
          </p:cNvPr>
          <p:cNvCxnSpPr>
            <a:cxnSpLocks/>
            <a:stCxn id="64" idx="1"/>
            <a:endCxn id="69" idx="2"/>
          </p:cNvCxnSpPr>
          <p:nvPr/>
        </p:nvCxnSpPr>
        <p:spPr>
          <a:xfrm flipH="1" flipV="1">
            <a:off x="7599284" y="1843535"/>
            <a:ext cx="1353227" cy="1463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Connecteur droit 82">
            <a:extLst>
              <a:ext uri="{FF2B5EF4-FFF2-40B4-BE49-F238E27FC236}">
                <a16:creationId xmlns:a16="http://schemas.microsoft.com/office/drawing/2014/main" id="{5161629C-7177-44EF-83DE-F7CD390713A3}"/>
              </a:ext>
            </a:extLst>
          </p:cNvPr>
          <p:cNvCxnSpPr>
            <a:cxnSpLocks/>
            <a:stCxn id="63" idx="1"/>
            <a:endCxn id="69" idx="2"/>
          </p:cNvCxnSpPr>
          <p:nvPr/>
        </p:nvCxnSpPr>
        <p:spPr>
          <a:xfrm flipH="1" flipV="1">
            <a:off x="7599284" y="1843535"/>
            <a:ext cx="542420" cy="218594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Connecteur droit 84">
            <a:extLst>
              <a:ext uri="{FF2B5EF4-FFF2-40B4-BE49-F238E27FC236}">
                <a16:creationId xmlns:a16="http://schemas.microsoft.com/office/drawing/2014/main" id="{F070C5E7-20E2-4DD2-852A-2D07EC17A4C2}"/>
              </a:ext>
            </a:extLst>
          </p:cNvPr>
          <p:cNvCxnSpPr>
            <a:cxnSpLocks/>
            <a:stCxn id="52" idx="3"/>
            <a:endCxn id="66" idx="2"/>
          </p:cNvCxnSpPr>
          <p:nvPr/>
        </p:nvCxnSpPr>
        <p:spPr>
          <a:xfrm flipV="1">
            <a:off x="2532564" y="1840197"/>
            <a:ext cx="1036919" cy="149943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Connecteur droit 85">
            <a:extLst>
              <a:ext uri="{FF2B5EF4-FFF2-40B4-BE49-F238E27FC236}">
                <a16:creationId xmlns:a16="http://schemas.microsoft.com/office/drawing/2014/main" id="{12B27AD1-DD44-437C-8FF4-4589BBFF99F8}"/>
              </a:ext>
            </a:extLst>
          </p:cNvPr>
          <p:cNvCxnSpPr>
            <a:cxnSpLocks/>
            <a:stCxn id="55" idx="3"/>
            <a:endCxn id="67" idx="2"/>
          </p:cNvCxnSpPr>
          <p:nvPr/>
        </p:nvCxnSpPr>
        <p:spPr>
          <a:xfrm flipV="1">
            <a:off x="2788605" y="1465568"/>
            <a:ext cx="2744450" cy="27231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Connecteur droit 87">
            <a:extLst>
              <a:ext uri="{FF2B5EF4-FFF2-40B4-BE49-F238E27FC236}">
                <a16:creationId xmlns:a16="http://schemas.microsoft.com/office/drawing/2014/main" id="{4A791273-8FD1-4026-8378-43D82C1E09AE}"/>
              </a:ext>
            </a:extLst>
          </p:cNvPr>
          <p:cNvCxnSpPr>
            <a:cxnSpLocks/>
            <a:stCxn id="70" idx="3"/>
            <a:endCxn id="67" idx="2"/>
          </p:cNvCxnSpPr>
          <p:nvPr/>
        </p:nvCxnSpPr>
        <p:spPr>
          <a:xfrm flipV="1">
            <a:off x="3198085" y="1465568"/>
            <a:ext cx="2334970" cy="36593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Connecteur droit 88">
            <a:extLst>
              <a:ext uri="{FF2B5EF4-FFF2-40B4-BE49-F238E27FC236}">
                <a16:creationId xmlns:a16="http://schemas.microsoft.com/office/drawing/2014/main" id="{E1217062-A533-4203-BE39-56E4A6010671}"/>
              </a:ext>
            </a:extLst>
          </p:cNvPr>
          <p:cNvCxnSpPr>
            <a:cxnSpLocks/>
            <a:stCxn id="54" idx="0"/>
            <a:endCxn id="69" idx="2"/>
          </p:cNvCxnSpPr>
          <p:nvPr/>
        </p:nvCxnSpPr>
        <p:spPr>
          <a:xfrm flipV="1">
            <a:off x="3897142" y="1843535"/>
            <a:ext cx="3702142" cy="40227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Connecteur droit 90">
            <a:extLst>
              <a:ext uri="{FF2B5EF4-FFF2-40B4-BE49-F238E27FC236}">
                <a16:creationId xmlns:a16="http://schemas.microsoft.com/office/drawing/2014/main" id="{E19320BF-7E98-4FFC-A926-DE08CA50B400}"/>
              </a:ext>
            </a:extLst>
          </p:cNvPr>
          <p:cNvCxnSpPr>
            <a:cxnSpLocks/>
            <a:stCxn id="70" idx="3"/>
            <a:endCxn id="69" idx="2"/>
          </p:cNvCxnSpPr>
          <p:nvPr/>
        </p:nvCxnSpPr>
        <p:spPr>
          <a:xfrm flipV="1">
            <a:off x="3198085" y="1843535"/>
            <a:ext cx="4401199" cy="3281379"/>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Connecteur droit 91">
            <a:extLst>
              <a:ext uri="{FF2B5EF4-FFF2-40B4-BE49-F238E27FC236}">
                <a16:creationId xmlns:a16="http://schemas.microsoft.com/office/drawing/2014/main" id="{6A99DAA0-CD84-40DB-8ACE-DFF81E77E45E}"/>
              </a:ext>
            </a:extLst>
          </p:cNvPr>
          <p:cNvCxnSpPr>
            <a:cxnSpLocks/>
            <a:stCxn id="57" idx="3"/>
            <a:endCxn id="58" idx="0"/>
          </p:cNvCxnSpPr>
          <p:nvPr/>
        </p:nvCxnSpPr>
        <p:spPr>
          <a:xfrm>
            <a:off x="2023600" y="2563221"/>
            <a:ext cx="4585435" cy="32713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Connecteur droit 93">
            <a:extLst>
              <a:ext uri="{FF2B5EF4-FFF2-40B4-BE49-F238E27FC236}">
                <a16:creationId xmlns:a16="http://schemas.microsoft.com/office/drawing/2014/main" id="{66541A99-6B7A-411B-8E3E-56BF7928551B}"/>
              </a:ext>
            </a:extLst>
          </p:cNvPr>
          <p:cNvCxnSpPr>
            <a:cxnSpLocks/>
            <a:stCxn id="52" idx="3"/>
            <a:endCxn id="58" idx="0"/>
          </p:cNvCxnSpPr>
          <p:nvPr/>
        </p:nvCxnSpPr>
        <p:spPr>
          <a:xfrm>
            <a:off x="2532564" y="3339635"/>
            <a:ext cx="4076471" cy="2494985"/>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Connecteur droit 94">
            <a:extLst>
              <a:ext uri="{FF2B5EF4-FFF2-40B4-BE49-F238E27FC236}">
                <a16:creationId xmlns:a16="http://schemas.microsoft.com/office/drawing/2014/main" id="{5230B0BB-CCDB-4A61-A389-4DB52428C872}"/>
              </a:ext>
            </a:extLst>
          </p:cNvPr>
          <p:cNvCxnSpPr>
            <a:cxnSpLocks/>
            <a:stCxn id="52" idx="3"/>
            <a:endCxn id="60" idx="1"/>
          </p:cNvCxnSpPr>
          <p:nvPr/>
        </p:nvCxnSpPr>
        <p:spPr>
          <a:xfrm>
            <a:off x="2532564" y="3339635"/>
            <a:ext cx="4367663" cy="20622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Connecteur droit 96">
            <a:extLst>
              <a:ext uri="{FF2B5EF4-FFF2-40B4-BE49-F238E27FC236}">
                <a16:creationId xmlns:a16="http://schemas.microsoft.com/office/drawing/2014/main" id="{C4E80C39-5AAC-41E7-A29B-39F6B2E7145E}"/>
              </a:ext>
            </a:extLst>
          </p:cNvPr>
          <p:cNvCxnSpPr>
            <a:cxnSpLocks/>
            <a:stCxn id="55" idx="3"/>
            <a:endCxn id="71" idx="1"/>
          </p:cNvCxnSpPr>
          <p:nvPr/>
        </p:nvCxnSpPr>
        <p:spPr>
          <a:xfrm flipV="1">
            <a:off x="2788605" y="2424722"/>
            <a:ext cx="6335569" cy="17640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Connecteur droit 97">
            <a:extLst>
              <a:ext uri="{FF2B5EF4-FFF2-40B4-BE49-F238E27FC236}">
                <a16:creationId xmlns:a16="http://schemas.microsoft.com/office/drawing/2014/main" id="{6C1545BC-7DE0-4E2B-9C5F-8B94DDEA7CEB}"/>
              </a:ext>
            </a:extLst>
          </p:cNvPr>
          <p:cNvCxnSpPr>
            <a:cxnSpLocks/>
            <a:stCxn id="55" idx="3"/>
            <a:endCxn id="64" idx="1"/>
          </p:cNvCxnSpPr>
          <p:nvPr/>
        </p:nvCxnSpPr>
        <p:spPr>
          <a:xfrm flipV="1">
            <a:off x="2788605" y="3306743"/>
            <a:ext cx="6163906" cy="882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Connecteur droit 99">
            <a:extLst>
              <a:ext uri="{FF2B5EF4-FFF2-40B4-BE49-F238E27FC236}">
                <a16:creationId xmlns:a16="http://schemas.microsoft.com/office/drawing/2014/main" id="{8EBBE171-FC17-4ACF-BDAA-7D7F1E8FC00F}"/>
              </a:ext>
            </a:extLst>
          </p:cNvPr>
          <p:cNvCxnSpPr>
            <a:cxnSpLocks/>
            <a:stCxn id="55" idx="3"/>
            <a:endCxn id="61" idx="1"/>
          </p:cNvCxnSpPr>
          <p:nvPr/>
        </p:nvCxnSpPr>
        <p:spPr>
          <a:xfrm>
            <a:off x="2788605" y="4188764"/>
            <a:ext cx="4958741" cy="4398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Connecteur droit 100">
            <a:extLst>
              <a:ext uri="{FF2B5EF4-FFF2-40B4-BE49-F238E27FC236}">
                <a16:creationId xmlns:a16="http://schemas.microsoft.com/office/drawing/2014/main" id="{40778E3F-3E0E-4442-ABF0-165AFF115FFF}"/>
              </a:ext>
            </a:extLst>
          </p:cNvPr>
          <p:cNvCxnSpPr>
            <a:cxnSpLocks/>
            <a:stCxn id="70" idx="3"/>
            <a:endCxn id="71" idx="1"/>
          </p:cNvCxnSpPr>
          <p:nvPr/>
        </p:nvCxnSpPr>
        <p:spPr>
          <a:xfrm flipV="1">
            <a:off x="3198085" y="2424722"/>
            <a:ext cx="5926089" cy="27001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Connecteur droit 101">
            <a:extLst>
              <a:ext uri="{FF2B5EF4-FFF2-40B4-BE49-F238E27FC236}">
                <a16:creationId xmlns:a16="http://schemas.microsoft.com/office/drawing/2014/main" id="{4A75F520-5AE2-4567-9181-817E4ABE476A}"/>
              </a:ext>
            </a:extLst>
          </p:cNvPr>
          <p:cNvCxnSpPr>
            <a:cxnSpLocks/>
            <a:stCxn id="70" idx="3"/>
            <a:endCxn id="63" idx="1"/>
          </p:cNvCxnSpPr>
          <p:nvPr/>
        </p:nvCxnSpPr>
        <p:spPr>
          <a:xfrm flipV="1">
            <a:off x="3198085" y="4029475"/>
            <a:ext cx="4943619" cy="1095439"/>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Connecteur droit 102">
            <a:extLst>
              <a:ext uri="{FF2B5EF4-FFF2-40B4-BE49-F238E27FC236}">
                <a16:creationId xmlns:a16="http://schemas.microsoft.com/office/drawing/2014/main" id="{CD424400-9943-4A11-AC5E-AE2872D7C25C}"/>
              </a:ext>
            </a:extLst>
          </p:cNvPr>
          <p:cNvCxnSpPr>
            <a:cxnSpLocks/>
            <a:stCxn id="70" idx="3"/>
            <a:endCxn id="61" idx="1"/>
          </p:cNvCxnSpPr>
          <p:nvPr/>
        </p:nvCxnSpPr>
        <p:spPr>
          <a:xfrm flipV="1">
            <a:off x="3198085" y="4628643"/>
            <a:ext cx="4549261" cy="4962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Connecteur droit 103">
            <a:extLst>
              <a:ext uri="{FF2B5EF4-FFF2-40B4-BE49-F238E27FC236}">
                <a16:creationId xmlns:a16="http://schemas.microsoft.com/office/drawing/2014/main" id="{04692A0B-D0B7-4C71-8FB2-7274E722A0AD}"/>
              </a:ext>
            </a:extLst>
          </p:cNvPr>
          <p:cNvCxnSpPr>
            <a:cxnSpLocks/>
            <a:stCxn id="54" idx="0"/>
            <a:endCxn id="60" idx="1"/>
          </p:cNvCxnSpPr>
          <p:nvPr/>
        </p:nvCxnSpPr>
        <p:spPr>
          <a:xfrm flipV="1">
            <a:off x="3897142" y="5401913"/>
            <a:ext cx="3003085" cy="4643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Connecteur droit 104">
            <a:extLst>
              <a:ext uri="{FF2B5EF4-FFF2-40B4-BE49-F238E27FC236}">
                <a16:creationId xmlns:a16="http://schemas.microsoft.com/office/drawing/2014/main" id="{5B71424C-B88D-4035-9547-B6A431423B46}"/>
              </a:ext>
            </a:extLst>
          </p:cNvPr>
          <p:cNvCxnSpPr>
            <a:cxnSpLocks/>
            <a:stCxn id="54" idx="0"/>
            <a:endCxn id="58" idx="0"/>
          </p:cNvCxnSpPr>
          <p:nvPr/>
        </p:nvCxnSpPr>
        <p:spPr>
          <a:xfrm flipV="1">
            <a:off x="3897142" y="5834620"/>
            <a:ext cx="2711893" cy="316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Rectangle : coins arrondis 105">
            <a:extLst>
              <a:ext uri="{FF2B5EF4-FFF2-40B4-BE49-F238E27FC236}">
                <a16:creationId xmlns:a16="http://schemas.microsoft.com/office/drawing/2014/main" id="{0D4A2B19-0663-4557-BC87-328CEA57E4EC}"/>
              </a:ext>
            </a:extLst>
          </p:cNvPr>
          <p:cNvSpPr/>
          <p:nvPr/>
        </p:nvSpPr>
        <p:spPr>
          <a:xfrm>
            <a:off x="0" y="6644901"/>
            <a:ext cx="12192000" cy="213099"/>
          </a:xfrm>
          <a:prstGeom prst="roundRect">
            <a:avLst/>
          </a:prstGeom>
          <a:solidFill>
            <a:srgbClr val="AC1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err="1"/>
              <a:t>Boquet</a:t>
            </a:r>
            <a:r>
              <a:rPr lang="fr-FR" dirty="0"/>
              <a:t> M. Dorkel N. 15/01/2021                                             		 					22/26              </a:t>
            </a:r>
          </a:p>
        </p:txBody>
      </p:sp>
    </p:spTree>
    <p:extLst>
      <p:ext uri="{BB962C8B-B14F-4D97-AF65-F5344CB8AC3E}">
        <p14:creationId xmlns:p14="http://schemas.microsoft.com/office/powerpoint/2010/main" val="2856306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5CBF8B47-7926-44B4-AD65-028ED11DA653}"/>
              </a:ext>
            </a:extLst>
          </p:cNvPr>
          <p:cNvSpPr/>
          <p:nvPr/>
        </p:nvSpPr>
        <p:spPr>
          <a:xfrm>
            <a:off x="3056023" y="0"/>
            <a:ext cx="3031958" cy="884318"/>
          </a:xfrm>
          <a:prstGeom prst="rect">
            <a:avLst/>
          </a:prstGeom>
          <a:solidFill>
            <a:srgbClr val="AD243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cs typeface="Arial" panose="020B0604020202020204" pitchFamily="34" charset="0"/>
              </a:rPr>
              <a:t>Profil Changement</a:t>
            </a:r>
          </a:p>
        </p:txBody>
      </p:sp>
      <p:sp>
        <p:nvSpPr>
          <p:cNvPr id="46" name="Rectangle 45">
            <a:extLst>
              <a:ext uri="{FF2B5EF4-FFF2-40B4-BE49-F238E27FC236}">
                <a16:creationId xmlns:a16="http://schemas.microsoft.com/office/drawing/2014/main" id="{E24E59FA-1741-4770-9726-95866155363F}"/>
              </a:ext>
            </a:extLst>
          </p:cNvPr>
          <p:cNvSpPr/>
          <p:nvPr/>
        </p:nvSpPr>
        <p:spPr>
          <a:xfrm>
            <a:off x="1" y="-1"/>
            <a:ext cx="3031958" cy="884319"/>
          </a:xfrm>
          <a:prstGeom prst="rect">
            <a:avLst/>
          </a:prstGeom>
          <a:solidFill>
            <a:srgbClr val="4571A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cs typeface="Arial" panose="020B0604020202020204" pitchFamily="34" charset="0"/>
              </a:rPr>
              <a:t>Profil Consommation</a:t>
            </a:r>
          </a:p>
        </p:txBody>
      </p:sp>
      <p:sp>
        <p:nvSpPr>
          <p:cNvPr id="48" name="Rectangle 47">
            <a:extLst>
              <a:ext uri="{FF2B5EF4-FFF2-40B4-BE49-F238E27FC236}">
                <a16:creationId xmlns:a16="http://schemas.microsoft.com/office/drawing/2014/main" id="{ADAC002F-8EF9-4F41-A55E-92CF4CCD4CF0}"/>
              </a:ext>
            </a:extLst>
          </p:cNvPr>
          <p:cNvSpPr/>
          <p:nvPr/>
        </p:nvSpPr>
        <p:spPr>
          <a:xfrm>
            <a:off x="6112045" y="0"/>
            <a:ext cx="3031958" cy="884318"/>
          </a:xfrm>
          <a:prstGeom prst="rect">
            <a:avLst/>
          </a:prstGeom>
          <a:solidFill>
            <a:srgbClr val="F3B52E"/>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400" dirty="0">
                <a:cs typeface="Arial" panose="020B0604020202020204" pitchFamily="34" charset="0"/>
              </a:rPr>
              <a:t>Profil </a:t>
            </a:r>
            <a:r>
              <a:rPr lang="fr-FR" sz="2400" dirty="0" err="1">
                <a:cs typeface="Arial" panose="020B0604020202020204" pitchFamily="34" charset="0"/>
              </a:rPr>
              <a:t>Covid</a:t>
            </a:r>
            <a:endParaRPr lang="fr-FR" sz="2400" dirty="0">
              <a:cs typeface="Arial" panose="020B0604020202020204" pitchFamily="34" charset="0"/>
            </a:endParaRPr>
          </a:p>
        </p:txBody>
      </p:sp>
      <p:sp>
        <p:nvSpPr>
          <p:cNvPr id="103" name="Rectangle : coins arrondis 102">
            <a:extLst>
              <a:ext uri="{FF2B5EF4-FFF2-40B4-BE49-F238E27FC236}">
                <a16:creationId xmlns:a16="http://schemas.microsoft.com/office/drawing/2014/main" id="{35CF6A6E-2BC9-4469-8DFB-66BB4586181C}"/>
              </a:ext>
            </a:extLst>
          </p:cNvPr>
          <p:cNvSpPr/>
          <p:nvPr/>
        </p:nvSpPr>
        <p:spPr>
          <a:xfrm>
            <a:off x="7308621" y="2002439"/>
            <a:ext cx="553087"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4" name="ZoneTexte 103">
            <a:extLst>
              <a:ext uri="{FF2B5EF4-FFF2-40B4-BE49-F238E27FC236}">
                <a16:creationId xmlns:a16="http://schemas.microsoft.com/office/drawing/2014/main" id="{C1893B19-1341-4F4A-861D-CC89AB1CFB3E}"/>
              </a:ext>
            </a:extLst>
          </p:cNvPr>
          <p:cNvSpPr txBox="1"/>
          <p:nvPr/>
        </p:nvSpPr>
        <p:spPr>
          <a:xfrm>
            <a:off x="243377" y="2508160"/>
            <a:ext cx="1331134" cy="369332"/>
          </a:xfrm>
          <a:prstGeom prst="rect">
            <a:avLst/>
          </a:prstGeom>
          <a:noFill/>
        </p:spPr>
        <p:txBody>
          <a:bodyPr wrap="none" rtlCol="0">
            <a:spAutoFit/>
          </a:bodyPr>
          <a:lstStyle/>
          <a:p>
            <a:r>
              <a:rPr lang="fr-FR" b="1" dirty="0">
                <a:solidFill>
                  <a:srgbClr val="AD243E"/>
                </a:solidFill>
              </a:rPr>
              <a:t>Bouleversés</a:t>
            </a:r>
          </a:p>
        </p:txBody>
      </p:sp>
      <p:sp>
        <p:nvSpPr>
          <p:cNvPr id="105" name="ZoneTexte 104">
            <a:extLst>
              <a:ext uri="{FF2B5EF4-FFF2-40B4-BE49-F238E27FC236}">
                <a16:creationId xmlns:a16="http://schemas.microsoft.com/office/drawing/2014/main" id="{9C70DC3A-7831-4801-B10F-B36072C87E27}"/>
              </a:ext>
            </a:extLst>
          </p:cNvPr>
          <p:cNvSpPr txBox="1"/>
          <p:nvPr/>
        </p:nvSpPr>
        <p:spPr>
          <a:xfrm>
            <a:off x="5098381" y="1524574"/>
            <a:ext cx="1646605" cy="369332"/>
          </a:xfrm>
          <a:prstGeom prst="rect">
            <a:avLst/>
          </a:prstGeom>
          <a:noFill/>
        </p:spPr>
        <p:txBody>
          <a:bodyPr wrap="none" rtlCol="0">
            <a:spAutoFit/>
          </a:bodyPr>
          <a:lstStyle/>
          <a:p>
            <a:r>
              <a:rPr lang="fr-FR" b="1" dirty="0">
                <a:solidFill>
                  <a:srgbClr val="AD243E"/>
                </a:solidFill>
              </a:rPr>
              <a:t>Non-Concernés</a:t>
            </a:r>
          </a:p>
        </p:txBody>
      </p:sp>
      <p:sp>
        <p:nvSpPr>
          <p:cNvPr id="106" name="ZoneTexte 105">
            <a:extLst>
              <a:ext uri="{FF2B5EF4-FFF2-40B4-BE49-F238E27FC236}">
                <a16:creationId xmlns:a16="http://schemas.microsoft.com/office/drawing/2014/main" id="{DFB77298-9951-47C6-A3C8-82CEB19AF756}"/>
              </a:ext>
            </a:extLst>
          </p:cNvPr>
          <p:cNvSpPr txBox="1"/>
          <p:nvPr/>
        </p:nvSpPr>
        <p:spPr>
          <a:xfrm>
            <a:off x="8262758" y="5710626"/>
            <a:ext cx="1094467" cy="369332"/>
          </a:xfrm>
          <a:prstGeom prst="rect">
            <a:avLst/>
          </a:prstGeom>
          <a:noFill/>
        </p:spPr>
        <p:txBody>
          <a:bodyPr wrap="none" rtlCol="0">
            <a:spAutoFit/>
          </a:bodyPr>
          <a:lstStyle/>
          <a:p>
            <a:r>
              <a:rPr lang="fr-FR" b="1" dirty="0">
                <a:solidFill>
                  <a:srgbClr val="AD243E"/>
                </a:solidFill>
              </a:rPr>
              <a:t>Résilients</a:t>
            </a:r>
          </a:p>
        </p:txBody>
      </p:sp>
      <p:sp>
        <p:nvSpPr>
          <p:cNvPr id="107" name="ZoneTexte 106">
            <a:extLst>
              <a:ext uri="{FF2B5EF4-FFF2-40B4-BE49-F238E27FC236}">
                <a16:creationId xmlns:a16="http://schemas.microsoft.com/office/drawing/2014/main" id="{3F3B4DBB-B239-4BD6-8854-F1965B5950C6}"/>
              </a:ext>
            </a:extLst>
          </p:cNvPr>
          <p:cNvSpPr txBox="1"/>
          <p:nvPr/>
        </p:nvSpPr>
        <p:spPr>
          <a:xfrm>
            <a:off x="2055893" y="4826242"/>
            <a:ext cx="1166538" cy="369332"/>
          </a:xfrm>
          <a:prstGeom prst="rect">
            <a:avLst/>
          </a:prstGeom>
          <a:noFill/>
        </p:spPr>
        <p:txBody>
          <a:bodyPr wrap="none" rtlCol="0">
            <a:spAutoFit/>
          </a:bodyPr>
          <a:lstStyle/>
          <a:p>
            <a:r>
              <a:rPr lang="fr-FR" b="1" dirty="0">
                <a:solidFill>
                  <a:srgbClr val="AD243E"/>
                </a:solidFill>
              </a:rPr>
              <a:t>Contrariés</a:t>
            </a:r>
          </a:p>
        </p:txBody>
      </p:sp>
      <p:sp>
        <p:nvSpPr>
          <p:cNvPr id="108" name="ZoneTexte 107">
            <a:extLst>
              <a:ext uri="{FF2B5EF4-FFF2-40B4-BE49-F238E27FC236}">
                <a16:creationId xmlns:a16="http://schemas.microsoft.com/office/drawing/2014/main" id="{0F81FA86-EECE-44E6-BCEE-1CCF235B8AF8}"/>
              </a:ext>
            </a:extLst>
          </p:cNvPr>
          <p:cNvSpPr txBox="1"/>
          <p:nvPr/>
        </p:nvSpPr>
        <p:spPr>
          <a:xfrm>
            <a:off x="3481186" y="1320144"/>
            <a:ext cx="793615" cy="369332"/>
          </a:xfrm>
          <a:prstGeom prst="rect">
            <a:avLst/>
          </a:prstGeom>
          <a:noFill/>
        </p:spPr>
        <p:txBody>
          <a:bodyPr wrap="none" rtlCol="0">
            <a:spAutoFit/>
          </a:bodyPr>
          <a:lstStyle/>
          <a:p>
            <a:r>
              <a:rPr lang="fr-FR" b="1" dirty="0">
                <a:solidFill>
                  <a:srgbClr val="4571AE"/>
                </a:solidFill>
              </a:rPr>
              <a:t>Reclus</a:t>
            </a:r>
          </a:p>
        </p:txBody>
      </p:sp>
      <p:sp>
        <p:nvSpPr>
          <p:cNvPr id="109" name="ZoneTexte 108">
            <a:extLst>
              <a:ext uri="{FF2B5EF4-FFF2-40B4-BE49-F238E27FC236}">
                <a16:creationId xmlns:a16="http://schemas.microsoft.com/office/drawing/2014/main" id="{E337A1F6-1897-4F1B-8622-78FBEC12141A}"/>
              </a:ext>
            </a:extLst>
          </p:cNvPr>
          <p:cNvSpPr txBox="1"/>
          <p:nvPr/>
        </p:nvSpPr>
        <p:spPr>
          <a:xfrm>
            <a:off x="1321961" y="3350192"/>
            <a:ext cx="1455591" cy="646331"/>
          </a:xfrm>
          <a:prstGeom prst="rect">
            <a:avLst/>
          </a:prstGeom>
          <a:noFill/>
        </p:spPr>
        <p:txBody>
          <a:bodyPr wrap="none" rtlCol="0">
            <a:spAutoFit/>
          </a:bodyPr>
          <a:lstStyle/>
          <a:p>
            <a:pPr algn="ctr"/>
            <a:r>
              <a:rPr lang="fr-FR" b="1" dirty="0">
                <a:solidFill>
                  <a:srgbClr val="4571AE"/>
                </a:solidFill>
              </a:rPr>
              <a:t>Anticipateurs</a:t>
            </a:r>
          </a:p>
          <a:p>
            <a:pPr algn="ctr"/>
            <a:r>
              <a:rPr lang="fr-FR" b="1" dirty="0">
                <a:solidFill>
                  <a:srgbClr val="4571AE"/>
                </a:solidFill>
              </a:rPr>
              <a:t>connectés</a:t>
            </a:r>
          </a:p>
        </p:txBody>
      </p:sp>
      <p:sp>
        <p:nvSpPr>
          <p:cNvPr id="110" name="ZoneTexte 109">
            <a:extLst>
              <a:ext uri="{FF2B5EF4-FFF2-40B4-BE49-F238E27FC236}">
                <a16:creationId xmlns:a16="http://schemas.microsoft.com/office/drawing/2014/main" id="{B7E102E3-9318-4046-8F06-759A93B8FFD0}"/>
              </a:ext>
            </a:extLst>
          </p:cNvPr>
          <p:cNvSpPr txBox="1"/>
          <p:nvPr/>
        </p:nvSpPr>
        <p:spPr>
          <a:xfrm>
            <a:off x="5821528" y="6298878"/>
            <a:ext cx="1034899" cy="369332"/>
          </a:xfrm>
          <a:prstGeom prst="rect">
            <a:avLst/>
          </a:prstGeom>
          <a:noFill/>
        </p:spPr>
        <p:txBody>
          <a:bodyPr wrap="none" rtlCol="0">
            <a:spAutoFit/>
          </a:bodyPr>
          <a:lstStyle/>
          <a:p>
            <a:r>
              <a:rPr lang="fr-FR" b="1" dirty="0">
                <a:solidFill>
                  <a:srgbClr val="4571AE"/>
                </a:solidFill>
              </a:rPr>
              <a:t>Modérés</a:t>
            </a:r>
          </a:p>
        </p:txBody>
      </p:sp>
      <p:sp>
        <p:nvSpPr>
          <p:cNvPr id="111" name="ZoneTexte 110">
            <a:extLst>
              <a:ext uri="{FF2B5EF4-FFF2-40B4-BE49-F238E27FC236}">
                <a16:creationId xmlns:a16="http://schemas.microsoft.com/office/drawing/2014/main" id="{29A73B4F-08BE-4172-BCE1-75F4C9D50F3C}"/>
              </a:ext>
            </a:extLst>
          </p:cNvPr>
          <p:cNvSpPr txBox="1"/>
          <p:nvPr/>
        </p:nvSpPr>
        <p:spPr>
          <a:xfrm>
            <a:off x="9357225" y="2758831"/>
            <a:ext cx="2356158" cy="369332"/>
          </a:xfrm>
          <a:prstGeom prst="rect">
            <a:avLst/>
          </a:prstGeom>
          <a:noFill/>
        </p:spPr>
        <p:txBody>
          <a:bodyPr wrap="none" rtlCol="0">
            <a:spAutoFit/>
          </a:bodyPr>
          <a:lstStyle/>
          <a:p>
            <a:r>
              <a:rPr lang="fr-FR" b="1" dirty="0">
                <a:solidFill>
                  <a:srgbClr val="4571AE"/>
                </a:solidFill>
              </a:rPr>
              <a:t>Hyper-consommateurs</a:t>
            </a:r>
          </a:p>
        </p:txBody>
      </p:sp>
      <p:sp>
        <p:nvSpPr>
          <p:cNvPr id="112" name="ZoneTexte 111">
            <a:extLst>
              <a:ext uri="{FF2B5EF4-FFF2-40B4-BE49-F238E27FC236}">
                <a16:creationId xmlns:a16="http://schemas.microsoft.com/office/drawing/2014/main" id="{7FDA03E6-DDB3-41E5-B7D7-AED26872C232}"/>
              </a:ext>
            </a:extLst>
          </p:cNvPr>
          <p:cNvSpPr txBox="1"/>
          <p:nvPr/>
        </p:nvSpPr>
        <p:spPr>
          <a:xfrm>
            <a:off x="9754551" y="4716708"/>
            <a:ext cx="1741439" cy="646331"/>
          </a:xfrm>
          <a:prstGeom prst="rect">
            <a:avLst/>
          </a:prstGeom>
          <a:noFill/>
        </p:spPr>
        <p:txBody>
          <a:bodyPr wrap="none" rtlCol="0">
            <a:spAutoFit/>
          </a:bodyPr>
          <a:lstStyle/>
          <a:p>
            <a:pPr algn="ctr"/>
            <a:r>
              <a:rPr lang="fr-FR" b="1" dirty="0">
                <a:solidFill>
                  <a:srgbClr val="4571AE"/>
                </a:solidFill>
              </a:rPr>
              <a:t>Consommateurs</a:t>
            </a:r>
          </a:p>
          <a:p>
            <a:pPr algn="ctr"/>
            <a:r>
              <a:rPr lang="fr-FR" b="1" dirty="0">
                <a:solidFill>
                  <a:srgbClr val="4571AE"/>
                </a:solidFill>
              </a:rPr>
              <a:t>connectés</a:t>
            </a:r>
          </a:p>
        </p:txBody>
      </p:sp>
      <p:sp>
        <p:nvSpPr>
          <p:cNvPr id="113" name="ZoneTexte 112">
            <a:extLst>
              <a:ext uri="{FF2B5EF4-FFF2-40B4-BE49-F238E27FC236}">
                <a16:creationId xmlns:a16="http://schemas.microsoft.com/office/drawing/2014/main" id="{D33C7ACC-B0AC-4007-817B-13E28A7AE1D7}"/>
              </a:ext>
            </a:extLst>
          </p:cNvPr>
          <p:cNvSpPr txBox="1"/>
          <p:nvPr/>
        </p:nvSpPr>
        <p:spPr>
          <a:xfrm>
            <a:off x="1697287" y="1347479"/>
            <a:ext cx="957313" cy="369332"/>
          </a:xfrm>
          <a:prstGeom prst="rect">
            <a:avLst/>
          </a:prstGeom>
          <a:noFill/>
        </p:spPr>
        <p:txBody>
          <a:bodyPr wrap="none" rtlCol="0">
            <a:spAutoFit/>
          </a:bodyPr>
          <a:lstStyle/>
          <a:p>
            <a:r>
              <a:rPr lang="fr-FR" b="1" dirty="0">
                <a:solidFill>
                  <a:schemeClr val="accent4">
                    <a:lumMod val="75000"/>
                  </a:schemeClr>
                </a:solidFill>
              </a:rPr>
              <a:t>Inquiets</a:t>
            </a:r>
          </a:p>
        </p:txBody>
      </p:sp>
      <p:sp>
        <p:nvSpPr>
          <p:cNvPr id="114" name="ZoneTexte 113">
            <a:extLst>
              <a:ext uri="{FF2B5EF4-FFF2-40B4-BE49-F238E27FC236}">
                <a16:creationId xmlns:a16="http://schemas.microsoft.com/office/drawing/2014/main" id="{E4AB1103-7040-4082-A3B8-33F2C304B1CE}"/>
              </a:ext>
            </a:extLst>
          </p:cNvPr>
          <p:cNvSpPr txBox="1"/>
          <p:nvPr/>
        </p:nvSpPr>
        <p:spPr>
          <a:xfrm>
            <a:off x="3580697" y="5533208"/>
            <a:ext cx="1007648" cy="369332"/>
          </a:xfrm>
          <a:prstGeom prst="rect">
            <a:avLst/>
          </a:prstGeom>
          <a:noFill/>
        </p:spPr>
        <p:txBody>
          <a:bodyPr wrap="none" rtlCol="0">
            <a:spAutoFit/>
          </a:bodyPr>
          <a:lstStyle/>
          <a:p>
            <a:r>
              <a:rPr lang="fr-FR" b="1" dirty="0">
                <a:solidFill>
                  <a:schemeClr val="accent4">
                    <a:lumMod val="75000"/>
                  </a:schemeClr>
                </a:solidFill>
              </a:rPr>
              <a:t>Attentifs</a:t>
            </a:r>
          </a:p>
        </p:txBody>
      </p:sp>
      <p:sp>
        <p:nvSpPr>
          <p:cNvPr id="115" name="ZoneTexte 114">
            <a:extLst>
              <a:ext uri="{FF2B5EF4-FFF2-40B4-BE49-F238E27FC236}">
                <a16:creationId xmlns:a16="http://schemas.microsoft.com/office/drawing/2014/main" id="{1C949538-12C4-4E80-865A-D4B40900B8B9}"/>
              </a:ext>
            </a:extLst>
          </p:cNvPr>
          <p:cNvSpPr txBox="1"/>
          <p:nvPr/>
        </p:nvSpPr>
        <p:spPr>
          <a:xfrm>
            <a:off x="6923335" y="1705600"/>
            <a:ext cx="1266180" cy="369332"/>
          </a:xfrm>
          <a:prstGeom prst="rect">
            <a:avLst/>
          </a:prstGeom>
          <a:noFill/>
        </p:spPr>
        <p:txBody>
          <a:bodyPr wrap="none" rtlCol="0">
            <a:spAutoFit/>
          </a:bodyPr>
          <a:lstStyle/>
          <a:p>
            <a:r>
              <a:rPr lang="fr-FR" b="1" dirty="0">
                <a:solidFill>
                  <a:schemeClr val="accent4">
                    <a:lumMod val="75000"/>
                  </a:schemeClr>
                </a:solidFill>
              </a:rPr>
              <a:t>Insouciants</a:t>
            </a:r>
          </a:p>
        </p:txBody>
      </p:sp>
      <p:sp>
        <p:nvSpPr>
          <p:cNvPr id="116" name="ZoneTexte 115">
            <a:extLst>
              <a:ext uri="{FF2B5EF4-FFF2-40B4-BE49-F238E27FC236}">
                <a16:creationId xmlns:a16="http://schemas.microsoft.com/office/drawing/2014/main" id="{436DC92D-9CCA-402E-B2BA-7AE2E3202262}"/>
              </a:ext>
            </a:extLst>
          </p:cNvPr>
          <p:cNvSpPr txBox="1"/>
          <p:nvPr/>
        </p:nvSpPr>
        <p:spPr>
          <a:xfrm>
            <a:off x="4800672" y="3295128"/>
            <a:ext cx="1158843" cy="369332"/>
          </a:xfrm>
          <a:prstGeom prst="rect">
            <a:avLst/>
          </a:prstGeom>
          <a:noFill/>
        </p:spPr>
        <p:txBody>
          <a:bodyPr wrap="none" rtlCol="0">
            <a:spAutoFit/>
          </a:bodyPr>
          <a:lstStyle/>
          <a:p>
            <a:r>
              <a:rPr lang="fr-FR" b="1" dirty="0">
                <a:solidFill>
                  <a:srgbClr val="AD243E"/>
                </a:solidFill>
              </a:rPr>
              <a:t>Routiniers</a:t>
            </a:r>
          </a:p>
        </p:txBody>
      </p:sp>
      <p:sp>
        <p:nvSpPr>
          <p:cNvPr id="117" name="ZoneTexte 116">
            <a:extLst>
              <a:ext uri="{FF2B5EF4-FFF2-40B4-BE49-F238E27FC236}">
                <a16:creationId xmlns:a16="http://schemas.microsoft.com/office/drawing/2014/main" id="{72C45022-A539-41EA-8BF4-58DD1C80AA26}"/>
              </a:ext>
            </a:extLst>
          </p:cNvPr>
          <p:cNvSpPr txBox="1"/>
          <p:nvPr/>
        </p:nvSpPr>
        <p:spPr>
          <a:xfrm>
            <a:off x="7351479" y="3929765"/>
            <a:ext cx="1741439" cy="646331"/>
          </a:xfrm>
          <a:prstGeom prst="rect">
            <a:avLst/>
          </a:prstGeom>
          <a:noFill/>
        </p:spPr>
        <p:txBody>
          <a:bodyPr wrap="none" rtlCol="0">
            <a:spAutoFit/>
          </a:bodyPr>
          <a:lstStyle/>
          <a:p>
            <a:pPr algn="ctr"/>
            <a:r>
              <a:rPr lang="fr-FR" b="1" dirty="0">
                <a:solidFill>
                  <a:srgbClr val="4571AE"/>
                </a:solidFill>
              </a:rPr>
              <a:t>Consommateurs</a:t>
            </a:r>
          </a:p>
          <a:p>
            <a:pPr algn="ctr"/>
            <a:r>
              <a:rPr lang="fr-FR" b="1" dirty="0">
                <a:solidFill>
                  <a:srgbClr val="4571AE"/>
                </a:solidFill>
              </a:rPr>
              <a:t>en boutique</a:t>
            </a:r>
          </a:p>
        </p:txBody>
      </p:sp>
      <p:cxnSp>
        <p:nvCxnSpPr>
          <p:cNvPr id="118" name="Connecteur droit 117">
            <a:extLst>
              <a:ext uri="{FF2B5EF4-FFF2-40B4-BE49-F238E27FC236}">
                <a16:creationId xmlns:a16="http://schemas.microsoft.com/office/drawing/2014/main" id="{1F67C97B-EE0C-48D9-BCFD-5D3815FD19A5}"/>
              </a:ext>
            </a:extLst>
          </p:cNvPr>
          <p:cNvCxnSpPr>
            <a:cxnSpLocks/>
            <a:stCxn id="107" idx="3"/>
            <a:endCxn id="114" idx="3"/>
          </p:cNvCxnSpPr>
          <p:nvPr/>
        </p:nvCxnSpPr>
        <p:spPr>
          <a:xfrm>
            <a:off x="3222431" y="5010908"/>
            <a:ext cx="1365914" cy="7069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Connecteur droit 118">
            <a:extLst>
              <a:ext uri="{FF2B5EF4-FFF2-40B4-BE49-F238E27FC236}">
                <a16:creationId xmlns:a16="http://schemas.microsoft.com/office/drawing/2014/main" id="{B24D3D70-BE80-4D5C-852B-F927AA7A2319}"/>
              </a:ext>
            </a:extLst>
          </p:cNvPr>
          <p:cNvCxnSpPr>
            <a:cxnSpLocks/>
            <a:stCxn id="113" idx="2"/>
            <a:endCxn id="109" idx="0"/>
          </p:cNvCxnSpPr>
          <p:nvPr/>
        </p:nvCxnSpPr>
        <p:spPr>
          <a:xfrm flipH="1">
            <a:off x="2049757" y="1716811"/>
            <a:ext cx="126187" cy="16333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Connecteur droit 119">
            <a:extLst>
              <a:ext uri="{FF2B5EF4-FFF2-40B4-BE49-F238E27FC236}">
                <a16:creationId xmlns:a16="http://schemas.microsoft.com/office/drawing/2014/main" id="{ED2E7044-BBA1-45B3-9150-E54304D6B4D7}"/>
              </a:ext>
            </a:extLst>
          </p:cNvPr>
          <p:cNvCxnSpPr>
            <a:cxnSpLocks/>
            <a:stCxn id="113" idx="2"/>
            <a:endCxn id="108" idx="2"/>
          </p:cNvCxnSpPr>
          <p:nvPr/>
        </p:nvCxnSpPr>
        <p:spPr>
          <a:xfrm flipV="1">
            <a:off x="2175944" y="1689476"/>
            <a:ext cx="1702050" cy="273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Connecteur droit 120">
            <a:extLst>
              <a:ext uri="{FF2B5EF4-FFF2-40B4-BE49-F238E27FC236}">
                <a16:creationId xmlns:a16="http://schemas.microsoft.com/office/drawing/2014/main" id="{21BD9D7F-B595-48EF-8ABA-F82580AC0760}"/>
              </a:ext>
            </a:extLst>
          </p:cNvPr>
          <p:cNvCxnSpPr>
            <a:cxnSpLocks/>
            <a:stCxn id="110" idx="0"/>
            <a:endCxn id="114" idx="3"/>
          </p:cNvCxnSpPr>
          <p:nvPr/>
        </p:nvCxnSpPr>
        <p:spPr>
          <a:xfrm flipH="1" flipV="1">
            <a:off x="4588345" y="5717874"/>
            <a:ext cx="1750633" cy="5810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Connecteur droit 121">
            <a:extLst>
              <a:ext uri="{FF2B5EF4-FFF2-40B4-BE49-F238E27FC236}">
                <a16:creationId xmlns:a16="http://schemas.microsoft.com/office/drawing/2014/main" id="{833476B4-10ED-4404-9880-20F0AC6959FE}"/>
              </a:ext>
            </a:extLst>
          </p:cNvPr>
          <p:cNvCxnSpPr>
            <a:cxnSpLocks/>
            <a:stCxn id="117" idx="1"/>
            <a:endCxn id="114" idx="3"/>
          </p:cNvCxnSpPr>
          <p:nvPr/>
        </p:nvCxnSpPr>
        <p:spPr>
          <a:xfrm flipH="1">
            <a:off x="4588345" y="4252931"/>
            <a:ext cx="2763134" cy="14649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Connecteur droit 122">
            <a:extLst>
              <a:ext uri="{FF2B5EF4-FFF2-40B4-BE49-F238E27FC236}">
                <a16:creationId xmlns:a16="http://schemas.microsoft.com/office/drawing/2014/main" id="{1BCF67DF-8EF9-455A-BAEC-0756FE0A8E39}"/>
              </a:ext>
            </a:extLst>
          </p:cNvPr>
          <p:cNvCxnSpPr>
            <a:cxnSpLocks/>
            <a:stCxn id="117" idx="1"/>
            <a:endCxn id="115" idx="2"/>
          </p:cNvCxnSpPr>
          <p:nvPr/>
        </p:nvCxnSpPr>
        <p:spPr>
          <a:xfrm flipV="1">
            <a:off x="7351479" y="2074932"/>
            <a:ext cx="204946" cy="2177999"/>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Connecteur droit 123">
            <a:extLst>
              <a:ext uri="{FF2B5EF4-FFF2-40B4-BE49-F238E27FC236}">
                <a16:creationId xmlns:a16="http://schemas.microsoft.com/office/drawing/2014/main" id="{0610F777-EFD5-477A-885A-FBF2361CA55E}"/>
              </a:ext>
            </a:extLst>
          </p:cNvPr>
          <p:cNvCxnSpPr>
            <a:cxnSpLocks/>
            <a:stCxn id="112" idx="1"/>
            <a:endCxn id="115" idx="2"/>
          </p:cNvCxnSpPr>
          <p:nvPr/>
        </p:nvCxnSpPr>
        <p:spPr>
          <a:xfrm flipH="1" flipV="1">
            <a:off x="7556425" y="2074932"/>
            <a:ext cx="2198126" cy="29649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Connecteur droit 124">
            <a:extLst>
              <a:ext uri="{FF2B5EF4-FFF2-40B4-BE49-F238E27FC236}">
                <a16:creationId xmlns:a16="http://schemas.microsoft.com/office/drawing/2014/main" id="{D683C4BE-674F-4E59-980E-9FF86B330100}"/>
              </a:ext>
            </a:extLst>
          </p:cNvPr>
          <p:cNvCxnSpPr>
            <a:cxnSpLocks/>
            <a:stCxn id="111" idx="1"/>
            <a:endCxn id="115" idx="2"/>
          </p:cNvCxnSpPr>
          <p:nvPr/>
        </p:nvCxnSpPr>
        <p:spPr>
          <a:xfrm flipH="1" flipV="1">
            <a:off x="7556425" y="2074932"/>
            <a:ext cx="1800800" cy="868565"/>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Connecteur droit 125">
            <a:extLst>
              <a:ext uri="{FF2B5EF4-FFF2-40B4-BE49-F238E27FC236}">
                <a16:creationId xmlns:a16="http://schemas.microsoft.com/office/drawing/2014/main" id="{67EC0203-1ACD-4071-A8DD-3D4A20491DEA}"/>
              </a:ext>
            </a:extLst>
          </p:cNvPr>
          <p:cNvCxnSpPr>
            <a:cxnSpLocks/>
            <a:stCxn id="104" idx="3"/>
            <a:endCxn id="113" idx="2"/>
          </p:cNvCxnSpPr>
          <p:nvPr/>
        </p:nvCxnSpPr>
        <p:spPr>
          <a:xfrm flipV="1">
            <a:off x="1574511" y="1716811"/>
            <a:ext cx="601433" cy="976015"/>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Connecteur droit 126">
            <a:extLst>
              <a:ext uri="{FF2B5EF4-FFF2-40B4-BE49-F238E27FC236}">
                <a16:creationId xmlns:a16="http://schemas.microsoft.com/office/drawing/2014/main" id="{1BF0726B-1536-45BA-8F76-6BA7E9A32861}"/>
              </a:ext>
            </a:extLst>
          </p:cNvPr>
          <p:cNvCxnSpPr>
            <a:cxnSpLocks/>
            <a:stCxn id="106" idx="1"/>
            <a:endCxn id="114" idx="3"/>
          </p:cNvCxnSpPr>
          <p:nvPr/>
        </p:nvCxnSpPr>
        <p:spPr>
          <a:xfrm flipH="1" flipV="1">
            <a:off x="4588345" y="5717874"/>
            <a:ext cx="3674413" cy="1774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Connecteur droit 127">
            <a:extLst>
              <a:ext uri="{FF2B5EF4-FFF2-40B4-BE49-F238E27FC236}">
                <a16:creationId xmlns:a16="http://schemas.microsoft.com/office/drawing/2014/main" id="{39883B57-73F1-4B29-A777-8EED2DBEC03C}"/>
              </a:ext>
            </a:extLst>
          </p:cNvPr>
          <p:cNvCxnSpPr>
            <a:cxnSpLocks/>
            <a:stCxn id="116" idx="3"/>
            <a:endCxn id="114" idx="3"/>
          </p:cNvCxnSpPr>
          <p:nvPr/>
        </p:nvCxnSpPr>
        <p:spPr>
          <a:xfrm flipH="1">
            <a:off x="4588345" y="3479794"/>
            <a:ext cx="1371170" cy="2238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Connecteur droit 128">
            <a:extLst>
              <a:ext uri="{FF2B5EF4-FFF2-40B4-BE49-F238E27FC236}">
                <a16:creationId xmlns:a16="http://schemas.microsoft.com/office/drawing/2014/main" id="{9F2A45DB-756C-41FB-AA6B-AFC78B2C1A0D}"/>
              </a:ext>
            </a:extLst>
          </p:cNvPr>
          <p:cNvCxnSpPr>
            <a:cxnSpLocks/>
            <a:stCxn id="105" idx="2"/>
            <a:endCxn id="115" idx="2"/>
          </p:cNvCxnSpPr>
          <p:nvPr/>
        </p:nvCxnSpPr>
        <p:spPr>
          <a:xfrm>
            <a:off x="5921684" y="1893906"/>
            <a:ext cx="1634741" cy="181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Connecteur droit 129">
            <a:extLst>
              <a:ext uri="{FF2B5EF4-FFF2-40B4-BE49-F238E27FC236}">
                <a16:creationId xmlns:a16="http://schemas.microsoft.com/office/drawing/2014/main" id="{7D0AA2C2-5FF6-4DB2-92B0-C3C2B3E37C39}"/>
              </a:ext>
            </a:extLst>
          </p:cNvPr>
          <p:cNvCxnSpPr>
            <a:cxnSpLocks/>
            <a:stCxn id="116" idx="3"/>
            <a:endCxn id="115" idx="2"/>
          </p:cNvCxnSpPr>
          <p:nvPr/>
        </p:nvCxnSpPr>
        <p:spPr>
          <a:xfrm flipV="1">
            <a:off x="5959515" y="2074932"/>
            <a:ext cx="1596910" cy="140486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Connecteur droit 130">
            <a:extLst>
              <a:ext uri="{FF2B5EF4-FFF2-40B4-BE49-F238E27FC236}">
                <a16:creationId xmlns:a16="http://schemas.microsoft.com/office/drawing/2014/main" id="{5360ECE9-362C-456E-AC85-3D8257ADA9E3}"/>
              </a:ext>
            </a:extLst>
          </p:cNvPr>
          <p:cNvCxnSpPr>
            <a:cxnSpLocks/>
            <a:stCxn id="107" idx="3"/>
            <a:endCxn id="108" idx="2"/>
          </p:cNvCxnSpPr>
          <p:nvPr/>
        </p:nvCxnSpPr>
        <p:spPr>
          <a:xfrm flipV="1">
            <a:off x="3222431" y="1689476"/>
            <a:ext cx="655563" cy="3321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Connecteur droit 131">
            <a:extLst>
              <a:ext uri="{FF2B5EF4-FFF2-40B4-BE49-F238E27FC236}">
                <a16:creationId xmlns:a16="http://schemas.microsoft.com/office/drawing/2014/main" id="{B172D99E-85B4-466D-9A05-20DE819F539B}"/>
              </a:ext>
            </a:extLst>
          </p:cNvPr>
          <p:cNvCxnSpPr>
            <a:cxnSpLocks/>
            <a:stCxn id="104" idx="3"/>
            <a:endCxn id="108" idx="2"/>
          </p:cNvCxnSpPr>
          <p:nvPr/>
        </p:nvCxnSpPr>
        <p:spPr>
          <a:xfrm flipV="1">
            <a:off x="1574511" y="1689476"/>
            <a:ext cx="2303483" cy="100335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Connecteur droit 132">
            <a:extLst>
              <a:ext uri="{FF2B5EF4-FFF2-40B4-BE49-F238E27FC236}">
                <a16:creationId xmlns:a16="http://schemas.microsoft.com/office/drawing/2014/main" id="{4EAED4F1-672A-435C-BBEA-41C0D0517532}"/>
              </a:ext>
            </a:extLst>
          </p:cNvPr>
          <p:cNvCxnSpPr>
            <a:cxnSpLocks/>
            <a:stCxn id="104" idx="3"/>
            <a:endCxn id="109" idx="0"/>
          </p:cNvCxnSpPr>
          <p:nvPr/>
        </p:nvCxnSpPr>
        <p:spPr>
          <a:xfrm>
            <a:off x="1574511" y="2692826"/>
            <a:ext cx="475246" cy="6573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Connecteur droit 133">
            <a:extLst>
              <a:ext uri="{FF2B5EF4-FFF2-40B4-BE49-F238E27FC236}">
                <a16:creationId xmlns:a16="http://schemas.microsoft.com/office/drawing/2014/main" id="{327A811C-858F-4FE5-BF97-BF46723B7C8E}"/>
              </a:ext>
            </a:extLst>
          </p:cNvPr>
          <p:cNvCxnSpPr>
            <a:cxnSpLocks/>
            <a:stCxn id="106" idx="1"/>
            <a:endCxn id="117" idx="1"/>
          </p:cNvCxnSpPr>
          <p:nvPr/>
        </p:nvCxnSpPr>
        <p:spPr>
          <a:xfrm flipH="1" flipV="1">
            <a:off x="7351479" y="4252931"/>
            <a:ext cx="911279" cy="16423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Connecteur droit 134">
            <a:extLst>
              <a:ext uri="{FF2B5EF4-FFF2-40B4-BE49-F238E27FC236}">
                <a16:creationId xmlns:a16="http://schemas.microsoft.com/office/drawing/2014/main" id="{0268F0F8-2732-45C3-90DE-EB09AC118B9A}"/>
              </a:ext>
            </a:extLst>
          </p:cNvPr>
          <p:cNvCxnSpPr>
            <a:cxnSpLocks/>
            <a:stCxn id="106" idx="1"/>
            <a:endCxn id="112" idx="1"/>
          </p:cNvCxnSpPr>
          <p:nvPr/>
        </p:nvCxnSpPr>
        <p:spPr>
          <a:xfrm flipV="1">
            <a:off x="8262758" y="5039874"/>
            <a:ext cx="1491793" cy="8554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Connecteur droit 135">
            <a:extLst>
              <a:ext uri="{FF2B5EF4-FFF2-40B4-BE49-F238E27FC236}">
                <a16:creationId xmlns:a16="http://schemas.microsoft.com/office/drawing/2014/main" id="{B7464C13-0072-421D-B912-C60DA11E47A0}"/>
              </a:ext>
            </a:extLst>
          </p:cNvPr>
          <p:cNvCxnSpPr>
            <a:cxnSpLocks/>
            <a:stCxn id="106" idx="1"/>
            <a:endCxn id="110" idx="0"/>
          </p:cNvCxnSpPr>
          <p:nvPr/>
        </p:nvCxnSpPr>
        <p:spPr>
          <a:xfrm flipH="1">
            <a:off x="6338978" y="5895292"/>
            <a:ext cx="1923780" cy="4035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Connecteur droit 136">
            <a:extLst>
              <a:ext uri="{FF2B5EF4-FFF2-40B4-BE49-F238E27FC236}">
                <a16:creationId xmlns:a16="http://schemas.microsoft.com/office/drawing/2014/main" id="{734BBD0B-9EA6-40CC-B4B1-DA60ECED9FFE}"/>
              </a:ext>
            </a:extLst>
          </p:cNvPr>
          <p:cNvCxnSpPr>
            <a:cxnSpLocks/>
            <a:stCxn id="116" idx="3"/>
            <a:endCxn id="117" idx="1"/>
          </p:cNvCxnSpPr>
          <p:nvPr/>
        </p:nvCxnSpPr>
        <p:spPr>
          <a:xfrm>
            <a:off x="5959515" y="3479794"/>
            <a:ext cx="1391964" cy="7731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Connecteur droit 137">
            <a:extLst>
              <a:ext uri="{FF2B5EF4-FFF2-40B4-BE49-F238E27FC236}">
                <a16:creationId xmlns:a16="http://schemas.microsoft.com/office/drawing/2014/main" id="{90968E1D-8D25-4AC0-9F3E-1038D895046A}"/>
              </a:ext>
            </a:extLst>
          </p:cNvPr>
          <p:cNvCxnSpPr>
            <a:cxnSpLocks/>
            <a:stCxn id="116" idx="3"/>
            <a:endCxn id="111" idx="1"/>
          </p:cNvCxnSpPr>
          <p:nvPr/>
        </p:nvCxnSpPr>
        <p:spPr>
          <a:xfrm flipV="1">
            <a:off x="5959515" y="2943497"/>
            <a:ext cx="3397710" cy="53629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Connecteur droit 138">
            <a:extLst>
              <a:ext uri="{FF2B5EF4-FFF2-40B4-BE49-F238E27FC236}">
                <a16:creationId xmlns:a16="http://schemas.microsoft.com/office/drawing/2014/main" id="{E5EE860C-6614-4C3A-829F-F14A6D5BA35E}"/>
              </a:ext>
            </a:extLst>
          </p:cNvPr>
          <p:cNvCxnSpPr>
            <a:cxnSpLocks/>
            <a:stCxn id="116" idx="3"/>
            <a:endCxn id="110" idx="0"/>
          </p:cNvCxnSpPr>
          <p:nvPr/>
        </p:nvCxnSpPr>
        <p:spPr>
          <a:xfrm>
            <a:off x="5959515" y="3479794"/>
            <a:ext cx="379463" cy="28190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Connecteur droit 139">
            <a:extLst>
              <a:ext uri="{FF2B5EF4-FFF2-40B4-BE49-F238E27FC236}">
                <a16:creationId xmlns:a16="http://schemas.microsoft.com/office/drawing/2014/main" id="{4FE00BFA-B637-4ACE-A07E-38EECD14BD1D}"/>
              </a:ext>
            </a:extLst>
          </p:cNvPr>
          <p:cNvCxnSpPr>
            <a:cxnSpLocks/>
            <a:stCxn id="105" idx="2"/>
            <a:endCxn id="109" idx="0"/>
          </p:cNvCxnSpPr>
          <p:nvPr/>
        </p:nvCxnSpPr>
        <p:spPr>
          <a:xfrm flipH="1">
            <a:off x="2049757" y="1893906"/>
            <a:ext cx="3871927" cy="14562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Connecteur droit 140">
            <a:extLst>
              <a:ext uri="{FF2B5EF4-FFF2-40B4-BE49-F238E27FC236}">
                <a16:creationId xmlns:a16="http://schemas.microsoft.com/office/drawing/2014/main" id="{EB140FCE-B19F-40F8-B2CC-BAEAF277FD1A}"/>
              </a:ext>
            </a:extLst>
          </p:cNvPr>
          <p:cNvCxnSpPr>
            <a:cxnSpLocks/>
            <a:stCxn id="105" idx="2"/>
            <a:endCxn id="108" idx="2"/>
          </p:cNvCxnSpPr>
          <p:nvPr/>
        </p:nvCxnSpPr>
        <p:spPr>
          <a:xfrm flipH="1" flipV="1">
            <a:off x="3877994" y="1689476"/>
            <a:ext cx="2043690" cy="2044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2" name="Image 141">
            <a:extLst>
              <a:ext uri="{FF2B5EF4-FFF2-40B4-BE49-F238E27FC236}">
                <a16:creationId xmlns:a16="http://schemas.microsoft.com/office/drawing/2014/main" id="{A63B3317-1152-43FC-BFEB-33971DD5ACBB}"/>
              </a:ext>
            </a:extLst>
          </p:cNvPr>
          <p:cNvPicPr>
            <a:picLocks noChangeAspect="1"/>
          </p:cNvPicPr>
          <p:nvPr/>
        </p:nvPicPr>
        <p:blipFill>
          <a:blip r:embed="rId3"/>
          <a:stretch>
            <a:fillRect/>
          </a:stretch>
        </p:blipFill>
        <p:spPr>
          <a:xfrm>
            <a:off x="10865224" y="115760"/>
            <a:ext cx="1192304" cy="498730"/>
          </a:xfrm>
          <a:prstGeom prst="rect">
            <a:avLst/>
          </a:prstGeom>
        </p:spPr>
      </p:pic>
      <p:pic>
        <p:nvPicPr>
          <p:cNvPr id="143" name="Image 142">
            <a:extLst>
              <a:ext uri="{FF2B5EF4-FFF2-40B4-BE49-F238E27FC236}">
                <a16:creationId xmlns:a16="http://schemas.microsoft.com/office/drawing/2014/main" id="{F664181F-4EEC-4325-A15E-16B6E63AFED0}"/>
              </a:ext>
            </a:extLst>
          </p:cNvPr>
          <p:cNvPicPr>
            <a:picLocks noChangeAspect="1"/>
          </p:cNvPicPr>
          <p:nvPr/>
        </p:nvPicPr>
        <p:blipFill>
          <a:blip r:embed="rId4"/>
          <a:stretch>
            <a:fillRect/>
          </a:stretch>
        </p:blipFill>
        <p:spPr>
          <a:xfrm>
            <a:off x="10808076" y="681037"/>
            <a:ext cx="1192302" cy="568786"/>
          </a:xfrm>
          <a:prstGeom prst="rect">
            <a:avLst/>
          </a:prstGeom>
        </p:spPr>
      </p:pic>
      <p:sp>
        <p:nvSpPr>
          <p:cNvPr id="144" name="Rectangle : coins arrondis 143">
            <a:extLst>
              <a:ext uri="{FF2B5EF4-FFF2-40B4-BE49-F238E27FC236}">
                <a16:creationId xmlns:a16="http://schemas.microsoft.com/office/drawing/2014/main" id="{F36C4280-EA24-42E4-97D0-8924C27E4D0E}"/>
              </a:ext>
            </a:extLst>
          </p:cNvPr>
          <p:cNvSpPr/>
          <p:nvPr/>
        </p:nvSpPr>
        <p:spPr>
          <a:xfrm>
            <a:off x="0" y="6644901"/>
            <a:ext cx="12192000" cy="213099"/>
          </a:xfrm>
          <a:prstGeom prst="roundRect">
            <a:avLst/>
          </a:prstGeom>
          <a:solidFill>
            <a:srgbClr val="AC1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err="1"/>
              <a:t>Boquet</a:t>
            </a:r>
            <a:r>
              <a:rPr lang="fr-FR" dirty="0"/>
              <a:t> M. Dorkel N. 15/01/2021                                             							23/26              </a:t>
            </a:r>
          </a:p>
        </p:txBody>
      </p:sp>
    </p:spTree>
    <p:extLst>
      <p:ext uri="{BB962C8B-B14F-4D97-AF65-F5344CB8AC3E}">
        <p14:creationId xmlns:p14="http://schemas.microsoft.com/office/powerpoint/2010/main" val="24692536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54823F-CE4B-474B-ABD2-FE8CC87A326F}"/>
              </a:ext>
            </a:extLst>
          </p:cNvPr>
          <p:cNvSpPr>
            <a:spLocks noGrp="1"/>
          </p:cNvSpPr>
          <p:nvPr>
            <p:ph type="title"/>
          </p:nvPr>
        </p:nvSpPr>
        <p:spPr>
          <a:xfrm>
            <a:off x="349624" y="185678"/>
            <a:ext cx="10515600" cy="1325563"/>
          </a:xfrm>
        </p:spPr>
        <p:txBody>
          <a:bodyPr/>
          <a:lstStyle/>
          <a:p>
            <a:r>
              <a:rPr lang="fr-FR" dirty="0"/>
              <a:t>Conclusion</a:t>
            </a:r>
          </a:p>
        </p:txBody>
      </p:sp>
      <p:sp>
        <p:nvSpPr>
          <p:cNvPr id="3" name="Espace réservé du contenu 2">
            <a:extLst>
              <a:ext uri="{FF2B5EF4-FFF2-40B4-BE49-F238E27FC236}">
                <a16:creationId xmlns:a16="http://schemas.microsoft.com/office/drawing/2014/main" id="{2588BC53-1786-8948-A507-43E613BF4A57}"/>
              </a:ext>
            </a:extLst>
          </p:cNvPr>
          <p:cNvSpPr>
            <a:spLocks noGrp="1"/>
          </p:cNvSpPr>
          <p:nvPr>
            <p:ph idx="1"/>
          </p:nvPr>
        </p:nvSpPr>
        <p:spPr/>
        <p:txBody>
          <a:bodyPr>
            <a:normAutofit/>
          </a:bodyPr>
          <a:lstStyle/>
          <a:p>
            <a:pPr marL="0" indent="0">
              <a:buNone/>
            </a:pPr>
            <a:r>
              <a:rPr lang="fr-FR" sz="2000" dirty="0"/>
              <a:t>1- Le domicile comme lieu d’ancrage des déplacements d’achat </a:t>
            </a:r>
          </a:p>
          <a:p>
            <a:pPr marL="0" indent="0">
              <a:buNone/>
            </a:pPr>
            <a:r>
              <a:rPr lang="fr-FR" sz="2000" dirty="0"/>
              <a:t>	La proximité = 	1</a:t>
            </a:r>
            <a:r>
              <a:rPr lang="fr-FR" sz="2000" baseline="30000" dirty="0"/>
              <a:t>er</a:t>
            </a:r>
            <a:r>
              <a:rPr lang="fr-FR" sz="2000" dirty="0"/>
              <a:t> critère de choix des commerces</a:t>
            </a:r>
          </a:p>
          <a:p>
            <a:pPr marL="0" indent="0">
              <a:buNone/>
            </a:pPr>
            <a:r>
              <a:rPr lang="fr-FR" sz="2000" dirty="0"/>
              <a:t>			2</a:t>
            </a:r>
            <a:r>
              <a:rPr lang="fr-FR" sz="2000" baseline="30000" dirty="0"/>
              <a:t>ème</a:t>
            </a:r>
            <a:r>
              <a:rPr lang="fr-FR" sz="2000" dirty="0"/>
              <a:t> facteur de changement dans les comportements </a:t>
            </a:r>
          </a:p>
          <a:p>
            <a:pPr marL="0" indent="0">
              <a:buNone/>
            </a:pPr>
            <a:r>
              <a:rPr lang="fr-FR" sz="2000" dirty="0"/>
              <a:t>	</a:t>
            </a:r>
          </a:p>
          <a:p>
            <a:pPr marL="0" indent="0">
              <a:buNone/>
            </a:pPr>
            <a:r>
              <a:rPr lang="fr-FR" sz="2000" b="1" dirty="0">
                <a:solidFill>
                  <a:srgbClr val="AD243E"/>
                </a:solidFill>
              </a:rPr>
              <a:t>	Résilients	Bouleversés</a:t>
            </a:r>
          </a:p>
          <a:p>
            <a:pPr marL="0" indent="0">
              <a:buNone/>
            </a:pPr>
            <a:endParaRPr lang="fr-FR" sz="2000" dirty="0"/>
          </a:p>
          <a:p>
            <a:pPr marL="0" indent="0">
              <a:buNone/>
            </a:pPr>
            <a:r>
              <a:rPr lang="fr-FR" sz="2000" dirty="0"/>
              <a:t>2- Le choix des établissements selon des critères sanitaires</a:t>
            </a:r>
          </a:p>
          <a:p>
            <a:pPr marL="0" indent="0">
              <a:buNone/>
            </a:pPr>
            <a:r>
              <a:rPr lang="fr-FR" sz="2000" dirty="0"/>
              <a:t>	La sécurité sanitaire =	des critères de second ordre mais qui dépassent celui du prix	</a:t>
            </a:r>
          </a:p>
          <a:p>
            <a:pPr marL="0" indent="0">
              <a:buNone/>
            </a:pPr>
            <a:r>
              <a:rPr lang="fr-FR" sz="2000" dirty="0"/>
              <a:t>	</a:t>
            </a:r>
          </a:p>
          <a:p>
            <a:pPr marL="0" indent="0">
              <a:buNone/>
            </a:pPr>
            <a:r>
              <a:rPr lang="fr-FR" sz="2000" b="1" dirty="0">
                <a:solidFill>
                  <a:srgbClr val="F3B52E"/>
                </a:solidFill>
              </a:rPr>
              <a:t>	Inquiets</a:t>
            </a:r>
            <a:r>
              <a:rPr lang="fr-FR" sz="2000" b="1" dirty="0"/>
              <a:t> 		</a:t>
            </a:r>
            <a:r>
              <a:rPr lang="fr-FR" sz="2000" b="1" dirty="0">
                <a:solidFill>
                  <a:srgbClr val="AD243E"/>
                </a:solidFill>
              </a:rPr>
              <a:t>Bouleversés		</a:t>
            </a:r>
            <a:r>
              <a:rPr lang="fr-FR" sz="2000" b="1" dirty="0">
                <a:solidFill>
                  <a:srgbClr val="4571AE"/>
                </a:solidFill>
              </a:rPr>
              <a:t>Reclus		Anticipateurs connectés</a:t>
            </a:r>
          </a:p>
          <a:p>
            <a:pPr marL="0" indent="0">
              <a:buNone/>
            </a:pPr>
            <a:endParaRPr lang="fr-FR" dirty="0"/>
          </a:p>
        </p:txBody>
      </p:sp>
      <p:pic>
        <p:nvPicPr>
          <p:cNvPr id="4" name="Image 3">
            <a:extLst>
              <a:ext uri="{FF2B5EF4-FFF2-40B4-BE49-F238E27FC236}">
                <a16:creationId xmlns:a16="http://schemas.microsoft.com/office/drawing/2014/main" id="{F6E58F00-DEA5-411C-8B5C-6525D5EC74B0}"/>
              </a:ext>
            </a:extLst>
          </p:cNvPr>
          <p:cNvPicPr>
            <a:picLocks noChangeAspect="1"/>
          </p:cNvPicPr>
          <p:nvPr/>
        </p:nvPicPr>
        <p:blipFill>
          <a:blip r:embed="rId3"/>
          <a:stretch>
            <a:fillRect/>
          </a:stretch>
        </p:blipFill>
        <p:spPr>
          <a:xfrm>
            <a:off x="10865224" y="115760"/>
            <a:ext cx="1192304" cy="498730"/>
          </a:xfrm>
          <a:prstGeom prst="rect">
            <a:avLst/>
          </a:prstGeom>
        </p:spPr>
      </p:pic>
      <p:pic>
        <p:nvPicPr>
          <p:cNvPr id="5" name="Image 4">
            <a:extLst>
              <a:ext uri="{FF2B5EF4-FFF2-40B4-BE49-F238E27FC236}">
                <a16:creationId xmlns:a16="http://schemas.microsoft.com/office/drawing/2014/main" id="{3FD7C06C-76D7-4138-A1EF-86251F231864}"/>
              </a:ext>
            </a:extLst>
          </p:cNvPr>
          <p:cNvPicPr>
            <a:picLocks noChangeAspect="1"/>
          </p:cNvPicPr>
          <p:nvPr/>
        </p:nvPicPr>
        <p:blipFill>
          <a:blip r:embed="rId4"/>
          <a:stretch>
            <a:fillRect/>
          </a:stretch>
        </p:blipFill>
        <p:spPr>
          <a:xfrm>
            <a:off x="10808076" y="681037"/>
            <a:ext cx="1192302" cy="568786"/>
          </a:xfrm>
          <a:prstGeom prst="rect">
            <a:avLst/>
          </a:prstGeom>
        </p:spPr>
      </p:pic>
      <p:sp>
        <p:nvSpPr>
          <p:cNvPr id="6" name="Rectangle : coins arrondis 5">
            <a:extLst>
              <a:ext uri="{FF2B5EF4-FFF2-40B4-BE49-F238E27FC236}">
                <a16:creationId xmlns:a16="http://schemas.microsoft.com/office/drawing/2014/main" id="{EF101836-55DF-4BB7-98D5-E77F325827AD}"/>
              </a:ext>
            </a:extLst>
          </p:cNvPr>
          <p:cNvSpPr/>
          <p:nvPr/>
        </p:nvSpPr>
        <p:spPr>
          <a:xfrm>
            <a:off x="0" y="6644901"/>
            <a:ext cx="12192000" cy="213099"/>
          </a:xfrm>
          <a:prstGeom prst="roundRect">
            <a:avLst/>
          </a:prstGeom>
          <a:solidFill>
            <a:srgbClr val="AC1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err="1"/>
              <a:t>Boquet</a:t>
            </a:r>
            <a:r>
              <a:rPr lang="fr-FR" dirty="0"/>
              <a:t> M. Dorkel N. 15/01/2021                                             							24/26              </a:t>
            </a:r>
          </a:p>
        </p:txBody>
      </p:sp>
      <p:sp>
        <p:nvSpPr>
          <p:cNvPr id="7" name="Ellipse 6">
            <a:extLst>
              <a:ext uri="{FF2B5EF4-FFF2-40B4-BE49-F238E27FC236}">
                <a16:creationId xmlns:a16="http://schemas.microsoft.com/office/drawing/2014/main" id="{E278444E-E208-4470-91E5-37BF66E4CA6E}"/>
              </a:ext>
            </a:extLst>
          </p:cNvPr>
          <p:cNvSpPr/>
          <p:nvPr/>
        </p:nvSpPr>
        <p:spPr>
          <a:xfrm>
            <a:off x="349624" y="1872215"/>
            <a:ext cx="213928" cy="213928"/>
          </a:xfrm>
          <a:prstGeom prst="ellipse">
            <a:avLst/>
          </a:prstGeom>
          <a:solidFill>
            <a:srgbClr val="AB19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a:extLst>
              <a:ext uri="{FF2B5EF4-FFF2-40B4-BE49-F238E27FC236}">
                <a16:creationId xmlns:a16="http://schemas.microsoft.com/office/drawing/2014/main" id="{3E8408A7-D17D-485E-ACD6-597D3B2176C0}"/>
              </a:ext>
            </a:extLst>
          </p:cNvPr>
          <p:cNvSpPr/>
          <p:nvPr/>
        </p:nvSpPr>
        <p:spPr>
          <a:xfrm>
            <a:off x="349624" y="4258558"/>
            <a:ext cx="213928" cy="213928"/>
          </a:xfrm>
          <a:prstGeom prst="ellipse">
            <a:avLst/>
          </a:prstGeom>
          <a:solidFill>
            <a:srgbClr val="6F89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631358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588BC53-1786-8948-A507-43E613BF4A57}"/>
              </a:ext>
            </a:extLst>
          </p:cNvPr>
          <p:cNvSpPr>
            <a:spLocks noGrp="1"/>
          </p:cNvSpPr>
          <p:nvPr>
            <p:ph idx="1"/>
          </p:nvPr>
        </p:nvSpPr>
        <p:spPr>
          <a:xfrm>
            <a:off x="838200" y="1357313"/>
            <a:ext cx="10515600" cy="5357812"/>
          </a:xfrm>
        </p:spPr>
        <p:txBody>
          <a:bodyPr>
            <a:normAutofit/>
          </a:bodyPr>
          <a:lstStyle/>
          <a:p>
            <a:pPr marL="0" indent="0">
              <a:buNone/>
            </a:pPr>
            <a:r>
              <a:rPr lang="fr-FR" sz="2000" dirty="0"/>
              <a:t>3- Le choix de l’établissement et/ou du canal de distribution pour optimiser son ravitaillement</a:t>
            </a:r>
          </a:p>
          <a:p>
            <a:pPr marL="0" indent="0">
              <a:buNone/>
            </a:pPr>
            <a:r>
              <a:rPr lang="fr-FR" sz="2000" dirty="0"/>
              <a:t>	Le regroupement des achats = 1</a:t>
            </a:r>
            <a:r>
              <a:rPr lang="fr-FR" sz="2000" baseline="30000" dirty="0"/>
              <a:t>er</a:t>
            </a:r>
            <a:r>
              <a:rPr lang="fr-FR" sz="2000" dirty="0"/>
              <a:t> facteur de changement  dans les comportements</a:t>
            </a:r>
          </a:p>
          <a:p>
            <a:pPr marL="0" indent="0">
              <a:buNone/>
            </a:pPr>
            <a:r>
              <a:rPr lang="fr-FR" sz="2000" dirty="0"/>
              <a:t>	La place du supermarché… mais aussi l’usage d’Internet</a:t>
            </a:r>
          </a:p>
          <a:p>
            <a:pPr marL="0" indent="0">
              <a:buNone/>
            </a:pPr>
            <a:endParaRPr lang="fr-FR" sz="2000" dirty="0"/>
          </a:p>
          <a:p>
            <a:pPr marL="0" indent="0">
              <a:buNone/>
            </a:pPr>
            <a:r>
              <a:rPr lang="fr-FR" sz="2000" dirty="0"/>
              <a:t>	</a:t>
            </a:r>
            <a:r>
              <a:rPr lang="fr-FR" sz="2000" b="1" dirty="0">
                <a:solidFill>
                  <a:srgbClr val="4571AE"/>
                </a:solidFill>
              </a:rPr>
              <a:t>Anticipateurs connectés		Modérés	Consommateurs connectés</a:t>
            </a:r>
          </a:p>
          <a:p>
            <a:pPr marL="0" indent="0">
              <a:buNone/>
            </a:pPr>
            <a:endParaRPr lang="fr-FR" sz="2000" dirty="0"/>
          </a:p>
          <a:p>
            <a:pPr marL="0" indent="0">
              <a:buNone/>
            </a:pPr>
            <a:r>
              <a:rPr lang="fr-FR" sz="2000" dirty="0"/>
              <a:t>4- Les déplacements d’achat comme activité sociale</a:t>
            </a:r>
          </a:p>
          <a:p>
            <a:pPr marL="0" indent="0">
              <a:buNone/>
            </a:pPr>
            <a:r>
              <a:rPr lang="fr-FR" sz="2000" dirty="0"/>
              <a:t>	Retrouver des connaissances = un critère faible mais plus affirmé pour certains profils</a:t>
            </a:r>
          </a:p>
          <a:p>
            <a:pPr marL="0" indent="0">
              <a:buNone/>
            </a:pPr>
            <a:r>
              <a:rPr lang="fr-FR" sz="2000" dirty="0"/>
              <a:t>	</a:t>
            </a:r>
          </a:p>
          <a:p>
            <a:pPr marL="0" indent="0">
              <a:buNone/>
            </a:pPr>
            <a:r>
              <a:rPr lang="fr-FR" sz="2000" b="1" dirty="0">
                <a:solidFill>
                  <a:srgbClr val="F2B52E"/>
                </a:solidFill>
              </a:rPr>
              <a:t>	Insouciants</a:t>
            </a:r>
            <a:r>
              <a:rPr lang="fr-FR" sz="2000" b="1" dirty="0">
                <a:solidFill>
                  <a:srgbClr val="4571AE"/>
                </a:solidFill>
              </a:rPr>
              <a:t>	</a:t>
            </a:r>
            <a:r>
              <a:rPr lang="fr-FR" sz="2000" b="1" dirty="0">
                <a:solidFill>
                  <a:srgbClr val="AD243E"/>
                </a:solidFill>
              </a:rPr>
              <a:t>Non-concernés		Routiniers</a:t>
            </a:r>
            <a:r>
              <a:rPr lang="fr-FR" sz="2000" b="1" dirty="0">
                <a:solidFill>
                  <a:srgbClr val="4571AE"/>
                </a:solidFill>
              </a:rPr>
              <a:t>	Hyper-consommateurs </a:t>
            </a:r>
          </a:p>
          <a:p>
            <a:pPr marL="0" indent="0">
              <a:buNone/>
            </a:pPr>
            <a:endParaRPr lang="fr-FR" sz="2000" dirty="0"/>
          </a:p>
          <a:p>
            <a:pPr marL="0" indent="0">
              <a:buNone/>
            </a:pPr>
            <a:r>
              <a:rPr lang="fr-FR" sz="2000" b="1" dirty="0"/>
              <a:t>MAIS AUSSI:  le facteur « habitude » qui revient souvent &gt; </a:t>
            </a:r>
            <a:r>
              <a:rPr lang="fr-FR" sz="2000" b="1" dirty="0" err="1"/>
              <a:t>c-à-d</a:t>
            </a:r>
            <a:r>
              <a:rPr lang="fr-FR" sz="2000" b="1" dirty="0"/>
              <a:t> le principe de moindre effort</a:t>
            </a:r>
          </a:p>
        </p:txBody>
      </p:sp>
      <p:pic>
        <p:nvPicPr>
          <p:cNvPr id="4" name="Image 3">
            <a:extLst>
              <a:ext uri="{FF2B5EF4-FFF2-40B4-BE49-F238E27FC236}">
                <a16:creationId xmlns:a16="http://schemas.microsoft.com/office/drawing/2014/main" id="{AA212C7F-AB10-4E3C-84E1-47CF8285597F}"/>
              </a:ext>
            </a:extLst>
          </p:cNvPr>
          <p:cNvPicPr>
            <a:picLocks noChangeAspect="1"/>
          </p:cNvPicPr>
          <p:nvPr/>
        </p:nvPicPr>
        <p:blipFill>
          <a:blip r:embed="rId3"/>
          <a:stretch>
            <a:fillRect/>
          </a:stretch>
        </p:blipFill>
        <p:spPr>
          <a:xfrm>
            <a:off x="10865224" y="115760"/>
            <a:ext cx="1192304" cy="498730"/>
          </a:xfrm>
          <a:prstGeom prst="rect">
            <a:avLst/>
          </a:prstGeom>
        </p:spPr>
      </p:pic>
      <p:pic>
        <p:nvPicPr>
          <p:cNvPr id="5" name="Image 4">
            <a:extLst>
              <a:ext uri="{FF2B5EF4-FFF2-40B4-BE49-F238E27FC236}">
                <a16:creationId xmlns:a16="http://schemas.microsoft.com/office/drawing/2014/main" id="{E347FD73-F3D0-4FDD-8CAC-66838A1522DF}"/>
              </a:ext>
            </a:extLst>
          </p:cNvPr>
          <p:cNvPicPr>
            <a:picLocks noChangeAspect="1"/>
          </p:cNvPicPr>
          <p:nvPr/>
        </p:nvPicPr>
        <p:blipFill>
          <a:blip r:embed="rId4"/>
          <a:stretch>
            <a:fillRect/>
          </a:stretch>
        </p:blipFill>
        <p:spPr>
          <a:xfrm>
            <a:off x="10808076" y="681037"/>
            <a:ext cx="1192302" cy="568786"/>
          </a:xfrm>
          <a:prstGeom prst="rect">
            <a:avLst/>
          </a:prstGeom>
        </p:spPr>
      </p:pic>
      <p:sp>
        <p:nvSpPr>
          <p:cNvPr id="6" name="Rectangle : coins arrondis 5">
            <a:extLst>
              <a:ext uri="{FF2B5EF4-FFF2-40B4-BE49-F238E27FC236}">
                <a16:creationId xmlns:a16="http://schemas.microsoft.com/office/drawing/2014/main" id="{A51AB602-0485-4EF5-BE3B-5A63756DFDC4}"/>
              </a:ext>
            </a:extLst>
          </p:cNvPr>
          <p:cNvSpPr/>
          <p:nvPr/>
        </p:nvSpPr>
        <p:spPr>
          <a:xfrm>
            <a:off x="0" y="6644901"/>
            <a:ext cx="12192000" cy="213099"/>
          </a:xfrm>
          <a:prstGeom prst="roundRect">
            <a:avLst/>
          </a:prstGeom>
          <a:solidFill>
            <a:srgbClr val="AC1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err="1"/>
              <a:t>Boquet</a:t>
            </a:r>
            <a:r>
              <a:rPr lang="fr-FR" dirty="0"/>
              <a:t> M. Dorkel N. 15/01/2021                                             							25/26              </a:t>
            </a:r>
          </a:p>
        </p:txBody>
      </p:sp>
      <p:sp>
        <p:nvSpPr>
          <p:cNvPr id="7" name="Ellipse 6">
            <a:extLst>
              <a:ext uri="{FF2B5EF4-FFF2-40B4-BE49-F238E27FC236}">
                <a16:creationId xmlns:a16="http://schemas.microsoft.com/office/drawing/2014/main" id="{4A8D1608-8913-45AC-8FD2-A8ED0E0F35D2}"/>
              </a:ext>
            </a:extLst>
          </p:cNvPr>
          <p:cNvSpPr/>
          <p:nvPr/>
        </p:nvSpPr>
        <p:spPr>
          <a:xfrm>
            <a:off x="503701" y="1420006"/>
            <a:ext cx="213928" cy="213928"/>
          </a:xfrm>
          <a:prstGeom prst="ellipse">
            <a:avLst/>
          </a:prstGeom>
          <a:solidFill>
            <a:srgbClr val="F3B5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a:extLst>
              <a:ext uri="{FF2B5EF4-FFF2-40B4-BE49-F238E27FC236}">
                <a16:creationId xmlns:a16="http://schemas.microsoft.com/office/drawing/2014/main" id="{6B02839D-B757-43F2-B435-2E9BEE2FF6AB}"/>
              </a:ext>
            </a:extLst>
          </p:cNvPr>
          <p:cNvSpPr/>
          <p:nvPr/>
        </p:nvSpPr>
        <p:spPr>
          <a:xfrm>
            <a:off x="503701" y="3840398"/>
            <a:ext cx="213928" cy="213928"/>
          </a:xfrm>
          <a:prstGeom prst="ellipse">
            <a:avLst/>
          </a:prstGeom>
          <a:solidFill>
            <a:srgbClr val="4571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itre 1">
            <a:extLst>
              <a:ext uri="{FF2B5EF4-FFF2-40B4-BE49-F238E27FC236}">
                <a16:creationId xmlns:a16="http://schemas.microsoft.com/office/drawing/2014/main" id="{3BC7650F-78D0-EF48-9C92-5EBC4FD8E33B}"/>
              </a:ext>
            </a:extLst>
          </p:cNvPr>
          <p:cNvSpPr>
            <a:spLocks noGrp="1"/>
          </p:cNvSpPr>
          <p:nvPr>
            <p:ph type="title"/>
          </p:nvPr>
        </p:nvSpPr>
        <p:spPr>
          <a:xfrm>
            <a:off x="349624" y="185678"/>
            <a:ext cx="10515600" cy="1325563"/>
          </a:xfrm>
        </p:spPr>
        <p:txBody>
          <a:bodyPr/>
          <a:lstStyle/>
          <a:p>
            <a:r>
              <a:rPr lang="fr-FR" dirty="0"/>
              <a:t>Conclusion</a:t>
            </a:r>
          </a:p>
        </p:txBody>
      </p:sp>
    </p:spTree>
    <p:extLst>
      <p:ext uri="{BB962C8B-B14F-4D97-AF65-F5344CB8AC3E}">
        <p14:creationId xmlns:p14="http://schemas.microsoft.com/office/powerpoint/2010/main" val="34760402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54823F-CE4B-474B-ABD2-FE8CC87A326F}"/>
              </a:ext>
            </a:extLst>
          </p:cNvPr>
          <p:cNvSpPr>
            <a:spLocks noGrp="1"/>
          </p:cNvSpPr>
          <p:nvPr>
            <p:ph type="title"/>
          </p:nvPr>
        </p:nvSpPr>
        <p:spPr>
          <a:xfrm>
            <a:off x="134472" y="302648"/>
            <a:ext cx="10515600" cy="1325563"/>
          </a:xfrm>
        </p:spPr>
        <p:txBody>
          <a:bodyPr>
            <a:normAutofit/>
          </a:bodyPr>
          <a:lstStyle/>
          <a:p>
            <a:r>
              <a:rPr lang="fr-FR" sz="3600" dirty="0"/>
              <a:t>Approfondissement à venir : quelle évolution au fil de l’épidémie ?</a:t>
            </a:r>
          </a:p>
        </p:txBody>
      </p:sp>
      <p:sp>
        <p:nvSpPr>
          <p:cNvPr id="3" name="Espace réservé du contenu 2">
            <a:extLst>
              <a:ext uri="{FF2B5EF4-FFF2-40B4-BE49-F238E27FC236}">
                <a16:creationId xmlns:a16="http://schemas.microsoft.com/office/drawing/2014/main" id="{2588BC53-1786-8948-A507-43E613BF4A57}"/>
              </a:ext>
            </a:extLst>
          </p:cNvPr>
          <p:cNvSpPr>
            <a:spLocks noGrp="1"/>
          </p:cNvSpPr>
          <p:nvPr>
            <p:ph idx="1"/>
          </p:nvPr>
        </p:nvSpPr>
        <p:spPr/>
        <p:txBody>
          <a:bodyPr/>
          <a:lstStyle/>
          <a:p>
            <a:endParaRPr lang="fr-FR" dirty="0"/>
          </a:p>
          <a:p>
            <a:r>
              <a:rPr lang="fr-FR" dirty="0"/>
              <a:t>Poursuivre l’analyse par profil sur les vagues d’enquêtes suivantes pour étudier l’évolution des comportements de consommation</a:t>
            </a:r>
          </a:p>
          <a:p>
            <a:r>
              <a:rPr lang="fr-FR" dirty="0"/>
              <a:t>Faire un suivi individuel des répondants ayant répondu aux différentes vagues d’enquêtes</a:t>
            </a:r>
          </a:p>
          <a:p>
            <a:r>
              <a:rPr lang="fr-FR" dirty="0"/>
              <a:t>Poursuivre l’analyse par type de commerces</a:t>
            </a:r>
          </a:p>
          <a:p>
            <a:endParaRPr lang="fr-FR" dirty="0"/>
          </a:p>
        </p:txBody>
      </p:sp>
      <p:pic>
        <p:nvPicPr>
          <p:cNvPr id="4" name="Image 3">
            <a:extLst>
              <a:ext uri="{FF2B5EF4-FFF2-40B4-BE49-F238E27FC236}">
                <a16:creationId xmlns:a16="http://schemas.microsoft.com/office/drawing/2014/main" id="{20EB5EE1-0862-49B4-B4B5-B9858991970A}"/>
              </a:ext>
            </a:extLst>
          </p:cNvPr>
          <p:cNvPicPr>
            <a:picLocks noChangeAspect="1"/>
          </p:cNvPicPr>
          <p:nvPr/>
        </p:nvPicPr>
        <p:blipFill>
          <a:blip r:embed="rId3"/>
          <a:stretch>
            <a:fillRect/>
          </a:stretch>
        </p:blipFill>
        <p:spPr>
          <a:xfrm>
            <a:off x="10865224" y="115760"/>
            <a:ext cx="1192304" cy="498730"/>
          </a:xfrm>
          <a:prstGeom prst="rect">
            <a:avLst/>
          </a:prstGeom>
        </p:spPr>
      </p:pic>
      <p:pic>
        <p:nvPicPr>
          <p:cNvPr id="5" name="Image 4">
            <a:extLst>
              <a:ext uri="{FF2B5EF4-FFF2-40B4-BE49-F238E27FC236}">
                <a16:creationId xmlns:a16="http://schemas.microsoft.com/office/drawing/2014/main" id="{B1C0C840-06F1-4D31-A9E6-3AC125C6792C}"/>
              </a:ext>
            </a:extLst>
          </p:cNvPr>
          <p:cNvPicPr>
            <a:picLocks noChangeAspect="1"/>
          </p:cNvPicPr>
          <p:nvPr/>
        </p:nvPicPr>
        <p:blipFill>
          <a:blip r:embed="rId4"/>
          <a:stretch>
            <a:fillRect/>
          </a:stretch>
        </p:blipFill>
        <p:spPr>
          <a:xfrm>
            <a:off x="10808076" y="681037"/>
            <a:ext cx="1192302" cy="568786"/>
          </a:xfrm>
          <a:prstGeom prst="rect">
            <a:avLst/>
          </a:prstGeom>
        </p:spPr>
      </p:pic>
      <p:sp>
        <p:nvSpPr>
          <p:cNvPr id="6" name="Rectangle : coins arrondis 5">
            <a:extLst>
              <a:ext uri="{FF2B5EF4-FFF2-40B4-BE49-F238E27FC236}">
                <a16:creationId xmlns:a16="http://schemas.microsoft.com/office/drawing/2014/main" id="{4E6E3DB9-724E-4E84-8387-2CBD2CA88735}"/>
              </a:ext>
            </a:extLst>
          </p:cNvPr>
          <p:cNvSpPr/>
          <p:nvPr/>
        </p:nvSpPr>
        <p:spPr>
          <a:xfrm>
            <a:off x="0" y="6644901"/>
            <a:ext cx="12192000" cy="213099"/>
          </a:xfrm>
          <a:prstGeom prst="roundRect">
            <a:avLst/>
          </a:prstGeom>
          <a:solidFill>
            <a:srgbClr val="AC1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err="1"/>
              <a:t>Boquet</a:t>
            </a:r>
            <a:r>
              <a:rPr lang="fr-FR" dirty="0"/>
              <a:t> M. Dorkel N. 15/01/2021                                             							26/26              </a:t>
            </a:r>
          </a:p>
        </p:txBody>
      </p:sp>
    </p:spTree>
    <p:extLst>
      <p:ext uri="{BB962C8B-B14F-4D97-AF65-F5344CB8AC3E}">
        <p14:creationId xmlns:p14="http://schemas.microsoft.com/office/powerpoint/2010/main" val="2788022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2920B5-22A5-5B42-AA27-A35F3F8B7922}"/>
              </a:ext>
            </a:extLst>
          </p:cNvPr>
          <p:cNvSpPr>
            <a:spLocks noGrp="1"/>
          </p:cNvSpPr>
          <p:nvPr>
            <p:ph type="title"/>
          </p:nvPr>
        </p:nvSpPr>
        <p:spPr>
          <a:xfrm>
            <a:off x="349624" y="365125"/>
            <a:ext cx="10515600" cy="1325563"/>
          </a:xfrm>
        </p:spPr>
        <p:txBody>
          <a:bodyPr/>
          <a:lstStyle/>
          <a:p>
            <a:r>
              <a:rPr lang="fr-FR" dirty="0"/>
              <a:t>Un comportement spatial du consommateur bouleversé par le confinement et l’épidémie</a:t>
            </a:r>
          </a:p>
        </p:txBody>
      </p:sp>
      <p:sp>
        <p:nvSpPr>
          <p:cNvPr id="3" name="Espace réservé du contenu 2">
            <a:extLst>
              <a:ext uri="{FF2B5EF4-FFF2-40B4-BE49-F238E27FC236}">
                <a16:creationId xmlns:a16="http://schemas.microsoft.com/office/drawing/2014/main" id="{D144F325-937A-B545-A1AB-D6E24A22E058}"/>
              </a:ext>
            </a:extLst>
          </p:cNvPr>
          <p:cNvSpPr>
            <a:spLocks noGrp="1"/>
          </p:cNvSpPr>
          <p:nvPr>
            <p:ph idx="1"/>
          </p:nvPr>
        </p:nvSpPr>
        <p:spPr/>
        <p:txBody>
          <a:bodyPr>
            <a:normAutofit/>
          </a:bodyPr>
          <a:lstStyle/>
          <a:p>
            <a:r>
              <a:rPr lang="fr-FR" sz="2000" dirty="0"/>
              <a:t>Modèles de comportements spatial du consommateur selon 3 catégories : modèles gravitaires / modèles probabilistes / modèles de choix (Thill et Timmermans, 1992)</a:t>
            </a:r>
          </a:p>
          <a:p>
            <a:endParaRPr lang="fr-FR" sz="2000" dirty="0"/>
          </a:p>
          <a:p>
            <a:r>
              <a:rPr lang="fr-FR" sz="2000" dirty="0"/>
              <a:t>Ces modèles sont généralement basés sur les concepts-clés suivant (Daniel, Cliquet, Picot-</a:t>
            </a:r>
            <a:r>
              <a:rPr lang="fr-FR" sz="2000" dirty="0" err="1"/>
              <a:t>Coupey</a:t>
            </a:r>
            <a:r>
              <a:rPr lang="fr-FR" sz="2000" dirty="0"/>
              <a:t>, 2018):</a:t>
            </a:r>
          </a:p>
          <a:p>
            <a:pPr marL="0" indent="0">
              <a:buNone/>
            </a:pPr>
            <a:r>
              <a:rPr lang="fr-FR" sz="2000" dirty="0"/>
              <a:t>la distance ;</a:t>
            </a:r>
          </a:p>
          <a:p>
            <a:pPr marL="0" indent="0">
              <a:buNone/>
            </a:pPr>
            <a:r>
              <a:rPr lang="fr-FR" sz="2000" dirty="0"/>
              <a:t>l’attraction commerciale (distance, types de biens et services, principe du moindre effort et les promotions) ;</a:t>
            </a:r>
          </a:p>
          <a:p>
            <a:pPr marL="0" indent="0">
              <a:buNone/>
            </a:pPr>
            <a:r>
              <a:rPr lang="fr-FR" sz="2000" dirty="0"/>
              <a:t>la clientèle de stock et la clientèle de flux ;</a:t>
            </a:r>
          </a:p>
          <a:p>
            <a:pPr marL="0" indent="0">
              <a:buNone/>
            </a:pPr>
            <a:r>
              <a:rPr lang="fr-FR" sz="2000" dirty="0"/>
              <a:t>les parcours d’achats.</a:t>
            </a:r>
          </a:p>
          <a:p>
            <a:pPr>
              <a:buFontTx/>
              <a:buChar char="-"/>
            </a:pPr>
            <a:endParaRPr lang="fr-FR" dirty="0"/>
          </a:p>
          <a:p>
            <a:pPr marL="0" indent="0">
              <a:buNone/>
            </a:pPr>
            <a:endParaRPr lang="fr-FR" dirty="0"/>
          </a:p>
        </p:txBody>
      </p:sp>
      <p:pic>
        <p:nvPicPr>
          <p:cNvPr id="4" name="Image 3">
            <a:extLst>
              <a:ext uri="{FF2B5EF4-FFF2-40B4-BE49-F238E27FC236}">
                <a16:creationId xmlns:a16="http://schemas.microsoft.com/office/drawing/2014/main" id="{72891DD3-4ACA-453B-B963-791C64AF8A0E}"/>
              </a:ext>
            </a:extLst>
          </p:cNvPr>
          <p:cNvPicPr>
            <a:picLocks noChangeAspect="1"/>
          </p:cNvPicPr>
          <p:nvPr/>
        </p:nvPicPr>
        <p:blipFill>
          <a:blip r:embed="rId3"/>
          <a:stretch>
            <a:fillRect/>
          </a:stretch>
        </p:blipFill>
        <p:spPr>
          <a:xfrm>
            <a:off x="10865224" y="115760"/>
            <a:ext cx="1192304" cy="498730"/>
          </a:xfrm>
          <a:prstGeom prst="rect">
            <a:avLst/>
          </a:prstGeom>
        </p:spPr>
      </p:pic>
      <p:pic>
        <p:nvPicPr>
          <p:cNvPr id="5" name="Image 4">
            <a:extLst>
              <a:ext uri="{FF2B5EF4-FFF2-40B4-BE49-F238E27FC236}">
                <a16:creationId xmlns:a16="http://schemas.microsoft.com/office/drawing/2014/main" id="{E50C06E7-2ABD-4D8D-BA0B-3328B567286D}"/>
              </a:ext>
            </a:extLst>
          </p:cNvPr>
          <p:cNvPicPr>
            <a:picLocks noChangeAspect="1"/>
          </p:cNvPicPr>
          <p:nvPr/>
        </p:nvPicPr>
        <p:blipFill>
          <a:blip r:embed="rId4"/>
          <a:stretch>
            <a:fillRect/>
          </a:stretch>
        </p:blipFill>
        <p:spPr>
          <a:xfrm>
            <a:off x="10808076" y="681037"/>
            <a:ext cx="1192302" cy="568786"/>
          </a:xfrm>
          <a:prstGeom prst="rect">
            <a:avLst/>
          </a:prstGeom>
        </p:spPr>
      </p:pic>
      <p:sp>
        <p:nvSpPr>
          <p:cNvPr id="6" name="Rectangle : coins arrondis 5">
            <a:extLst>
              <a:ext uri="{FF2B5EF4-FFF2-40B4-BE49-F238E27FC236}">
                <a16:creationId xmlns:a16="http://schemas.microsoft.com/office/drawing/2014/main" id="{73EB2643-4308-4101-8B36-34895282AEE8}"/>
              </a:ext>
            </a:extLst>
          </p:cNvPr>
          <p:cNvSpPr/>
          <p:nvPr/>
        </p:nvSpPr>
        <p:spPr>
          <a:xfrm>
            <a:off x="0" y="6644901"/>
            <a:ext cx="12192000" cy="213099"/>
          </a:xfrm>
          <a:prstGeom prst="roundRect">
            <a:avLst/>
          </a:prstGeom>
          <a:solidFill>
            <a:srgbClr val="AC1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err="1"/>
              <a:t>Boquet</a:t>
            </a:r>
            <a:r>
              <a:rPr lang="fr-FR" dirty="0"/>
              <a:t> M. Dorkel N. 15/01/2021                                             							3/26              </a:t>
            </a:r>
          </a:p>
        </p:txBody>
      </p:sp>
      <p:sp>
        <p:nvSpPr>
          <p:cNvPr id="7" name="Ellipse 6">
            <a:extLst>
              <a:ext uri="{FF2B5EF4-FFF2-40B4-BE49-F238E27FC236}">
                <a16:creationId xmlns:a16="http://schemas.microsoft.com/office/drawing/2014/main" id="{AD67FB3E-136C-4CAD-B0AA-652684AD0FAA}"/>
              </a:ext>
            </a:extLst>
          </p:cNvPr>
          <p:cNvSpPr/>
          <p:nvPr/>
        </p:nvSpPr>
        <p:spPr>
          <a:xfrm>
            <a:off x="587829" y="3641271"/>
            <a:ext cx="213928" cy="213928"/>
          </a:xfrm>
          <a:prstGeom prst="ellipse">
            <a:avLst/>
          </a:prstGeom>
          <a:solidFill>
            <a:srgbClr val="AB19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a:extLst>
              <a:ext uri="{FF2B5EF4-FFF2-40B4-BE49-F238E27FC236}">
                <a16:creationId xmlns:a16="http://schemas.microsoft.com/office/drawing/2014/main" id="{99802B99-BC2B-471B-98A2-C861577B58A2}"/>
              </a:ext>
            </a:extLst>
          </p:cNvPr>
          <p:cNvSpPr/>
          <p:nvPr/>
        </p:nvSpPr>
        <p:spPr>
          <a:xfrm>
            <a:off x="587829" y="4168869"/>
            <a:ext cx="213928" cy="213928"/>
          </a:xfrm>
          <a:prstGeom prst="ellipse">
            <a:avLst/>
          </a:prstGeom>
          <a:solidFill>
            <a:srgbClr val="6F89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a:extLst>
              <a:ext uri="{FF2B5EF4-FFF2-40B4-BE49-F238E27FC236}">
                <a16:creationId xmlns:a16="http://schemas.microsoft.com/office/drawing/2014/main" id="{30A43C42-47F7-4B7A-A70E-6DD044E1E5FE}"/>
              </a:ext>
            </a:extLst>
          </p:cNvPr>
          <p:cNvSpPr/>
          <p:nvPr/>
        </p:nvSpPr>
        <p:spPr>
          <a:xfrm>
            <a:off x="597058" y="4696468"/>
            <a:ext cx="213928" cy="213928"/>
          </a:xfrm>
          <a:prstGeom prst="ellipse">
            <a:avLst/>
          </a:prstGeom>
          <a:solidFill>
            <a:srgbClr val="F3B5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a:extLst>
              <a:ext uri="{FF2B5EF4-FFF2-40B4-BE49-F238E27FC236}">
                <a16:creationId xmlns:a16="http://schemas.microsoft.com/office/drawing/2014/main" id="{DA04F53A-D74F-43DE-B129-7947D0E8368D}"/>
              </a:ext>
            </a:extLst>
          </p:cNvPr>
          <p:cNvSpPr/>
          <p:nvPr/>
        </p:nvSpPr>
        <p:spPr>
          <a:xfrm>
            <a:off x="597058" y="5117102"/>
            <a:ext cx="213928" cy="213928"/>
          </a:xfrm>
          <a:prstGeom prst="ellipse">
            <a:avLst/>
          </a:prstGeom>
          <a:solidFill>
            <a:srgbClr val="4571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16606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2920B5-22A5-5B42-AA27-A35F3F8B7922}"/>
              </a:ext>
            </a:extLst>
          </p:cNvPr>
          <p:cNvSpPr>
            <a:spLocks noGrp="1"/>
          </p:cNvSpPr>
          <p:nvPr>
            <p:ph type="title"/>
          </p:nvPr>
        </p:nvSpPr>
        <p:spPr>
          <a:xfrm>
            <a:off x="349624" y="365125"/>
            <a:ext cx="10515600" cy="1325563"/>
          </a:xfrm>
        </p:spPr>
        <p:txBody>
          <a:bodyPr/>
          <a:lstStyle/>
          <a:p>
            <a:r>
              <a:rPr lang="fr-FR" dirty="0"/>
              <a:t>Un comportement spatial du consommateur bouleversé par le confinement et l’épidémie</a:t>
            </a:r>
          </a:p>
        </p:txBody>
      </p:sp>
      <p:sp>
        <p:nvSpPr>
          <p:cNvPr id="3" name="Espace réservé du contenu 2">
            <a:extLst>
              <a:ext uri="{FF2B5EF4-FFF2-40B4-BE49-F238E27FC236}">
                <a16:creationId xmlns:a16="http://schemas.microsoft.com/office/drawing/2014/main" id="{D144F325-937A-B545-A1AB-D6E24A22E058}"/>
              </a:ext>
            </a:extLst>
          </p:cNvPr>
          <p:cNvSpPr>
            <a:spLocks noGrp="1"/>
          </p:cNvSpPr>
          <p:nvPr>
            <p:ph idx="1"/>
          </p:nvPr>
        </p:nvSpPr>
        <p:spPr/>
        <p:txBody>
          <a:bodyPr>
            <a:normAutofit/>
          </a:bodyPr>
          <a:lstStyle/>
          <a:p>
            <a:pPr marL="0" indent="0">
              <a:buNone/>
            </a:pPr>
            <a:r>
              <a:rPr lang="fr-FR" sz="2000" dirty="0"/>
              <a:t>EFFET 1 : sur la distance &gt; une proximité contrainte</a:t>
            </a:r>
          </a:p>
          <a:p>
            <a:pPr marL="0" indent="0">
              <a:buNone/>
            </a:pPr>
            <a:endParaRPr lang="fr-FR" sz="2000" dirty="0"/>
          </a:p>
          <a:p>
            <a:pPr marL="0" indent="0">
              <a:buNone/>
            </a:pPr>
            <a:r>
              <a:rPr lang="fr-FR" sz="2000" dirty="0"/>
              <a:t>EFFET 2 : sur l’attraction commerciale &gt; de nouveaux critères dans un contexte épidémique</a:t>
            </a:r>
          </a:p>
          <a:p>
            <a:pPr marL="0" indent="0">
              <a:buNone/>
            </a:pPr>
            <a:endParaRPr lang="fr-FR" sz="2000" dirty="0"/>
          </a:p>
          <a:p>
            <a:pPr marL="0" indent="0">
              <a:buNone/>
            </a:pPr>
            <a:r>
              <a:rPr lang="fr-FR" sz="2000" dirty="0"/>
              <a:t>EFFET 3 : sur la clientèle de stock et la clientèle de flux &gt; la disparition de la clientèle de flux</a:t>
            </a:r>
          </a:p>
          <a:p>
            <a:pPr marL="0" indent="0">
              <a:buNone/>
            </a:pPr>
            <a:endParaRPr lang="fr-FR" sz="2000" dirty="0"/>
          </a:p>
          <a:p>
            <a:pPr marL="0" indent="0">
              <a:buNone/>
            </a:pPr>
            <a:r>
              <a:rPr lang="fr-FR" sz="2000" dirty="0"/>
              <a:t>EFFET 4 : sur les parcours d’achats &gt; l’inadéquation des parcours d’achat face à la fermeture de nombreux commerces et l’incitation à limiter la pérégrination d’achat</a:t>
            </a:r>
          </a:p>
          <a:p>
            <a:pPr>
              <a:buFontTx/>
              <a:buChar char="-"/>
            </a:pPr>
            <a:endParaRPr lang="fr-FR" dirty="0"/>
          </a:p>
          <a:p>
            <a:pPr marL="0" indent="0">
              <a:buNone/>
            </a:pPr>
            <a:endParaRPr lang="fr-FR" dirty="0"/>
          </a:p>
        </p:txBody>
      </p:sp>
      <p:pic>
        <p:nvPicPr>
          <p:cNvPr id="4" name="Image 3">
            <a:extLst>
              <a:ext uri="{FF2B5EF4-FFF2-40B4-BE49-F238E27FC236}">
                <a16:creationId xmlns:a16="http://schemas.microsoft.com/office/drawing/2014/main" id="{794120B3-D1FF-4FE5-8EB1-05C412C6B0C3}"/>
              </a:ext>
            </a:extLst>
          </p:cNvPr>
          <p:cNvPicPr>
            <a:picLocks noChangeAspect="1"/>
          </p:cNvPicPr>
          <p:nvPr/>
        </p:nvPicPr>
        <p:blipFill>
          <a:blip r:embed="rId3"/>
          <a:stretch>
            <a:fillRect/>
          </a:stretch>
        </p:blipFill>
        <p:spPr>
          <a:xfrm>
            <a:off x="10865224" y="115760"/>
            <a:ext cx="1192304" cy="498730"/>
          </a:xfrm>
          <a:prstGeom prst="rect">
            <a:avLst/>
          </a:prstGeom>
        </p:spPr>
      </p:pic>
      <p:pic>
        <p:nvPicPr>
          <p:cNvPr id="5" name="Image 4">
            <a:extLst>
              <a:ext uri="{FF2B5EF4-FFF2-40B4-BE49-F238E27FC236}">
                <a16:creationId xmlns:a16="http://schemas.microsoft.com/office/drawing/2014/main" id="{240CBC3F-47EE-4459-88E7-C8CFD0FFD064}"/>
              </a:ext>
            </a:extLst>
          </p:cNvPr>
          <p:cNvPicPr>
            <a:picLocks noChangeAspect="1"/>
          </p:cNvPicPr>
          <p:nvPr/>
        </p:nvPicPr>
        <p:blipFill>
          <a:blip r:embed="rId4"/>
          <a:stretch>
            <a:fillRect/>
          </a:stretch>
        </p:blipFill>
        <p:spPr>
          <a:xfrm>
            <a:off x="10808076" y="681037"/>
            <a:ext cx="1192302" cy="568786"/>
          </a:xfrm>
          <a:prstGeom prst="rect">
            <a:avLst/>
          </a:prstGeom>
        </p:spPr>
      </p:pic>
      <p:sp>
        <p:nvSpPr>
          <p:cNvPr id="6" name="Rectangle : coins arrondis 5">
            <a:extLst>
              <a:ext uri="{FF2B5EF4-FFF2-40B4-BE49-F238E27FC236}">
                <a16:creationId xmlns:a16="http://schemas.microsoft.com/office/drawing/2014/main" id="{D5770872-01D9-4C7E-9B1D-92556AC4831B}"/>
              </a:ext>
            </a:extLst>
          </p:cNvPr>
          <p:cNvSpPr/>
          <p:nvPr/>
        </p:nvSpPr>
        <p:spPr>
          <a:xfrm>
            <a:off x="0" y="6644901"/>
            <a:ext cx="12192000" cy="213099"/>
          </a:xfrm>
          <a:prstGeom prst="roundRect">
            <a:avLst/>
          </a:prstGeom>
          <a:solidFill>
            <a:srgbClr val="AC1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err="1"/>
              <a:t>Boquet</a:t>
            </a:r>
            <a:r>
              <a:rPr lang="fr-FR" dirty="0"/>
              <a:t> M. Dorkel N. 15/01/2021                                             							4/26              </a:t>
            </a:r>
          </a:p>
        </p:txBody>
      </p:sp>
      <p:sp>
        <p:nvSpPr>
          <p:cNvPr id="7" name="Ellipse 6">
            <a:extLst>
              <a:ext uri="{FF2B5EF4-FFF2-40B4-BE49-F238E27FC236}">
                <a16:creationId xmlns:a16="http://schemas.microsoft.com/office/drawing/2014/main" id="{943B5A58-C889-44BA-8A72-D14B99935119}"/>
              </a:ext>
            </a:extLst>
          </p:cNvPr>
          <p:cNvSpPr/>
          <p:nvPr/>
        </p:nvSpPr>
        <p:spPr>
          <a:xfrm>
            <a:off x="578600" y="1951512"/>
            <a:ext cx="213928" cy="213928"/>
          </a:xfrm>
          <a:prstGeom prst="ellipse">
            <a:avLst/>
          </a:prstGeom>
          <a:solidFill>
            <a:srgbClr val="AB19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a:extLst>
              <a:ext uri="{FF2B5EF4-FFF2-40B4-BE49-F238E27FC236}">
                <a16:creationId xmlns:a16="http://schemas.microsoft.com/office/drawing/2014/main" id="{73BCC360-3477-4C4C-81C9-D2FC6CE12C38}"/>
              </a:ext>
            </a:extLst>
          </p:cNvPr>
          <p:cNvSpPr/>
          <p:nvPr/>
        </p:nvSpPr>
        <p:spPr>
          <a:xfrm>
            <a:off x="578364" y="2725166"/>
            <a:ext cx="213928" cy="213928"/>
          </a:xfrm>
          <a:prstGeom prst="ellipse">
            <a:avLst/>
          </a:prstGeom>
          <a:solidFill>
            <a:srgbClr val="6F89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a:extLst>
              <a:ext uri="{FF2B5EF4-FFF2-40B4-BE49-F238E27FC236}">
                <a16:creationId xmlns:a16="http://schemas.microsoft.com/office/drawing/2014/main" id="{D8039B5D-1793-4575-B7A8-BFD6577C3960}"/>
              </a:ext>
            </a:extLst>
          </p:cNvPr>
          <p:cNvSpPr/>
          <p:nvPr/>
        </p:nvSpPr>
        <p:spPr>
          <a:xfrm>
            <a:off x="578364" y="3522732"/>
            <a:ext cx="213928" cy="213928"/>
          </a:xfrm>
          <a:prstGeom prst="ellipse">
            <a:avLst/>
          </a:prstGeom>
          <a:solidFill>
            <a:srgbClr val="F3B5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a:extLst>
              <a:ext uri="{FF2B5EF4-FFF2-40B4-BE49-F238E27FC236}">
                <a16:creationId xmlns:a16="http://schemas.microsoft.com/office/drawing/2014/main" id="{14764549-CB81-472E-84AA-23BBDA31D9A6}"/>
              </a:ext>
            </a:extLst>
          </p:cNvPr>
          <p:cNvSpPr/>
          <p:nvPr/>
        </p:nvSpPr>
        <p:spPr>
          <a:xfrm>
            <a:off x="578600" y="4298206"/>
            <a:ext cx="213928" cy="213928"/>
          </a:xfrm>
          <a:prstGeom prst="ellipse">
            <a:avLst/>
          </a:prstGeom>
          <a:solidFill>
            <a:srgbClr val="4571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11479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6C2014-3D17-6A43-9D58-483590F032A6}"/>
              </a:ext>
            </a:extLst>
          </p:cNvPr>
          <p:cNvSpPr>
            <a:spLocks noGrp="1"/>
          </p:cNvSpPr>
          <p:nvPr>
            <p:ph type="title"/>
          </p:nvPr>
        </p:nvSpPr>
        <p:spPr>
          <a:xfrm>
            <a:off x="349624" y="365125"/>
            <a:ext cx="10515600" cy="1325563"/>
          </a:xfrm>
        </p:spPr>
        <p:txBody>
          <a:bodyPr/>
          <a:lstStyle/>
          <a:p>
            <a:r>
              <a:rPr lang="fr-FR" dirty="0"/>
              <a:t>Question de recherche</a:t>
            </a:r>
          </a:p>
        </p:txBody>
      </p:sp>
      <p:sp>
        <p:nvSpPr>
          <p:cNvPr id="3" name="Espace réservé du contenu 2">
            <a:extLst>
              <a:ext uri="{FF2B5EF4-FFF2-40B4-BE49-F238E27FC236}">
                <a16:creationId xmlns:a16="http://schemas.microsoft.com/office/drawing/2014/main" id="{21F86CE1-22C9-B240-A0A4-0E8A43FC0D7C}"/>
              </a:ext>
            </a:extLst>
          </p:cNvPr>
          <p:cNvSpPr>
            <a:spLocks noGrp="1"/>
          </p:cNvSpPr>
          <p:nvPr>
            <p:ph idx="1"/>
          </p:nvPr>
        </p:nvSpPr>
        <p:spPr/>
        <p:txBody>
          <a:bodyPr>
            <a:normAutofit/>
          </a:bodyPr>
          <a:lstStyle/>
          <a:p>
            <a:pPr marL="0" indent="0">
              <a:buNone/>
            </a:pPr>
            <a:r>
              <a:rPr lang="fr-FR" sz="2000" dirty="0"/>
              <a:t>Comment les consommateurs modifient leur comportement d’achat dans un contexte d’épidémie et de confinement ?</a:t>
            </a:r>
          </a:p>
          <a:p>
            <a:pPr marL="0" indent="0">
              <a:buNone/>
            </a:pPr>
            <a:endParaRPr lang="fr-FR" sz="2000" dirty="0"/>
          </a:p>
          <a:p>
            <a:pPr marL="0" indent="0">
              <a:buNone/>
            </a:pPr>
            <a:r>
              <a:rPr lang="fr-FR" sz="2000" dirty="0"/>
              <a:t>Avec 4 hypothèses :</a:t>
            </a:r>
          </a:p>
          <a:p>
            <a:pPr marL="0" indent="0">
              <a:buNone/>
            </a:pPr>
            <a:r>
              <a:rPr lang="fr-FR" sz="2000" dirty="0"/>
              <a:t>1- Le domicile comme lieu d’ancrage des déplacements d’achat</a:t>
            </a:r>
          </a:p>
          <a:p>
            <a:pPr marL="0" indent="0">
              <a:buNone/>
            </a:pPr>
            <a:r>
              <a:rPr lang="fr-FR" sz="2000" dirty="0"/>
              <a:t>2- Le choix des établissements selon des critères sanitaires</a:t>
            </a:r>
          </a:p>
          <a:p>
            <a:pPr marL="0" indent="0">
              <a:buNone/>
            </a:pPr>
            <a:r>
              <a:rPr lang="fr-FR" sz="2000" dirty="0"/>
              <a:t>3- Le choix de l’établissement et/ou du canal de distribution pour optimiser son ravitaillement</a:t>
            </a:r>
          </a:p>
          <a:p>
            <a:pPr marL="0" indent="0">
              <a:buNone/>
            </a:pPr>
            <a:r>
              <a:rPr lang="fr-FR" sz="2000" dirty="0"/>
              <a:t>4- Les déplacements d’achat comme activité sociale </a:t>
            </a:r>
          </a:p>
          <a:p>
            <a:pPr marL="0" indent="0">
              <a:buNone/>
            </a:pPr>
            <a:endParaRPr lang="fr-FR" sz="2000" dirty="0"/>
          </a:p>
          <a:p>
            <a:endParaRPr lang="fr-FR" sz="2000" dirty="0"/>
          </a:p>
        </p:txBody>
      </p:sp>
      <p:pic>
        <p:nvPicPr>
          <p:cNvPr id="4" name="Image 3">
            <a:extLst>
              <a:ext uri="{FF2B5EF4-FFF2-40B4-BE49-F238E27FC236}">
                <a16:creationId xmlns:a16="http://schemas.microsoft.com/office/drawing/2014/main" id="{73D85573-F4B3-44E5-8199-24FAC86BE5F1}"/>
              </a:ext>
            </a:extLst>
          </p:cNvPr>
          <p:cNvPicPr>
            <a:picLocks noChangeAspect="1"/>
          </p:cNvPicPr>
          <p:nvPr/>
        </p:nvPicPr>
        <p:blipFill>
          <a:blip r:embed="rId3"/>
          <a:stretch>
            <a:fillRect/>
          </a:stretch>
        </p:blipFill>
        <p:spPr>
          <a:xfrm>
            <a:off x="10865224" y="115760"/>
            <a:ext cx="1192304" cy="498730"/>
          </a:xfrm>
          <a:prstGeom prst="rect">
            <a:avLst/>
          </a:prstGeom>
        </p:spPr>
      </p:pic>
      <p:pic>
        <p:nvPicPr>
          <p:cNvPr id="5" name="Image 4">
            <a:extLst>
              <a:ext uri="{FF2B5EF4-FFF2-40B4-BE49-F238E27FC236}">
                <a16:creationId xmlns:a16="http://schemas.microsoft.com/office/drawing/2014/main" id="{17760DBE-6E82-4ED6-AD6D-A01FB8E8EE04}"/>
              </a:ext>
            </a:extLst>
          </p:cNvPr>
          <p:cNvPicPr>
            <a:picLocks noChangeAspect="1"/>
          </p:cNvPicPr>
          <p:nvPr/>
        </p:nvPicPr>
        <p:blipFill>
          <a:blip r:embed="rId4"/>
          <a:stretch>
            <a:fillRect/>
          </a:stretch>
        </p:blipFill>
        <p:spPr>
          <a:xfrm>
            <a:off x="10808076" y="681037"/>
            <a:ext cx="1192302" cy="568786"/>
          </a:xfrm>
          <a:prstGeom prst="rect">
            <a:avLst/>
          </a:prstGeom>
        </p:spPr>
      </p:pic>
      <p:sp>
        <p:nvSpPr>
          <p:cNvPr id="6" name="Rectangle : coins arrondis 5">
            <a:extLst>
              <a:ext uri="{FF2B5EF4-FFF2-40B4-BE49-F238E27FC236}">
                <a16:creationId xmlns:a16="http://schemas.microsoft.com/office/drawing/2014/main" id="{428CD3F6-36A3-45C0-A260-35C055614210}"/>
              </a:ext>
            </a:extLst>
          </p:cNvPr>
          <p:cNvSpPr/>
          <p:nvPr/>
        </p:nvSpPr>
        <p:spPr>
          <a:xfrm>
            <a:off x="0" y="6644901"/>
            <a:ext cx="12192000" cy="213099"/>
          </a:xfrm>
          <a:prstGeom prst="roundRect">
            <a:avLst/>
          </a:prstGeom>
          <a:solidFill>
            <a:srgbClr val="AC1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err="1"/>
              <a:t>Boquet</a:t>
            </a:r>
            <a:r>
              <a:rPr lang="fr-FR" dirty="0"/>
              <a:t> M. Dorkel N. 15/01/2021                                             							5/26              </a:t>
            </a:r>
          </a:p>
        </p:txBody>
      </p:sp>
      <p:sp>
        <p:nvSpPr>
          <p:cNvPr id="7" name="Ellipse 6">
            <a:extLst>
              <a:ext uri="{FF2B5EF4-FFF2-40B4-BE49-F238E27FC236}">
                <a16:creationId xmlns:a16="http://schemas.microsoft.com/office/drawing/2014/main" id="{F48519A8-5879-428D-80DE-23AC4222EAE8}"/>
              </a:ext>
            </a:extLst>
          </p:cNvPr>
          <p:cNvSpPr/>
          <p:nvPr/>
        </p:nvSpPr>
        <p:spPr>
          <a:xfrm>
            <a:off x="373901" y="3327600"/>
            <a:ext cx="213928" cy="213928"/>
          </a:xfrm>
          <a:prstGeom prst="ellipse">
            <a:avLst/>
          </a:prstGeom>
          <a:solidFill>
            <a:srgbClr val="AB19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a:extLst>
              <a:ext uri="{FF2B5EF4-FFF2-40B4-BE49-F238E27FC236}">
                <a16:creationId xmlns:a16="http://schemas.microsoft.com/office/drawing/2014/main" id="{5248F8C7-B69A-4AF8-9030-A0266A94D626}"/>
              </a:ext>
            </a:extLst>
          </p:cNvPr>
          <p:cNvSpPr/>
          <p:nvPr/>
        </p:nvSpPr>
        <p:spPr>
          <a:xfrm>
            <a:off x="373901" y="3748234"/>
            <a:ext cx="213928" cy="213928"/>
          </a:xfrm>
          <a:prstGeom prst="ellipse">
            <a:avLst/>
          </a:prstGeom>
          <a:solidFill>
            <a:srgbClr val="6F89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a:extLst>
              <a:ext uri="{FF2B5EF4-FFF2-40B4-BE49-F238E27FC236}">
                <a16:creationId xmlns:a16="http://schemas.microsoft.com/office/drawing/2014/main" id="{99FE0780-04AB-4489-A91F-E41E4A639CC6}"/>
              </a:ext>
            </a:extLst>
          </p:cNvPr>
          <p:cNvSpPr/>
          <p:nvPr/>
        </p:nvSpPr>
        <p:spPr>
          <a:xfrm>
            <a:off x="383130" y="4183250"/>
            <a:ext cx="213928" cy="213928"/>
          </a:xfrm>
          <a:prstGeom prst="ellipse">
            <a:avLst/>
          </a:prstGeom>
          <a:solidFill>
            <a:srgbClr val="F3B5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a:extLst>
              <a:ext uri="{FF2B5EF4-FFF2-40B4-BE49-F238E27FC236}">
                <a16:creationId xmlns:a16="http://schemas.microsoft.com/office/drawing/2014/main" id="{56E4A5E0-8515-446E-8AB2-F4BB9A079AE9}"/>
              </a:ext>
            </a:extLst>
          </p:cNvPr>
          <p:cNvSpPr/>
          <p:nvPr/>
        </p:nvSpPr>
        <p:spPr>
          <a:xfrm>
            <a:off x="392123" y="4615487"/>
            <a:ext cx="213928" cy="213928"/>
          </a:xfrm>
          <a:prstGeom prst="ellipse">
            <a:avLst/>
          </a:prstGeom>
          <a:solidFill>
            <a:srgbClr val="4571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86602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E63AA0-25C1-9D43-8DE7-8C299560C562}"/>
              </a:ext>
            </a:extLst>
          </p:cNvPr>
          <p:cNvSpPr>
            <a:spLocks noGrp="1"/>
          </p:cNvSpPr>
          <p:nvPr>
            <p:ph type="title"/>
          </p:nvPr>
        </p:nvSpPr>
        <p:spPr>
          <a:xfrm>
            <a:off x="373116" y="365125"/>
            <a:ext cx="10515600" cy="1325563"/>
          </a:xfrm>
        </p:spPr>
        <p:txBody>
          <a:bodyPr/>
          <a:lstStyle/>
          <a:p>
            <a:r>
              <a:rPr lang="fr-FR" dirty="0"/>
              <a:t>Méthodologie d’enquête</a:t>
            </a:r>
          </a:p>
        </p:txBody>
      </p:sp>
      <p:sp>
        <p:nvSpPr>
          <p:cNvPr id="3" name="Espace réservé du contenu 2">
            <a:extLst>
              <a:ext uri="{FF2B5EF4-FFF2-40B4-BE49-F238E27FC236}">
                <a16:creationId xmlns:a16="http://schemas.microsoft.com/office/drawing/2014/main" id="{1907FB42-40C5-4642-92DF-F57C37F2B0DF}"/>
              </a:ext>
            </a:extLst>
          </p:cNvPr>
          <p:cNvSpPr>
            <a:spLocks noGrp="1"/>
          </p:cNvSpPr>
          <p:nvPr>
            <p:ph idx="1"/>
          </p:nvPr>
        </p:nvSpPr>
        <p:spPr/>
        <p:txBody>
          <a:bodyPr/>
          <a:lstStyle/>
          <a:p>
            <a:r>
              <a:rPr lang="fr-FR" dirty="0"/>
              <a:t>Enquête en ligne réalisée en 4 phases</a:t>
            </a:r>
          </a:p>
        </p:txBody>
      </p:sp>
      <p:graphicFrame>
        <p:nvGraphicFramePr>
          <p:cNvPr id="4" name="Tableau 4">
            <a:extLst>
              <a:ext uri="{FF2B5EF4-FFF2-40B4-BE49-F238E27FC236}">
                <a16:creationId xmlns:a16="http://schemas.microsoft.com/office/drawing/2014/main" id="{FE699D3D-ABDF-FD4A-A13E-5E6B189FA4C0}"/>
              </a:ext>
            </a:extLst>
          </p:cNvPr>
          <p:cNvGraphicFramePr>
            <a:graphicFrameLocks noGrp="1"/>
          </p:cNvGraphicFramePr>
          <p:nvPr>
            <p:extLst>
              <p:ext uri="{D42A27DB-BD31-4B8C-83A1-F6EECF244321}">
                <p14:modId xmlns:p14="http://schemas.microsoft.com/office/powerpoint/2010/main" val="3488277605"/>
              </p:ext>
            </p:extLst>
          </p:nvPr>
        </p:nvGraphicFramePr>
        <p:xfrm>
          <a:off x="838200" y="2642834"/>
          <a:ext cx="10050516" cy="3261360"/>
        </p:xfrm>
        <a:graphic>
          <a:graphicData uri="http://schemas.openxmlformats.org/drawingml/2006/table">
            <a:tbl>
              <a:tblPr firstRow="1" bandRow="1">
                <a:tableStyleId>{5C22544A-7EE6-4342-B048-85BDC9FD1C3A}</a:tableStyleId>
              </a:tblPr>
              <a:tblGrid>
                <a:gridCol w="4553607">
                  <a:extLst>
                    <a:ext uri="{9D8B030D-6E8A-4147-A177-3AD203B41FA5}">
                      <a16:colId xmlns:a16="http://schemas.microsoft.com/office/drawing/2014/main" val="854773507"/>
                    </a:ext>
                  </a:extLst>
                </a:gridCol>
                <a:gridCol w="2146737">
                  <a:extLst>
                    <a:ext uri="{9D8B030D-6E8A-4147-A177-3AD203B41FA5}">
                      <a16:colId xmlns:a16="http://schemas.microsoft.com/office/drawing/2014/main" val="1675952900"/>
                    </a:ext>
                  </a:extLst>
                </a:gridCol>
                <a:gridCol w="3350172">
                  <a:extLst>
                    <a:ext uri="{9D8B030D-6E8A-4147-A177-3AD203B41FA5}">
                      <a16:colId xmlns:a16="http://schemas.microsoft.com/office/drawing/2014/main" val="1001096429"/>
                    </a:ext>
                  </a:extLst>
                </a:gridCol>
              </a:tblGrid>
              <a:tr h="605308">
                <a:tc>
                  <a:txBody>
                    <a:bodyPr/>
                    <a:lstStyle/>
                    <a:p>
                      <a:pPr algn="ctr"/>
                      <a:r>
                        <a:rPr lang="fr-FR" sz="2000" dirty="0"/>
                        <a:t>Phase</a:t>
                      </a:r>
                    </a:p>
                  </a:txBody>
                  <a:tcPr>
                    <a:solidFill>
                      <a:srgbClr val="4571AE"/>
                    </a:solidFill>
                  </a:tcPr>
                </a:tc>
                <a:tc>
                  <a:txBody>
                    <a:bodyPr/>
                    <a:lstStyle/>
                    <a:p>
                      <a:pPr algn="ctr"/>
                      <a:r>
                        <a:rPr lang="fr-FR" sz="2000" dirty="0"/>
                        <a:t>Dates d’enquêtes</a:t>
                      </a:r>
                    </a:p>
                  </a:txBody>
                  <a:tcPr>
                    <a:solidFill>
                      <a:srgbClr val="4571AE"/>
                    </a:solidFill>
                  </a:tcPr>
                </a:tc>
                <a:tc>
                  <a:txBody>
                    <a:bodyPr/>
                    <a:lstStyle/>
                    <a:p>
                      <a:pPr algn="ctr"/>
                      <a:r>
                        <a:rPr lang="fr-FR" sz="2000" dirty="0"/>
                        <a:t>Nombre de questionnaires exploitables</a:t>
                      </a:r>
                    </a:p>
                  </a:txBody>
                  <a:tcPr>
                    <a:solidFill>
                      <a:srgbClr val="4571AE"/>
                    </a:solidFill>
                  </a:tcPr>
                </a:tc>
                <a:extLst>
                  <a:ext uri="{0D108BD9-81ED-4DB2-BD59-A6C34878D82A}">
                    <a16:rowId xmlns:a16="http://schemas.microsoft.com/office/drawing/2014/main" val="3201275672"/>
                  </a:ext>
                </a:extLst>
              </a:tr>
              <a:tr h="605308">
                <a:tc>
                  <a:txBody>
                    <a:bodyPr/>
                    <a:lstStyle/>
                    <a:p>
                      <a:r>
                        <a:rPr lang="fr-FR" dirty="0"/>
                        <a:t>Début du confinement – 1</a:t>
                      </a:r>
                      <a:r>
                        <a:rPr lang="fr-FR" baseline="30000" dirty="0"/>
                        <a:t>ère</a:t>
                      </a:r>
                      <a:r>
                        <a:rPr lang="fr-FR" dirty="0"/>
                        <a:t> semaine</a:t>
                      </a:r>
                    </a:p>
                    <a:p>
                      <a:pPr algn="r"/>
                      <a:r>
                        <a:rPr lang="fr-FR" dirty="0"/>
                        <a:t>Mardi 17 mars / lundi 23 mars</a:t>
                      </a:r>
                    </a:p>
                  </a:txBody>
                  <a:tcPr>
                    <a:solidFill>
                      <a:schemeClr val="accent4">
                        <a:lumMod val="20000"/>
                        <a:lumOff val="80000"/>
                      </a:schemeClr>
                    </a:solidFill>
                  </a:tcPr>
                </a:tc>
                <a:tc>
                  <a:txBody>
                    <a:bodyPr/>
                    <a:lstStyle/>
                    <a:p>
                      <a:r>
                        <a:rPr lang="fr-FR" dirty="0"/>
                        <a:t>24-28 mars 2020</a:t>
                      </a:r>
                    </a:p>
                  </a:txBody>
                  <a:tcPr>
                    <a:solidFill>
                      <a:schemeClr val="accent4">
                        <a:lumMod val="20000"/>
                        <a:lumOff val="80000"/>
                      </a:schemeClr>
                    </a:solidFill>
                  </a:tcPr>
                </a:tc>
                <a:tc>
                  <a:txBody>
                    <a:bodyPr/>
                    <a:lstStyle/>
                    <a:p>
                      <a:r>
                        <a:rPr lang="fr-FR" dirty="0"/>
                        <a:t>2481 questionnaires</a:t>
                      </a:r>
                    </a:p>
                  </a:txBody>
                  <a:tcPr>
                    <a:solidFill>
                      <a:schemeClr val="accent4">
                        <a:lumMod val="20000"/>
                        <a:lumOff val="80000"/>
                      </a:schemeClr>
                    </a:solidFill>
                  </a:tcPr>
                </a:tc>
                <a:extLst>
                  <a:ext uri="{0D108BD9-81ED-4DB2-BD59-A6C34878D82A}">
                    <a16:rowId xmlns:a16="http://schemas.microsoft.com/office/drawing/2014/main" val="2527577747"/>
                  </a:ext>
                </a:extLst>
              </a:tr>
              <a:tr h="605308">
                <a:tc>
                  <a:txBody>
                    <a:bodyPr/>
                    <a:lstStyle/>
                    <a:p>
                      <a:r>
                        <a:rPr lang="fr-FR" dirty="0"/>
                        <a:t>Confinement installé – 3</a:t>
                      </a:r>
                      <a:r>
                        <a:rPr lang="fr-FR" baseline="30000" dirty="0"/>
                        <a:t>ème</a:t>
                      </a:r>
                      <a:r>
                        <a:rPr lang="fr-FR" dirty="0"/>
                        <a:t> semaine</a:t>
                      </a:r>
                    </a:p>
                    <a:p>
                      <a:pPr marL="0" marR="0" lvl="0" indent="0" algn="r" defTabSz="914400" rtl="0" eaLnBrk="1" fontAlgn="auto" latinLnBrk="0" hangingPunct="1">
                        <a:lnSpc>
                          <a:spcPct val="100000"/>
                        </a:lnSpc>
                        <a:spcBef>
                          <a:spcPts val="0"/>
                        </a:spcBef>
                        <a:spcAft>
                          <a:spcPts val="0"/>
                        </a:spcAft>
                        <a:buClrTx/>
                        <a:buSzTx/>
                        <a:buFontTx/>
                        <a:buNone/>
                        <a:tabLst/>
                        <a:defRPr/>
                      </a:pPr>
                      <a:r>
                        <a:rPr lang="fr-FR" dirty="0"/>
                        <a:t>Lundi 30 mars / dimanche 05 avril</a:t>
                      </a:r>
                    </a:p>
                  </a:txBody>
                  <a:tcPr>
                    <a:solidFill>
                      <a:schemeClr val="accent2">
                        <a:lumMod val="20000"/>
                        <a:lumOff val="80000"/>
                      </a:schemeClr>
                    </a:solidFill>
                  </a:tcPr>
                </a:tc>
                <a:tc>
                  <a:txBody>
                    <a:bodyPr/>
                    <a:lstStyle/>
                    <a:p>
                      <a:r>
                        <a:rPr lang="fr-FR" dirty="0"/>
                        <a:t>06-12 avril 2020</a:t>
                      </a:r>
                    </a:p>
                  </a:txBody>
                  <a:tcPr>
                    <a:solidFill>
                      <a:schemeClr val="accent2">
                        <a:lumMod val="20000"/>
                        <a:lumOff val="80000"/>
                      </a:schemeClr>
                    </a:solidFill>
                  </a:tcPr>
                </a:tc>
                <a:tc>
                  <a:txBody>
                    <a:bodyPr/>
                    <a:lstStyle/>
                    <a:p>
                      <a:r>
                        <a:rPr lang="fr-FR" dirty="0"/>
                        <a:t>1018 questionnaires</a:t>
                      </a:r>
                    </a:p>
                  </a:txBody>
                  <a:tcPr>
                    <a:solidFill>
                      <a:schemeClr val="accent2">
                        <a:lumMod val="20000"/>
                        <a:lumOff val="80000"/>
                      </a:schemeClr>
                    </a:solidFill>
                  </a:tcPr>
                </a:tc>
                <a:extLst>
                  <a:ext uri="{0D108BD9-81ED-4DB2-BD59-A6C34878D82A}">
                    <a16:rowId xmlns:a16="http://schemas.microsoft.com/office/drawing/2014/main" val="1207797623"/>
                  </a:ext>
                </a:extLst>
              </a:tr>
              <a:tr h="605308">
                <a:tc>
                  <a:txBody>
                    <a:bodyPr/>
                    <a:lstStyle/>
                    <a:p>
                      <a:r>
                        <a:rPr lang="fr-FR" dirty="0"/>
                        <a:t>Confinement persistant – 7</a:t>
                      </a:r>
                      <a:r>
                        <a:rPr lang="fr-FR" baseline="30000" dirty="0"/>
                        <a:t>ème</a:t>
                      </a:r>
                      <a:r>
                        <a:rPr lang="fr-FR" dirty="0"/>
                        <a:t> semaine</a:t>
                      </a:r>
                    </a:p>
                    <a:p>
                      <a:pPr algn="r"/>
                      <a:r>
                        <a:rPr lang="fr-FR" dirty="0"/>
                        <a:t>Lundi 27 avril / dimanche 03 mai</a:t>
                      </a:r>
                    </a:p>
                  </a:txBody>
                  <a:tcPr>
                    <a:solidFill>
                      <a:schemeClr val="accent4">
                        <a:lumMod val="20000"/>
                        <a:lumOff val="80000"/>
                      </a:schemeClr>
                    </a:solidFill>
                  </a:tcPr>
                </a:tc>
                <a:tc>
                  <a:txBody>
                    <a:bodyPr/>
                    <a:lstStyle/>
                    <a:p>
                      <a:r>
                        <a:rPr lang="fr-FR" dirty="0"/>
                        <a:t>04-07 mai 2020</a:t>
                      </a:r>
                    </a:p>
                  </a:txBody>
                  <a:tcPr>
                    <a:solidFill>
                      <a:schemeClr val="accent4">
                        <a:lumMod val="20000"/>
                        <a:lumOff val="80000"/>
                      </a:schemeClr>
                    </a:solidFill>
                  </a:tcPr>
                </a:tc>
                <a:tc>
                  <a:txBody>
                    <a:bodyPr/>
                    <a:lstStyle/>
                    <a:p>
                      <a:r>
                        <a:rPr lang="fr-FR" dirty="0"/>
                        <a:t>525 questionnaires</a:t>
                      </a:r>
                    </a:p>
                  </a:txBody>
                  <a:tcPr>
                    <a:solidFill>
                      <a:schemeClr val="accent4">
                        <a:lumMod val="20000"/>
                        <a:lumOff val="80000"/>
                      </a:schemeClr>
                    </a:solidFill>
                  </a:tcPr>
                </a:tc>
                <a:extLst>
                  <a:ext uri="{0D108BD9-81ED-4DB2-BD59-A6C34878D82A}">
                    <a16:rowId xmlns:a16="http://schemas.microsoft.com/office/drawing/2014/main" val="999727770"/>
                  </a:ext>
                </a:extLst>
              </a:tr>
              <a:tr h="605308">
                <a:tc>
                  <a:txBody>
                    <a:bodyPr/>
                    <a:lstStyle/>
                    <a:p>
                      <a:r>
                        <a:rPr lang="fr-FR" dirty="0" err="1"/>
                        <a:t>Déconfinement</a:t>
                      </a:r>
                      <a:r>
                        <a:rPr lang="fr-FR" dirty="0"/>
                        <a:t> – 4</a:t>
                      </a:r>
                      <a:r>
                        <a:rPr lang="fr-FR" baseline="30000" dirty="0"/>
                        <a:t>ème</a:t>
                      </a:r>
                      <a:r>
                        <a:rPr lang="fr-FR" dirty="0"/>
                        <a:t> semaine</a:t>
                      </a:r>
                    </a:p>
                    <a:p>
                      <a:pPr marL="0" marR="0" lvl="0" indent="0" algn="r" defTabSz="914400" rtl="0" eaLnBrk="1" fontAlgn="auto" latinLnBrk="0" hangingPunct="1">
                        <a:lnSpc>
                          <a:spcPct val="100000"/>
                        </a:lnSpc>
                        <a:spcBef>
                          <a:spcPts val="0"/>
                        </a:spcBef>
                        <a:spcAft>
                          <a:spcPts val="0"/>
                        </a:spcAft>
                        <a:buClrTx/>
                        <a:buSzTx/>
                        <a:buFontTx/>
                        <a:buNone/>
                        <a:tabLst/>
                        <a:defRPr/>
                      </a:pPr>
                      <a:r>
                        <a:rPr lang="fr-FR" dirty="0"/>
                        <a:t>Lundi 25 mai / dimanche 31 mai </a:t>
                      </a:r>
                    </a:p>
                  </a:txBody>
                  <a:tcPr>
                    <a:solidFill>
                      <a:schemeClr val="accent2">
                        <a:lumMod val="20000"/>
                        <a:lumOff val="80000"/>
                      </a:schemeClr>
                    </a:solidFill>
                  </a:tcPr>
                </a:tc>
                <a:tc>
                  <a:txBody>
                    <a:bodyPr/>
                    <a:lstStyle/>
                    <a:p>
                      <a:r>
                        <a:rPr lang="fr-FR" dirty="0"/>
                        <a:t>01-07 juin 2020</a:t>
                      </a:r>
                    </a:p>
                  </a:txBody>
                  <a:tcPr>
                    <a:solidFill>
                      <a:schemeClr val="accent2">
                        <a:lumMod val="20000"/>
                        <a:lumOff val="80000"/>
                      </a:schemeClr>
                    </a:solidFill>
                  </a:tcPr>
                </a:tc>
                <a:tc>
                  <a:txBody>
                    <a:bodyPr/>
                    <a:lstStyle/>
                    <a:p>
                      <a:r>
                        <a:rPr lang="fr-FR" dirty="0"/>
                        <a:t>318 questionnaires</a:t>
                      </a:r>
                    </a:p>
                  </a:txBody>
                  <a:tcPr>
                    <a:solidFill>
                      <a:schemeClr val="accent2">
                        <a:lumMod val="20000"/>
                        <a:lumOff val="80000"/>
                      </a:schemeClr>
                    </a:solidFill>
                  </a:tcPr>
                </a:tc>
                <a:extLst>
                  <a:ext uri="{0D108BD9-81ED-4DB2-BD59-A6C34878D82A}">
                    <a16:rowId xmlns:a16="http://schemas.microsoft.com/office/drawing/2014/main" val="679011037"/>
                  </a:ext>
                </a:extLst>
              </a:tr>
            </a:tbl>
          </a:graphicData>
        </a:graphic>
      </p:graphicFrame>
      <p:pic>
        <p:nvPicPr>
          <p:cNvPr id="5" name="Image 4">
            <a:extLst>
              <a:ext uri="{FF2B5EF4-FFF2-40B4-BE49-F238E27FC236}">
                <a16:creationId xmlns:a16="http://schemas.microsoft.com/office/drawing/2014/main" id="{793D733C-DD89-43D4-A612-31AD80E96E74}"/>
              </a:ext>
            </a:extLst>
          </p:cNvPr>
          <p:cNvPicPr>
            <a:picLocks noChangeAspect="1"/>
          </p:cNvPicPr>
          <p:nvPr/>
        </p:nvPicPr>
        <p:blipFill>
          <a:blip r:embed="rId3"/>
          <a:stretch>
            <a:fillRect/>
          </a:stretch>
        </p:blipFill>
        <p:spPr>
          <a:xfrm>
            <a:off x="10865224" y="115760"/>
            <a:ext cx="1192304" cy="498730"/>
          </a:xfrm>
          <a:prstGeom prst="rect">
            <a:avLst/>
          </a:prstGeom>
        </p:spPr>
      </p:pic>
      <p:pic>
        <p:nvPicPr>
          <p:cNvPr id="6" name="Image 5">
            <a:extLst>
              <a:ext uri="{FF2B5EF4-FFF2-40B4-BE49-F238E27FC236}">
                <a16:creationId xmlns:a16="http://schemas.microsoft.com/office/drawing/2014/main" id="{D9873C8D-F718-4CD5-9913-456600D0EBBF}"/>
              </a:ext>
            </a:extLst>
          </p:cNvPr>
          <p:cNvPicPr>
            <a:picLocks noChangeAspect="1"/>
          </p:cNvPicPr>
          <p:nvPr/>
        </p:nvPicPr>
        <p:blipFill>
          <a:blip r:embed="rId4"/>
          <a:stretch>
            <a:fillRect/>
          </a:stretch>
        </p:blipFill>
        <p:spPr>
          <a:xfrm>
            <a:off x="10808076" y="681037"/>
            <a:ext cx="1192302" cy="568786"/>
          </a:xfrm>
          <a:prstGeom prst="rect">
            <a:avLst/>
          </a:prstGeom>
        </p:spPr>
      </p:pic>
      <p:sp>
        <p:nvSpPr>
          <p:cNvPr id="7" name="Rectangle : coins arrondis 6">
            <a:extLst>
              <a:ext uri="{FF2B5EF4-FFF2-40B4-BE49-F238E27FC236}">
                <a16:creationId xmlns:a16="http://schemas.microsoft.com/office/drawing/2014/main" id="{4C1D73D3-D1BB-43DA-A2B1-B9E88C628A03}"/>
              </a:ext>
            </a:extLst>
          </p:cNvPr>
          <p:cNvSpPr/>
          <p:nvPr/>
        </p:nvSpPr>
        <p:spPr>
          <a:xfrm>
            <a:off x="0" y="6644901"/>
            <a:ext cx="12192000" cy="213099"/>
          </a:xfrm>
          <a:prstGeom prst="roundRect">
            <a:avLst/>
          </a:prstGeom>
          <a:solidFill>
            <a:srgbClr val="AC1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err="1"/>
              <a:t>Boquet</a:t>
            </a:r>
            <a:r>
              <a:rPr lang="fr-FR" dirty="0"/>
              <a:t> M. Dorkel N. 15/01/2021                                             							6/26              </a:t>
            </a:r>
          </a:p>
        </p:txBody>
      </p:sp>
    </p:spTree>
    <p:extLst>
      <p:ext uri="{BB962C8B-B14F-4D97-AF65-F5344CB8AC3E}">
        <p14:creationId xmlns:p14="http://schemas.microsoft.com/office/powerpoint/2010/main" val="3202220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60F210-E604-8640-B234-E709E660388B}"/>
              </a:ext>
            </a:extLst>
          </p:cNvPr>
          <p:cNvSpPr>
            <a:spLocks noGrp="1"/>
          </p:cNvSpPr>
          <p:nvPr>
            <p:ph type="title"/>
          </p:nvPr>
        </p:nvSpPr>
        <p:spPr/>
        <p:txBody>
          <a:bodyPr>
            <a:normAutofit/>
          </a:bodyPr>
          <a:lstStyle/>
          <a:p>
            <a:br>
              <a:rPr lang="fr-FR" dirty="0"/>
            </a:br>
            <a:endParaRPr lang="fr-FR" dirty="0"/>
          </a:p>
        </p:txBody>
      </p:sp>
      <p:graphicFrame>
        <p:nvGraphicFramePr>
          <p:cNvPr id="4" name="Diagramme 3">
            <a:extLst>
              <a:ext uri="{FF2B5EF4-FFF2-40B4-BE49-F238E27FC236}">
                <a16:creationId xmlns:a16="http://schemas.microsoft.com/office/drawing/2014/main" id="{8BE20F48-CFDA-764C-9145-936D51D618CE}"/>
              </a:ext>
            </a:extLst>
          </p:cNvPr>
          <p:cNvGraphicFramePr/>
          <p:nvPr>
            <p:extLst>
              <p:ext uri="{D42A27DB-BD31-4B8C-83A1-F6EECF244321}">
                <p14:modId xmlns:p14="http://schemas.microsoft.com/office/powerpoint/2010/main" val="245314841"/>
              </p:ext>
            </p:extLst>
          </p:nvPr>
        </p:nvGraphicFramePr>
        <p:xfrm>
          <a:off x="838200" y="1660223"/>
          <a:ext cx="10515599" cy="4614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re 1">
            <a:extLst>
              <a:ext uri="{FF2B5EF4-FFF2-40B4-BE49-F238E27FC236}">
                <a16:creationId xmlns:a16="http://schemas.microsoft.com/office/drawing/2014/main" id="{523B49B6-F871-AC4E-BD1F-10AA85506BE3}"/>
              </a:ext>
            </a:extLst>
          </p:cNvPr>
          <p:cNvSpPr txBox="1">
            <a:spLocks/>
          </p:cNvSpPr>
          <p:nvPr/>
        </p:nvSpPr>
        <p:spPr>
          <a:xfrm>
            <a:off x="446025" y="1825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Méthodologie d’enquête</a:t>
            </a:r>
          </a:p>
        </p:txBody>
      </p:sp>
      <p:pic>
        <p:nvPicPr>
          <p:cNvPr id="6" name="Image 5">
            <a:extLst>
              <a:ext uri="{FF2B5EF4-FFF2-40B4-BE49-F238E27FC236}">
                <a16:creationId xmlns:a16="http://schemas.microsoft.com/office/drawing/2014/main" id="{E1EDBF3E-8005-4246-8DFF-1531C8FA7C2E}"/>
              </a:ext>
            </a:extLst>
          </p:cNvPr>
          <p:cNvPicPr>
            <a:picLocks noChangeAspect="1"/>
          </p:cNvPicPr>
          <p:nvPr/>
        </p:nvPicPr>
        <p:blipFill>
          <a:blip r:embed="rId8"/>
          <a:stretch>
            <a:fillRect/>
          </a:stretch>
        </p:blipFill>
        <p:spPr>
          <a:xfrm>
            <a:off x="10865224" y="115760"/>
            <a:ext cx="1192304" cy="498730"/>
          </a:xfrm>
          <a:prstGeom prst="rect">
            <a:avLst/>
          </a:prstGeom>
        </p:spPr>
      </p:pic>
      <p:pic>
        <p:nvPicPr>
          <p:cNvPr id="7" name="Image 6">
            <a:extLst>
              <a:ext uri="{FF2B5EF4-FFF2-40B4-BE49-F238E27FC236}">
                <a16:creationId xmlns:a16="http://schemas.microsoft.com/office/drawing/2014/main" id="{3BCBC4B3-E00E-4609-B04E-E020CB856E79}"/>
              </a:ext>
            </a:extLst>
          </p:cNvPr>
          <p:cNvPicPr>
            <a:picLocks noChangeAspect="1"/>
          </p:cNvPicPr>
          <p:nvPr/>
        </p:nvPicPr>
        <p:blipFill>
          <a:blip r:embed="rId9"/>
          <a:stretch>
            <a:fillRect/>
          </a:stretch>
        </p:blipFill>
        <p:spPr>
          <a:xfrm>
            <a:off x="10808076" y="681037"/>
            <a:ext cx="1192302" cy="568786"/>
          </a:xfrm>
          <a:prstGeom prst="rect">
            <a:avLst/>
          </a:prstGeom>
        </p:spPr>
      </p:pic>
      <p:sp>
        <p:nvSpPr>
          <p:cNvPr id="8" name="Rectangle : coins arrondis 7">
            <a:extLst>
              <a:ext uri="{FF2B5EF4-FFF2-40B4-BE49-F238E27FC236}">
                <a16:creationId xmlns:a16="http://schemas.microsoft.com/office/drawing/2014/main" id="{EB5183C5-C22A-471B-AAD3-CF19FF136BB9}"/>
              </a:ext>
            </a:extLst>
          </p:cNvPr>
          <p:cNvSpPr/>
          <p:nvPr/>
        </p:nvSpPr>
        <p:spPr>
          <a:xfrm>
            <a:off x="0" y="6644901"/>
            <a:ext cx="12192000" cy="213099"/>
          </a:xfrm>
          <a:prstGeom prst="roundRect">
            <a:avLst/>
          </a:prstGeom>
          <a:solidFill>
            <a:srgbClr val="AC1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err="1"/>
              <a:t>Boquet</a:t>
            </a:r>
            <a:r>
              <a:rPr lang="fr-FR" dirty="0"/>
              <a:t> M. Dorkel N. 15/01/2021                                             							7/26              </a:t>
            </a:r>
          </a:p>
        </p:txBody>
      </p:sp>
    </p:spTree>
    <p:extLst>
      <p:ext uri="{BB962C8B-B14F-4D97-AF65-F5344CB8AC3E}">
        <p14:creationId xmlns:p14="http://schemas.microsoft.com/office/powerpoint/2010/main" val="3813661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87BA09-CBE4-EA49-9D7B-02627874A7A9}"/>
              </a:ext>
            </a:extLst>
          </p:cNvPr>
          <p:cNvSpPr>
            <a:spLocks noGrp="1"/>
          </p:cNvSpPr>
          <p:nvPr>
            <p:ph type="title"/>
          </p:nvPr>
        </p:nvSpPr>
        <p:spPr>
          <a:xfrm>
            <a:off x="-2054975" y="-69624"/>
            <a:ext cx="10515600" cy="1325563"/>
          </a:xfrm>
        </p:spPr>
        <p:txBody>
          <a:bodyPr/>
          <a:lstStyle/>
          <a:p>
            <a:pPr algn="ctr"/>
            <a:r>
              <a:rPr lang="fr-FR" dirty="0"/>
              <a:t>Synthèse pour les 4 phases</a:t>
            </a:r>
          </a:p>
        </p:txBody>
      </p:sp>
      <p:sp>
        <p:nvSpPr>
          <p:cNvPr id="10" name="ZoneTexte 9">
            <a:extLst>
              <a:ext uri="{FF2B5EF4-FFF2-40B4-BE49-F238E27FC236}">
                <a16:creationId xmlns:a16="http://schemas.microsoft.com/office/drawing/2014/main" id="{60E08DE6-8006-4EB4-A8F9-A4D595B1A467}"/>
              </a:ext>
            </a:extLst>
          </p:cNvPr>
          <p:cNvSpPr txBox="1"/>
          <p:nvPr/>
        </p:nvSpPr>
        <p:spPr>
          <a:xfrm>
            <a:off x="386856" y="1080501"/>
            <a:ext cx="2601592" cy="646331"/>
          </a:xfrm>
          <a:prstGeom prst="rect">
            <a:avLst/>
          </a:prstGeom>
          <a:noFill/>
        </p:spPr>
        <p:txBody>
          <a:bodyPr wrap="square" rtlCol="0">
            <a:spAutoFit/>
          </a:bodyPr>
          <a:lstStyle/>
          <a:p>
            <a:pPr algn="ctr"/>
            <a:r>
              <a:rPr lang="fr-FR" dirty="0"/>
              <a:t>Achats par anticipation du confinement</a:t>
            </a:r>
          </a:p>
        </p:txBody>
      </p:sp>
      <p:sp>
        <p:nvSpPr>
          <p:cNvPr id="12" name="ZoneTexte 11">
            <a:extLst>
              <a:ext uri="{FF2B5EF4-FFF2-40B4-BE49-F238E27FC236}">
                <a16:creationId xmlns:a16="http://schemas.microsoft.com/office/drawing/2014/main" id="{D1B4AE2D-85AA-4E93-856C-0404CB5CB19D}"/>
              </a:ext>
            </a:extLst>
          </p:cNvPr>
          <p:cNvSpPr txBox="1"/>
          <p:nvPr/>
        </p:nvSpPr>
        <p:spPr>
          <a:xfrm>
            <a:off x="860294" y="1733771"/>
            <a:ext cx="1706856" cy="1015663"/>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r>
              <a:rPr lang="fr-FR" sz="6000" b="1" dirty="0"/>
              <a:t>NON</a:t>
            </a:r>
          </a:p>
        </p:txBody>
      </p:sp>
      <p:pic>
        <p:nvPicPr>
          <p:cNvPr id="14" name="Image 13">
            <a:extLst>
              <a:ext uri="{FF2B5EF4-FFF2-40B4-BE49-F238E27FC236}">
                <a16:creationId xmlns:a16="http://schemas.microsoft.com/office/drawing/2014/main" id="{B83C73E1-60CD-496B-A856-BAB14F751DA2}"/>
              </a:ext>
            </a:extLst>
          </p:cNvPr>
          <p:cNvPicPr>
            <a:picLocks noChangeAspect="1"/>
          </p:cNvPicPr>
          <p:nvPr/>
        </p:nvPicPr>
        <p:blipFill>
          <a:blip r:embed="rId3"/>
          <a:stretch>
            <a:fillRect/>
          </a:stretch>
        </p:blipFill>
        <p:spPr>
          <a:xfrm>
            <a:off x="5757895" y="1849589"/>
            <a:ext cx="858507" cy="858508"/>
          </a:xfrm>
          <a:prstGeom prst="rect">
            <a:avLst/>
          </a:prstGeom>
        </p:spPr>
      </p:pic>
      <p:sp>
        <p:nvSpPr>
          <p:cNvPr id="16" name="ZoneTexte 15">
            <a:extLst>
              <a:ext uri="{FF2B5EF4-FFF2-40B4-BE49-F238E27FC236}">
                <a16:creationId xmlns:a16="http://schemas.microsoft.com/office/drawing/2014/main" id="{D6B5A68D-D31E-4C72-BF1E-1ED93FB92600}"/>
              </a:ext>
            </a:extLst>
          </p:cNvPr>
          <p:cNvSpPr txBox="1"/>
          <p:nvPr/>
        </p:nvSpPr>
        <p:spPr>
          <a:xfrm>
            <a:off x="5091592" y="1300206"/>
            <a:ext cx="2191115" cy="2352952"/>
          </a:xfrm>
          <a:prstGeom prst="rect">
            <a:avLst/>
          </a:prstGeom>
          <a:noFill/>
        </p:spPr>
        <p:txBody>
          <a:bodyPr wrap="square" rtlCol="0">
            <a:spAutoFit/>
          </a:bodyPr>
          <a:lstStyle/>
          <a:p>
            <a:pPr algn="ctr">
              <a:lnSpc>
                <a:spcPct val="150000"/>
              </a:lnSpc>
            </a:pPr>
            <a:r>
              <a:rPr lang="fr-FR" sz="2000" dirty="0"/>
              <a:t>Inquiétude</a:t>
            </a:r>
          </a:p>
          <a:p>
            <a:pPr algn="ctr">
              <a:lnSpc>
                <a:spcPct val="150000"/>
              </a:lnSpc>
            </a:pPr>
            <a:endParaRPr lang="fr-FR" sz="2000" dirty="0"/>
          </a:p>
          <a:p>
            <a:pPr algn="ctr">
              <a:lnSpc>
                <a:spcPct val="150000"/>
              </a:lnSpc>
            </a:pPr>
            <a:endParaRPr lang="fr-FR" sz="2000" dirty="0"/>
          </a:p>
          <a:p>
            <a:pPr algn="ctr">
              <a:lnSpc>
                <a:spcPct val="150000"/>
              </a:lnSpc>
            </a:pPr>
            <a:r>
              <a:rPr lang="fr-FR" sz="2000" dirty="0"/>
              <a:t>3/5 Pour soi</a:t>
            </a:r>
          </a:p>
          <a:p>
            <a:pPr algn="ctr">
              <a:lnSpc>
                <a:spcPct val="150000"/>
              </a:lnSpc>
            </a:pPr>
            <a:r>
              <a:rPr lang="fr-FR" sz="2000" dirty="0"/>
              <a:t>4/5 pour les autres </a:t>
            </a:r>
          </a:p>
        </p:txBody>
      </p:sp>
      <p:sp>
        <p:nvSpPr>
          <p:cNvPr id="21" name="ZoneTexte 20">
            <a:extLst>
              <a:ext uri="{FF2B5EF4-FFF2-40B4-BE49-F238E27FC236}">
                <a16:creationId xmlns:a16="http://schemas.microsoft.com/office/drawing/2014/main" id="{D01D5580-6951-484C-8CC9-6D128E61AFC2}"/>
              </a:ext>
            </a:extLst>
          </p:cNvPr>
          <p:cNvSpPr txBox="1"/>
          <p:nvPr/>
        </p:nvSpPr>
        <p:spPr>
          <a:xfrm>
            <a:off x="7030568" y="3898723"/>
            <a:ext cx="2681672" cy="646331"/>
          </a:xfrm>
          <a:prstGeom prst="rect">
            <a:avLst/>
          </a:prstGeom>
          <a:noFill/>
        </p:spPr>
        <p:txBody>
          <a:bodyPr wrap="square" rtlCol="0">
            <a:spAutoFit/>
          </a:bodyPr>
          <a:lstStyle/>
          <a:p>
            <a:pPr algn="ctr"/>
            <a:r>
              <a:rPr lang="fr-FR" dirty="0"/>
              <a:t>Moyenne du nombre d’achats sur une semaine</a:t>
            </a:r>
          </a:p>
        </p:txBody>
      </p:sp>
      <p:pic>
        <p:nvPicPr>
          <p:cNvPr id="27" name="Image 26">
            <a:extLst>
              <a:ext uri="{FF2B5EF4-FFF2-40B4-BE49-F238E27FC236}">
                <a16:creationId xmlns:a16="http://schemas.microsoft.com/office/drawing/2014/main" id="{77D08AEE-C315-4DD3-A7DF-2AA06209312D}"/>
              </a:ext>
            </a:extLst>
          </p:cNvPr>
          <p:cNvPicPr>
            <a:picLocks noChangeAspect="1"/>
          </p:cNvPicPr>
          <p:nvPr/>
        </p:nvPicPr>
        <p:blipFill>
          <a:blip r:embed="rId4"/>
          <a:stretch>
            <a:fillRect/>
          </a:stretch>
        </p:blipFill>
        <p:spPr>
          <a:xfrm>
            <a:off x="3290834" y="5070980"/>
            <a:ext cx="869774" cy="869774"/>
          </a:xfrm>
          <a:prstGeom prst="rect">
            <a:avLst/>
          </a:prstGeom>
        </p:spPr>
      </p:pic>
      <p:grpSp>
        <p:nvGrpSpPr>
          <p:cNvPr id="8" name="Groupe 7">
            <a:extLst>
              <a:ext uri="{FF2B5EF4-FFF2-40B4-BE49-F238E27FC236}">
                <a16:creationId xmlns:a16="http://schemas.microsoft.com/office/drawing/2014/main" id="{1C2C7933-B7B1-45C4-B1CE-DD8FC2B5A5DD}"/>
              </a:ext>
            </a:extLst>
          </p:cNvPr>
          <p:cNvGrpSpPr/>
          <p:nvPr/>
        </p:nvGrpSpPr>
        <p:grpSpPr>
          <a:xfrm>
            <a:off x="7212380" y="4759795"/>
            <a:ext cx="2468715" cy="1176926"/>
            <a:chOff x="9239657" y="2623785"/>
            <a:chExt cx="2468715" cy="1176926"/>
          </a:xfrm>
        </p:grpSpPr>
        <p:pic>
          <p:nvPicPr>
            <p:cNvPr id="19" name="Image 18">
              <a:extLst>
                <a:ext uri="{FF2B5EF4-FFF2-40B4-BE49-F238E27FC236}">
                  <a16:creationId xmlns:a16="http://schemas.microsoft.com/office/drawing/2014/main" id="{79E942F2-0C73-4E30-A0AD-20643BEBCEA0}"/>
                </a:ext>
              </a:extLst>
            </p:cNvPr>
            <p:cNvPicPr>
              <a:picLocks noChangeAspect="1"/>
            </p:cNvPicPr>
            <p:nvPr/>
          </p:nvPicPr>
          <p:blipFill>
            <a:blip r:embed="rId5"/>
            <a:stretch>
              <a:fillRect/>
            </a:stretch>
          </p:blipFill>
          <p:spPr>
            <a:xfrm>
              <a:off x="10139823" y="3242531"/>
              <a:ext cx="558178" cy="558180"/>
            </a:xfrm>
            <a:prstGeom prst="rect">
              <a:avLst/>
            </a:prstGeom>
          </p:spPr>
        </p:pic>
        <p:pic>
          <p:nvPicPr>
            <p:cNvPr id="18" name="Image 17">
              <a:extLst>
                <a:ext uri="{FF2B5EF4-FFF2-40B4-BE49-F238E27FC236}">
                  <a16:creationId xmlns:a16="http://schemas.microsoft.com/office/drawing/2014/main" id="{3AD4F6AE-DDA3-4A67-86F3-2ED1D56EE24C}"/>
                </a:ext>
              </a:extLst>
            </p:cNvPr>
            <p:cNvPicPr>
              <a:picLocks noChangeAspect="1"/>
            </p:cNvPicPr>
            <p:nvPr/>
          </p:nvPicPr>
          <p:blipFill>
            <a:blip r:embed="rId5"/>
            <a:stretch>
              <a:fillRect/>
            </a:stretch>
          </p:blipFill>
          <p:spPr>
            <a:xfrm>
              <a:off x="9275926" y="3390228"/>
              <a:ext cx="410190" cy="410190"/>
            </a:xfrm>
            <a:prstGeom prst="rect">
              <a:avLst/>
            </a:prstGeom>
          </p:spPr>
        </p:pic>
        <p:pic>
          <p:nvPicPr>
            <p:cNvPr id="20" name="Image 19">
              <a:extLst>
                <a:ext uri="{FF2B5EF4-FFF2-40B4-BE49-F238E27FC236}">
                  <a16:creationId xmlns:a16="http://schemas.microsoft.com/office/drawing/2014/main" id="{9BE118CE-F330-4218-A22F-FE23B8ACF19C}"/>
                </a:ext>
              </a:extLst>
            </p:cNvPr>
            <p:cNvPicPr>
              <a:picLocks noChangeAspect="1"/>
            </p:cNvPicPr>
            <p:nvPr/>
          </p:nvPicPr>
          <p:blipFill>
            <a:blip r:embed="rId5"/>
            <a:stretch>
              <a:fillRect/>
            </a:stretch>
          </p:blipFill>
          <p:spPr>
            <a:xfrm>
              <a:off x="10975493" y="3095877"/>
              <a:ext cx="704834" cy="704834"/>
            </a:xfrm>
            <a:prstGeom prst="rect">
              <a:avLst/>
            </a:prstGeom>
          </p:spPr>
        </p:pic>
        <p:sp>
          <p:nvSpPr>
            <p:cNvPr id="22" name="ZoneTexte 21">
              <a:extLst>
                <a:ext uri="{FF2B5EF4-FFF2-40B4-BE49-F238E27FC236}">
                  <a16:creationId xmlns:a16="http://schemas.microsoft.com/office/drawing/2014/main" id="{1D4B9C02-E968-447B-8D05-2A55EFF30CCB}"/>
                </a:ext>
              </a:extLst>
            </p:cNvPr>
            <p:cNvSpPr txBox="1"/>
            <p:nvPr/>
          </p:nvSpPr>
          <p:spPr>
            <a:xfrm>
              <a:off x="9239657" y="2830129"/>
              <a:ext cx="528478" cy="400110"/>
            </a:xfrm>
            <a:prstGeom prst="rect">
              <a:avLst/>
            </a:prstGeom>
            <a:noFill/>
          </p:spPr>
          <p:txBody>
            <a:bodyPr wrap="square" rtlCol="0">
              <a:spAutoFit/>
            </a:bodyPr>
            <a:lstStyle/>
            <a:p>
              <a:pPr algn="ctr"/>
              <a:r>
                <a:rPr lang="fr-FR" sz="2000" dirty="0"/>
                <a:t>1,8</a:t>
              </a:r>
              <a:endParaRPr lang="fr-FR" dirty="0"/>
            </a:p>
          </p:txBody>
        </p:sp>
        <p:sp>
          <p:nvSpPr>
            <p:cNvPr id="23" name="ZoneTexte 22">
              <a:extLst>
                <a:ext uri="{FF2B5EF4-FFF2-40B4-BE49-F238E27FC236}">
                  <a16:creationId xmlns:a16="http://schemas.microsoft.com/office/drawing/2014/main" id="{4B56A7AB-3E9A-4A05-BDDD-5C4AFAAF3C2D}"/>
                </a:ext>
              </a:extLst>
            </p:cNvPr>
            <p:cNvSpPr txBox="1"/>
            <p:nvPr/>
          </p:nvSpPr>
          <p:spPr>
            <a:xfrm>
              <a:off x="10174395" y="2763187"/>
              <a:ext cx="528478" cy="400110"/>
            </a:xfrm>
            <a:prstGeom prst="rect">
              <a:avLst/>
            </a:prstGeom>
            <a:noFill/>
          </p:spPr>
          <p:txBody>
            <a:bodyPr wrap="square" rtlCol="0">
              <a:spAutoFit/>
            </a:bodyPr>
            <a:lstStyle/>
            <a:p>
              <a:pPr algn="ctr"/>
              <a:r>
                <a:rPr lang="fr-FR" sz="2000" dirty="0"/>
                <a:t>2</a:t>
              </a:r>
            </a:p>
          </p:txBody>
        </p:sp>
        <p:sp>
          <p:nvSpPr>
            <p:cNvPr id="24" name="ZoneTexte 23">
              <a:extLst>
                <a:ext uri="{FF2B5EF4-FFF2-40B4-BE49-F238E27FC236}">
                  <a16:creationId xmlns:a16="http://schemas.microsoft.com/office/drawing/2014/main" id="{C96126AC-B5C4-4498-8EDC-023D268FCE4C}"/>
                </a:ext>
              </a:extLst>
            </p:cNvPr>
            <p:cNvSpPr txBox="1"/>
            <p:nvPr/>
          </p:nvSpPr>
          <p:spPr>
            <a:xfrm>
              <a:off x="11003538" y="2623785"/>
              <a:ext cx="704834" cy="400110"/>
            </a:xfrm>
            <a:prstGeom prst="rect">
              <a:avLst/>
            </a:prstGeom>
            <a:noFill/>
          </p:spPr>
          <p:txBody>
            <a:bodyPr wrap="square" rtlCol="0">
              <a:spAutoFit/>
            </a:bodyPr>
            <a:lstStyle/>
            <a:p>
              <a:pPr algn="ctr"/>
              <a:r>
                <a:rPr lang="fr-FR" sz="2000" dirty="0"/>
                <a:t>2,3</a:t>
              </a:r>
            </a:p>
          </p:txBody>
        </p:sp>
      </p:grpSp>
      <p:pic>
        <p:nvPicPr>
          <p:cNvPr id="26" name="Image 25">
            <a:extLst>
              <a:ext uri="{FF2B5EF4-FFF2-40B4-BE49-F238E27FC236}">
                <a16:creationId xmlns:a16="http://schemas.microsoft.com/office/drawing/2014/main" id="{0FB29865-08EB-43B8-BD07-F2D76B35EB66}"/>
              </a:ext>
            </a:extLst>
          </p:cNvPr>
          <p:cNvPicPr>
            <a:picLocks noChangeAspect="1"/>
          </p:cNvPicPr>
          <p:nvPr/>
        </p:nvPicPr>
        <p:blipFill>
          <a:blip r:embed="rId4"/>
          <a:stretch>
            <a:fillRect/>
          </a:stretch>
        </p:blipFill>
        <p:spPr>
          <a:xfrm>
            <a:off x="2604999" y="5240337"/>
            <a:ext cx="660814" cy="660814"/>
          </a:xfrm>
          <a:prstGeom prst="rect">
            <a:avLst/>
          </a:prstGeom>
        </p:spPr>
      </p:pic>
      <p:pic>
        <p:nvPicPr>
          <p:cNvPr id="28" name="Image 27">
            <a:extLst>
              <a:ext uri="{FF2B5EF4-FFF2-40B4-BE49-F238E27FC236}">
                <a16:creationId xmlns:a16="http://schemas.microsoft.com/office/drawing/2014/main" id="{FD8F15CA-9A18-4ACB-95AB-4C3E3CBB6A13}"/>
              </a:ext>
            </a:extLst>
          </p:cNvPr>
          <p:cNvPicPr>
            <a:picLocks noChangeAspect="1"/>
          </p:cNvPicPr>
          <p:nvPr/>
        </p:nvPicPr>
        <p:blipFill>
          <a:blip r:embed="rId4"/>
          <a:stretch>
            <a:fillRect/>
          </a:stretch>
        </p:blipFill>
        <p:spPr>
          <a:xfrm>
            <a:off x="4203089" y="4896351"/>
            <a:ext cx="1017931" cy="1017931"/>
          </a:xfrm>
          <a:prstGeom prst="rect">
            <a:avLst/>
          </a:prstGeom>
        </p:spPr>
      </p:pic>
      <p:sp>
        <p:nvSpPr>
          <p:cNvPr id="30" name="ZoneTexte 29">
            <a:extLst>
              <a:ext uri="{FF2B5EF4-FFF2-40B4-BE49-F238E27FC236}">
                <a16:creationId xmlns:a16="http://schemas.microsoft.com/office/drawing/2014/main" id="{305DB6D2-9940-4B6B-844A-050F79D45134}"/>
              </a:ext>
            </a:extLst>
          </p:cNvPr>
          <p:cNvSpPr txBox="1"/>
          <p:nvPr/>
        </p:nvSpPr>
        <p:spPr>
          <a:xfrm>
            <a:off x="2286606" y="3948552"/>
            <a:ext cx="3056875" cy="646331"/>
          </a:xfrm>
          <a:prstGeom prst="rect">
            <a:avLst/>
          </a:prstGeom>
          <a:noFill/>
        </p:spPr>
        <p:txBody>
          <a:bodyPr wrap="square" rtlCol="0">
            <a:spAutoFit/>
          </a:bodyPr>
          <a:lstStyle/>
          <a:p>
            <a:pPr algn="ctr"/>
            <a:r>
              <a:rPr lang="fr-FR" dirty="0"/>
              <a:t>Part des foyers ayant réalisé des achats  sur internet</a:t>
            </a:r>
          </a:p>
        </p:txBody>
      </p:sp>
      <p:sp>
        <p:nvSpPr>
          <p:cNvPr id="31" name="ZoneTexte 30">
            <a:extLst>
              <a:ext uri="{FF2B5EF4-FFF2-40B4-BE49-F238E27FC236}">
                <a16:creationId xmlns:a16="http://schemas.microsoft.com/office/drawing/2014/main" id="{D8B17D46-FA8A-4D5C-87E7-13EA2AE5F69A}"/>
              </a:ext>
            </a:extLst>
          </p:cNvPr>
          <p:cNvSpPr txBox="1"/>
          <p:nvPr/>
        </p:nvSpPr>
        <p:spPr>
          <a:xfrm>
            <a:off x="2660830" y="4940156"/>
            <a:ext cx="587524" cy="369332"/>
          </a:xfrm>
          <a:prstGeom prst="rect">
            <a:avLst/>
          </a:prstGeom>
          <a:noFill/>
        </p:spPr>
        <p:txBody>
          <a:bodyPr wrap="square" rtlCol="0">
            <a:spAutoFit/>
          </a:bodyPr>
          <a:lstStyle/>
          <a:p>
            <a:pPr algn="ctr"/>
            <a:r>
              <a:rPr lang="fr-FR" dirty="0"/>
              <a:t>24%</a:t>
            </a:r>
          </a:p>
        </p:txBody>
      </p:sp>
      <p:sp>
        <p:nvSpPr>
          <p:cNvPr id="32" name="ZoneTexte 31">
            <a:extLst>
              <a:ext uri="{FF2B5EF4-FFF2-40B4-BE49-F238E27FC236}">
                <a16:creationId xmlns:a16="http://schemas.microsoft.com/office/drawing/2014/main" id="{4A715F23-24BA-447A-B983-72F4CED93782}"/>
              </a:ext>
            </a:extLst>
          </p:cNvPr>
          <p:cNvSpPr txBox="1"/>
          <p:nvPr/>
        </p:nvSpPr>
        <p:spPr>
          <a:xfrm>
            <a:off x="3468842" y="4675927"/>
            <a:ext cx="587524" cy="369332"/>
          </a:xfrm>
          <a:prstGeom prst="rect">
            <a:avLst/>
          </a:prstGeom>
          <a:noFill/>
        </p:spPr>
        <p:txBody>
          <a:bodyPr wrap="square" rtlCol="0">
            <a:spAutoFit/>
          </a:bodyPr>
          <a:lstStyle/>
          <a:p>
            <a:pPr algn="ctr"/>
            <a:r>
              <a:rPr lang="fr-FR" dirty="0"/>
              <a:t>31%</a:t>
            </a:r>
          </a:p>
        </p:txBody>
      </p:sp>
      <p:sp>
        <p:nvSpPr>
          <p:cNvPr id="34" name="ZoneTexte 33">
            <a:extLst>
              <a:ext uri="{FF2B5EF4-FFF2-40B4-BE49-F238E27FC236}">
                <a16:creationId xmlns:a16="http://schemas.microsoft.com/office/drawing/2014/main" id="{811B2E49-5B16-4F1F-BC3A-C7B685786CC6}"/>
              </a:ext>
            </a:extLst>
          </p:cNvPr>
          <p:cNvSpPr txBox="1"/>
          <p:nvPr/>
        </p:nvSpPr>
        <p:spPr>
          <a:xfrm>
            <a:off x="4418292" y="4549043"/>
            <a:ext cx="587524" cy="369332"/>
          </a:xfrm>
          <a:prstGeom prst="rect">
            <a:avLst/>
          </a:prstGeom>
          <a:noFill/>
        </p:spPr>
        <p:txBody>
          <a:bodyPr wrap="square" rtlCol="0">
            <a:spAutoFit/>
          </a:bodyPr>
          <a:lstStyle/>
          <a:p>
            <a:pPr algn="ctr"/>
            <a:r>
              <a:rPr lang="fr-FR" dirty="0"/>
              <a:t>37%</a:t>
            </a:r>
          </a:p>
        </p:txBody>
      </p:sp>
      <p:sp>
        <p:nvSpPr>
          <p:cNvPr id="43" name="ZoneTexte 42">
            <a:extLst>
              <a:ext uri="{FF2B5EF4-FFF2-40B4-BE49-F238E27FC236}">
                <a16:creationId xmlns:a16="http://schemas.microsoft.com/office/drawing/2014/main" id="{DBEA83A5-9F55-4A30-BCC2-3B55CD4834D4}"/>
              </a:ext>
            </a:extLst>
          </p:cNvPr>
          <p:cNvSpPr txBox="1"/>
          <p:nvPr/>
        </p:nvSpPr>
        <p:spPr>
          <a:xfrm>
            <a:off x="777276" y="3829994"/>
            <a:ext cx="528478" cy="400110"/>
          </a:xfrm>
          <a:prstGeom prst="rect">
            <a:avLst/>
          </a:prstGeom>
          <a:noFill/>
        </p:spPr>
        <p:txBody>
          <a:bodyPr wrap="square" rtlCol="0">
            <a:spAutoFit/>
          </a:bodyPr>
          <a:lstStyle/>
          <a:p>
            <a:pPr algn="ctr"/>
            <a:r>
              <a:rPr lang="fr-FR" sz="2000" dirty="0"/>
              <a:t>8%</a:t>
            </a:r>
          </a:p>
        </p:txBody>
      </p:sp>
      <p:sp>
        <p:nvSpPr>
          <p:cNvPr id="44" name="ZoneTexte 43">
            <a:extLst>
              <a:ext uri="{FF2B5EF4-FFF2-40B4-BE49-F238E27FC236}">
                <a16:creationId xmlns:a16="http://schemas.microsoft.com/office/drawing/2014/main" id="{C25231DD-F417-4C31-8AA1-184342FDCAAF}"/>
              </a:ext>
            </a:extLst>
          </p:cNvPr>
          <p:cNvSpPr txBox="1"/>
          <p:nvPr/>
        </p:nvSpPr>
        <p:spPr>
          <a:xfrm>
            <a:off x="1780978" y="3627863"/>
            <a:ext cx="705642" cy="400110"/>
          </a:xfrm>
          <a:prstGeom prst="rect">
            <a:avLst/>
          </a:prstGeom>
          <a:noFill/>
        </p:spPr>
        <p:txBody>
          <a:bodyPr wrap="square" rtlCol="0">
            <a:spAutoFit/>
          </a:bodyPr>
          <a:lstStyle/>
          <a:p>
            <a:pPr algn="ctr"/>
            <a:r>
              <a:rPr lang="fr-FR" sz="2000" dirty="0"/>
              <a:t>25%</a:t>
            </a:r>
          </a:p>
        </p:txBody>
      </p:sp>
      <p:sp>
        <p:nvSpPr>
          <p:cNvPr id="45" name="ZoneTexte 44">
            <a:extLst>
              <a:ext uri="{FF2B5EF4-FFF2-40B4-BE49-F238E27FC236}">
                <a16:creationId xmlns:a16="http://schemas.microsoft.com/office/drawing/2014/main" id="{A320BFBE-6CCC-4B95-A2D7-C43DFA907F1C}"/>
              </a:ext>
            </a:extLst>
          </p:cNvPr>
          <p:cNvSpPr txBox="1"/>
          <p:nvPr/>
        </p:nvSpPr>
        <p:spPr>
          <a:xfrm>
            <a:off x="1357764" y="2685204"/>
            <a:ext cx="631662" cy="400110"/>
          </a:xfrm>
          <a:prstGeom prst="rect">
            <a:avLst/>
          </a:prstGeom>
          <a:noFill/>
        </p:spPr>
        <p:txBody>
          <a:bodyPr wrap="square" rtlCol="0">
            <a:spAutoFit/>
          </a:bodyPr>
          <a:lstStyle/>
          <a:p>
            <a:pPr algn="ctr"/>
            <a:r>
              <a:rPr lang="fr-FR" sz="2000" dirty="0"/>
              <a:t>67%</a:t>
            </a:r>
          </a:p>
        </p:txBody>
      </p:sp>
      <p:grpSp>
        <p:nvGrpSpPr>
          <p:cNvPr id="7" name="Groupe 6">
            <a:extLst>
              <a:ext uri="{FF2B5EF4-FFF2-40B4-BE49-F238E27FC236}">
                <a16:creationId xmlns:a16="http://schemas.microsoft.com/office/drawing/2014/main" id="{B5BE84FD-2F14-46E5-B125-AC36B7A37E29}"/>
              </a:ext>
            </a:extLst>
          </p:cNvPr>
          <p:cNvGrpSpPr/>
          <p:nvPr/>
        </p:nvGrpSpPr>
        <p:grpSpPr>
          <a:xfrm>
            <a:off x="805852" y="2967368"/>
            <a:ext cx="465025" cy="808464"/>
            <a:chOff x="250909" y="3303318"/>
            <a:chExt cx="576747" cy="1002698"/>
          </a:xfrm>
        </p:grpSpPr>
        <p:pic>
          <p:nvPicPr>
            <p:cNvPr id="37" name="Image 36">
              <a:extLst>
                <a:ext uri="{FF2B5EF4-FFF2-40B4-BE49-F238E27FC236}">
                  <a16:creationId xmlns:a16="http://schemas.microsoft.com/office/drawing/2014/main" id="{F6B4A0DB-E081-4F0F-8C21-B90C4F4D930F}"/>
                </a:ext>
              </a:extLst>
            </p:cNvPr>
            <p:cNvPicPr>
              <a:picLocks noChangeAspect="1"/>
            </p:cNvPicPr>
            <p:nvPr/>
          </p:nvPicPr>
          <p:blipFill>
            <a:blip r:embed="rId5"/>
            <a:stretch>
              <a:fillRect/>
            </a:stretch>
          </p:blipFill>
          <p:spPr>
            <a:xfrm>
              <a:off x="354533" y="3895826"/>
              <a:ext cx="410190" cy="410190"/>
            </a:xfrm>
            <a:prstGeom prst="rect">
              <a:avLst/>
            </a:prstGeom>
          </p:spPr>
        </p:pic>
        <p:pic>
          <p:nvPicPr>
            <p:cNvPr id="5" name="Graphique 4" descr="Indicateur">
              <a:extLst>
                <a:ext uri="{FF2B5EF4-FFF2-40B4-BE49-F238E27FC236}">
                  <a16:creationId xmlns:a16="http://schemas.microsoft.com/office/drawing/2014/main" id="{AEB889BE-6DD5-45EA-BC3B-5EA628D888D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50909" y="3511342"/>
              <a:ext cx="330370" cy="330370"/>
            </a:xfrm>
            <a:prstGeom prst="rect">
              <a:avLst/>
            </a:prstGeom>
          </p:spPr>
        </p:pic>
        <p:pic>
          <p:nvPicPr>
            <p:cNvPr id="38" name="Graphique 37" descr="Indicateur">
              <a:extLst>
                <a:ext uri="{FF2B5EF4-FFF2-40B4-BE49-F238E27FC236}">
                  <a16:creationId xmlns:a16="http://schemas.microsoft.com/office/drawing/2014/main" id="{54473499-40FD-443F-9A6B-27B6870B16D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5853157">
              <a:off x="555239" y="3651066"/>
              <a:ext cx="251591" cy="251591"/>
            </a:xfrm>
            <a:prstGeom prst="rect">
              <a:avLst/>
            </a:prstGeom>
          </p:spPr>
        </p:pic>
        <p:pic>
          <p:nvPicPr>
            <p:cNvPr id="42" name="Graphique 41" descr="Indicateur">
              <a:extLst>
                <a:ext uri="{FF2B5EF4-FFF2-40B4-BE49-F238E27FC236}">
                  <a16:creationId xmlns:a16="http://schemas.microsoft.com/office/drawing/2014/main" id="{38474EB4-3D2E-4CD8-B065-4D6FCDE58B1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97784" y="3303318"/>
              <a:ext cx="429872" cy="429872"/>
            </a:xfrm>
            <a:prstGeom prst="rect">
              <a:avLst/>
            </a:prstGeom>
          </p:spPr>
        </p:pic>
      </p:grpSp>
      <p:pic>
        <p:nvPicPr>
          <p:cNvPr id="46" name="Graphique 45" descr="Indicateur">
            <a:extLst>
              <a:ext uri="{FF2B5EF4-FFF2-40B4-BE49-F238E27FC236}">
                <a16:creationId xmlns:a16="http://schemas.microsoft.com/office/drawing/2014/main" id="{E694550C-6118-4AEA-9E1B-DB30C2D2065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5853157">
            <a:off x="1790132" y="2742488"/>
            <a:ext cx="933265" cy="933265"/>
          </a:xfrm>
          <a:prstGeom prst="rect">
            <a:avLst/>
          </a:prstGeom>
        </p:spPr>
      </p:pic>
      <p:pic>
        <p:nvPicPr>
          <p:cNvPr id="35" name="Image 34">
            <a:extLst>
              <a:ext uri="{FF2B5EF4-FFF2-40B4-BE49-F238E27FC236}">
                <a16:creationId xmlns:a16="http://schemas.microsoft.com/office/drawing/2014/main" id="{188FF6C9-019A-44F7-8956-70B5E841AFF8}"/>
              </a:ext>
            </a:extLst>
          </p:cNvPr>
          <p:cNvPicPr>
            <a:picLocks noChangeAspect="1"/>
          </p:cNvPicPr>
          <p:nvPr/>
        </p:nvPicPr>
        <p:blipFill>
          <a:blip r:embed="rId8"/>
          <a:stretch>
            <a:fillRect/>
          </a:stretch>
        </p:blipFill>
        <p:spPr>
          <a:xfrm>
            <a:off x="10865224" y="115760"/>
            <a:ext cx="1192304" cy="498730"/>
          </a:xfrm>
          <a:prstGeom prst="rect">
            <a:avLst/>
          </a:prstGeom>
        </p:spPr>
      </p:pic>
      <p:pic>
        <p:nvPicPr>
          <p:cNvPr id="36" name="Image 35">
            <a:extLst>
              <a:ext uri="{FF2B5EF4-FFF2-40B4-BE49-F238E27FC236}">
                <a16:creationId xmlns:a16="http://schemas.microsoft.com/office/drawing/2014/main" id="{6DB7FF7B-8418-41B4-9CA5-1DBA7881EA6F}"/>
              </a:ext>
            </a:extLst>
          </p:cNvPr>
          <p:cNvPicPr>
            <a:picLocks noChangeAspect="1"/>
          </p:cNvPicPr>
          <p:nvPr/>
        </p:nvPicPr>
        <p:blipFill>
          <a:blip r:embed="rId9"/>
          <a:stretch>
            <a:fillRect/>
          </a:stretch>
        </p:blipFill>
        <p:spPr>
          <a:xfrm>
            <a:off x="10808076" y="681037"/>
            <a:ext cx="1192302" cy="568786"/>
          </a:xfrm>
          <a:prstGeom prst="rect">
            <a:avLst/>
          </a:prstGeom>
        </p:spPr>
      </p:pic>
      <p:sp>
        <p:nvSpPr>
          <p:cNvPr id="39" name="Rectangle : coins arrondis 38">
            <a:extLst>
              <a:ext uri="{FF2B5EF4-FFF2-40B4-BE49-F238E27FC236}">
                <a16:creationId xmlns:a16="http://schemas.microsoft.com/office/drawing/2014/main" id="{62ED3EB4-5423-4067-AAB8-BF0ADEF8DB5A}"/>
              </a:ext>
            </a:extLst>
          </p:cNvPr>
          <p:cNvSpPr/>
          <p:nvPr/>
        </p:nvSpPr>
        <p:spPr>
          <a:xfrm>
            <a:off x="0" y="6644901"/>
            <a:ext cx="12192000" cy="213099"/>
          </a:xfrm>
          <a:prstGeom prst="roundRect">
            <a:avLst/>
          </a:prstGeom>
          <a:solidFill>
            <a:srgbClr val="AC1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err="1"/>
              <a:t>Boquet</a:t>
            </a:r>
            <a:r>
              <a:rPr lang="fr-FR" dirty="0"/>
              <a:t> M. Dorkel N. 15/01/2021                                             							8/26              </a:t>
            </a:r>
          </a:p>
        </p:txBody>
      </p:sp>
      <p:sp>
        <p:nvSpPr>
          <p:cNvPr id="4" name="ZoneTexte 3">
            <a:extLst>
              <a:ext uri="{FF2B5EF4-FFF2-40B4-BE49-F238E27FC236}">
                <a16:creationId xmlns:a16="http://schemas.microsoft.com/office/drawing/2014/main" id="{169F59BF-D265-5B47-8B86-A5222A363375}"/>
              </a:ext>
            </a:extLst>
          </p:cNvPr>
          <p:cNvSpPr txBox="1"/>
          <p:nvPr/>
        </p:nvSpPr>
        <p:spPr>
          <a:xfrm>
            <a:off x="2723530" y="6117101"/>
            <a:ext cx="2254143" cy="369332"/>
          </a:xfrm>
          <a:prstGeom prst="rect">
            <a:avLst/>
          </a:prstGeom>
          <a:noFill/>
        </p:spPr>
        <p:txBody>
          <a:bodyPr wrap="none" rtlCol="0">
            <a:spAutoFit/>
          </a:bodyPr>
          <a:lstStyle/>
          <a:p>
            <a:r>
              <a:rPr lang="fr-FR" dirty="0"/>
              <a:t>S1	S3	S7</a:t>
            </a:r>
          </a:p>
        </p:txBody>
      </p:sp>
      <p:sp>
        <p:nvSpPr>
          <p:cNvPr id="40" name="ZoneTexte 39">
            <a:extLst>
              <a:ext uri="{FF2B5EF4-FFF2-40B4-BE49-F238E27FC236}">
                <a16:creationId xmlns:a16="http://schemas.microsoft.com/office/drawing/2014/main" id="{5369B01F-2C8B-9847-B349-8AB208136CBA}"/>
              </a:ext>
            </a:extLst>
          </p:cNvPr>
          <p:cNvSpPr txBox="1"/>
          <p:nvPr/>
        </p:nvSpPr>
        <p:spPr>
          <a:xfrm>
            <a:off x="7282707" y="6025486"/>
            <a:ext cx="2254143" cy="369332"/>
          </a:xfrm>
          <a:prstGeom prst="rect">
            <a:avLst/>
          </a:prstGeom>
          <a:noFill/>
        </p:spPr>
        <p:txBody>
          <a:bodyPr wrap="none" rtlCol="0">
            <a:spAutoFit/>
          </a:bodyPr>
          <a:lstStyle/>
          <a:p>
            <a:r>
              <a:rPr lang="fr-FR" dirty="0"/>
              <a:t>S1	S3	S7</a:t>
            </a:r>
          </a:p>
        </p:txBody>
      </p:sp>
    </p:spTree>
    <p:extLst>
      <p:ext uri="{BB962C8B-B14F-4D97-AF65-F5344CB8AC3E}">
        <p14:creationId xmlns:p14="http://schemas.microsoft.com/office/powerpoint/2010/main" val="627000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60F210-E604-8640-B234-E709E660388B}"/>
              </a:ext>
            </a:extLst>
          </p:cNvPr>
          <p:cNvSpPr>
            <a:spLocks noGrp="1"/>
          </p:cNvSpPr>
          <p:nvPr>
            <p:ph type="title"/>
          </p:nvPr>
        </p:nvSpPr>
        <p:spPr/>
        <p:txBody>
          <a:bodyPr>
            <a:normAutofit/>
          </a:bodyPr>
          <a:lstStyle/>
          <a:p>
            <a:br>
              <a:rPr lang="fr-FR" dirty="0"/>
            </a:br>
            <a:endParaRPr lang="fr-FR" dirty="0"/>
          </a:p>
        </p:txBody>
      </p:sp>
      <p:graphicFrame>
        <p:nvGraphicFramePr>
          <p:cNvPr id="4" name="Diagramme 3">
            <a:extLst>
              <a:ext uri="{FF2B5EF4-FFF2-40B4-BE49-F238E27FC236}">
                <a16:creationId xmlns:a16="http://schemas.microsoft.com/office/drawing/2014/main" id="{8BE20F48-CFDA-764C-9145-936D51D618CE}"/>
              </a:ext>
            </a:extLst>
          </p:cNvPr>
          <p:cNvGraphicFramePr/>
          <p:nvPr/>
        </p:nvGraphicFramePr>
        <p:xfrm>
          <a:off x="838200" y="1660223"/>
          <a:ext cx="10515599" cy="4614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re 1">
            <a:extLst>
              <a:ext uri="{FF2B5EF4-FFF2-40B4-BE49-F238E27FC236}">
                <a16:creationId xmlns:a16="http://schemas.microsoft.com/office/drawing/2014/main" id="{523B49B6-F871-AC4E-BD1F-10AA85506BE3}"/>
              </a:ext>
            </a:extLst>
          </p:cNvPr>
          <p:cNvSpPr txBox="1">
            <a:spLocks/>
          </p:cNvSpPr>
          <p:nvPr/>
        </p:nvSpPr>
        <p:spPr>
          <a:xfrm>
            <a:off x="446025" y="1825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Méthodologie d’enquête</a:t>
            </a:r>
          </a:p>
        </p:txBody>
      </p:sp>
      <p:pic>
        <p:nvPicPr>
          <p:cNvPr id="6" name="Image 5">
            <a:extLst>
              <a:ext uri="{FF2B5EF4-FFF2-40B4-BE49-F238E27FC236}">
                <a16:creationId xmlns:a16="http://schemas.microsoft.com/office/drawing/2014/main" id="{E1EDBF3E-8005-4246-8DFF-1531C8FA7C2E}"/>
              </a:ext>
            </a:extLst>
          </p:cNvPr>
          <p:cNvPicPr>
            <a:picLocks noChangeAspect="1"/>
          </p:cNvPicPr>
          <p:nvPr/>
        </p:nvPicPr>
        <p:blipFill>
          <a:blip r:embed="rId8"/>
          <a:stretch>
            <a:fillRect/>
          </a:stretch>
        </p:blipFill>
        <p:spPr>
          <a:xfrm>
            <a:off x="10865224" y="115760"/>
            <a:ext cx="1192304" cy="498730"/>
          </a:xfrm>
          <a:prstGeom prst="rect">
            <a:avLst/>
          </a:prstGeom>
        </p:spPr>
      </p:pic>
      <p:pic>
        <p:nvPicPr>
          <p:cNvPr id="7" name="Image 6">
            <a:extLst>
              <a:ext uri="{FF2B5EF4-FFF2-40B4-BE49-F238E27FC236}">
                <a16:creationId xmlns:a16="http://schemas.microsoft.com/office/drawing/2014/main" id="{3BCBC4B3-E00E-4609-B04E-E020CB856E79}"/>
              </a:ext>
            </a:extLst>
          </p:cNvPr>
          <p:cNvPicPr>
            <a:picLocks noChangeAspect="1"/>
          </p:cNvPicPr>
          <p:nvPr/>
        </p:nvPicPr>
        <p:blipFill>
          <a:blip r:embed="rId9"/>
          <a:stretch>
            <a:fillRect/>
          </a:stretch>
        </p:blipFill>
        <p:spPr>
          <a:xfrm>
            <a:off x="10808076" y="681037"/>
            <a:ext cx="1192302" cy="568786"/>
          </a:xfrm>
          <a:prstGeom prst="rect">
            <a:avLst/>
          </a:prstGeom>
        </p:spPr>
      </p:pic>
      <p:sp>
        <p:nvSpPr>
          <p:cNvPr id="8" name="Rectangle : coins arrondis 7">
            <a:extLst>
              <a:ext uri="{FF2B5EF4-FFF2-40B4-BE49-F238E27FC236}">
                <a16:creationId xmlns:a16="http://schemas.microsoft.com/office/drawing/2014/main" id="{B602B1B6-0866-4239-84D7-DD6E90E6ABE4}"/>
              </a:ext>
            </a:extLst>
          </p:cNvPr>
          <p:cNvSpPr/>
          <p:nvPr/>
        </p:nvSpPr>
        <p:spPr>
          <a:xfrm>
            <a:off x="0" y="6644901"/>
            <a:ext cx="12192000" cy="213099"/>
          </a:xfrm>
          <a:prstGeom prst="roundRect">
            <a:avLst/>
          </a:prstGeom>
          <a:solidFill>
            <a:srgbClr val="AC1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err="1"/>
              <a:t>Boquet</a:t>
            </a:r>
            <a:r>
              <a:rPr lang="fr-FR" dirty="0"/>
              <a:t> M. Dorkel N. 15/01/2021                                             							9/26              </a:t>
            </a:r>
          </a:p>
        </p:txBody>
      </p:sp>
    </p:spTree>
    <p:extLst>
      <p:ext uri="{BB962C8B-B14F-4D97-AF65-F5344CB8AC3E}">
        <p14:creationId xmlns:p14="http://schemas.microsoft.com/office/powerpoint/2010/main" val="103274773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4284</TotalTime>
  <Words>5208</Words>
  <Application>Microsoft Macintosh PowerPoint</Application>
  <PresentationFormat>Grand écran</PresentationFormat>
  <Paragraphs>582</Paragraphs>
  <Slides>26</Slides>
  <Notes>26</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26</vt:i4>
      </vt:variant>
    </vt:vector>
  </HeadingPairs>
  <TitlesOfParts>
    <vt:vector size="30" baseType="lpstr">
      <vt:lpstr>Arial</vt:lpstr>
      <vt:lpstr>Calibri</vt:lpstr>
      <vt:lpstr>Calibri Light</vt:lpstr>
      <vt:lpstr>Thème Office</vt:lpstr>
      <vt:lpstr>L’impact du confinement et de la crise sanitaire sur les stratégies de déplacements d’achats</vt:lpstr>
      <vt:lpstr>Contexte de l’étude</vt:lpstr>
      <vt:lpstr>Un comportement spatial du consommateur bouleversé par le confinement et l’épidémie</vt:lpstr>
      <vt:lpstr>Un comportement spatial du consommateur bouleversé par le confinement et l’épidémie</vt:lpstr>
      <vt:lpstr>Question de recherche</vt:lpstr>
      <vt:lpstr>Méthodologie d’enquête</vt:lpstr>
      <vt:lpstr> </vt:lpstr>
      <vt:lpstr>Synthèse pour les 4 phases</vt:lpstr>
      <vt:lpstr> </vt:lpstr>
      <vt:lpstr>Analyse par établissement (1ère semaine)</vt:lpstr>
      <vt:lpst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Conclusion</vt:lpstr>
      <vt:lpstr>Conclusion</vt:lpstr>
      <vt:lpstr>Approfondissement à venir : quelle évolution au fil de l’épidémie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L’impact du confinement et de la crise sanitaire sur les stratégies de déplacements d’achats</dc:title>
  <dc:creator>Mathias Boquet</dc:creator>
  <cp:lastModifiedBy>Mathias Boquet</cp:lastModifiedBy>
  <cp:revision>114</cp:revision>
  <dcterms:created xsi:type="dcterms:W3CDTF">2020-12-23T13:09:20Z</dcterms:created>
  <dcterms:modified xsi:type="dcterms:W3CDTF">2021-01-15T08:04:43Z</dcterms:modified>
</cp:coreProperties>
</file>