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1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2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notesSlides/notesSlide3.xml" ContentType="application/vnd.openxmlformats-officedocument.presentationml.notesSlide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notesSlides/notesSlide4.xml" ContentType="application/vnd.openxmlformats-officedocument.presentationml.notesSlide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notesSlides/notesSlide5.xml" ContentType="application/vnd.openxmlformats-officedocument.presentationml.notesSlide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5" r:id="rId3"/>
    <p:sldId id="266" r:id="rId4"/>
    <p:sldId id="262" r:id="rId5"/>
    <p:sldId id="263" r:id="rId6"/>
    <p:sldId id="264" r:id="rId7"/>
    <p:sldId id="267" r:id="rId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33CC33"/>
    <a:srgbClr val="00CC00"/>
    <a:srgbClr val="FFFF00"/>
    <a:srgbClr val="4D4D4D"/>
    <a:srgbClr val="890989"/>
    <a:srgbClr val="FFFFFF"/>
    <a:srgbClr val="993300"/>
    <a:srgbClr val="800000"/>
    <a:srgbClr val="923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85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46802-E8D4-478C-8812-B6F79B27BC03}" type="datetimeFigureOut">
              <a:rPr lang="fr-FR" smtClean="0"/>
              <a:t>06/02/2020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E3EDFB-2684-4B3E-A527-6BAEF8FC89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7110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3EDFB-2684-4B3E-A527-6BAEF8FC89B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2665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3EDFB-2684-4B3E-A527-6BAEF8FC89B8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0601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3EDFB-2684-4B3E-A527-6BAEF8FC89B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3974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3EDFB-2684-4B3E-A527-6BAEF8FC89B8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934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3EDFB-2684-4B3E-A527-6BAEF8FC89B8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57678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3EDFB-2684-4B3E-A527-6BAEF8FC89B8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464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FAFDA-2DE5-4AD2-81A3-CA6B058F437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61882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CE099-BCE8-4C59-8CFF-74236E3F98D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00496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3EE4C-63F6-436F-93AB-3B8C721197A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45196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8BFB0-528A-4489-ACA6-D38776463C1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40688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6AA9F-6F06-408D-A531-D2984D6AE92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53411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A612F-32C1-4986-A570-C61B2E6E64D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53245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63C5A-0318-46B2-8389-6D5E35B3D6A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98128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6F868-3378-4C44-AA81-F768D4251DF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56024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97DB4-82F8-4C8E-A44E-83E54DFB924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55757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CF4AA-31E1-4790-BBAE-B568B41B00A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13708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41626-B6FD-4B90-80F8-C47BFCEC447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20747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5259582-F927-4D55-B11D-CBD44D87070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5" Type="http://schemas.openxmlformats.org/officeDocument/2006/relationships/tags" Target="../tags/tag16.xml"/><Relationship Id="rId4" Type="http://schemas.openxmlformats.org/officeDocument/2006/relationships/tags" Target="../tags/tag15.xml"/><Relationship Id="rId9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36.xml"/><Relationship Id="rId18" Type="http://schemas.openxmlformats.org/officeDocument/2006/relationships/tags" Target="../tags/tag41.xml"/><Relationship Id="rId26" Type="http://schemas.openxmlformats.org/officeDocument/2006/relationships/tags" Target="../tags/tag49.xml"/><Relationship Id="rId39" Type="http://schemas.openxmlformats.org/officeDocument/2006/relationships/image" Target="../media/image1.png"/><Relationship Id="rId21" Type="http://schemas.openxmlformats.org/officeDocument/2006/relationships/tags" Target="../tags/tag44.xml"/><Relationship Id="rId34" Type="http://schemas.openxmlformats.org/officeDocument/2006/relationships/tags" Target="../tags/tag57.xml"/><Relationship Id="rId7" Type="http://schemas.openxmlformats.org/officeDocument/2006/relationships/tags" Target="../tags/tag30.xml"/><Relationship Id="rId12" Type="http://schemas.openxmlformats.org/officeDocument/2006/relationships/tags" Target="../tags/tag35.xml"/><Relationship Id="rId17" Type="http://schemas.openxmlformats.org/officeDocument/2006/relationships/tags" Target="../tags/tag40.xml"/><Relationship Id="rId25" Type="http://schemas.openxmlformats.org/officeDocument/2006/relationships/tags" Target="../tags/tag48.xml"/><Relationship Id="rId33" Type="http://schemas.openxmlformats.org/officeDocument/2006/relationships/tags" Target="../tags/tag56.xml"/><Relationship Id="rId38" Type="http://schemas.openxmlformats.org/officeDocument/2006/relationships/notesSlide" Target="../notesSlides/notesSlide3.xml"/><Relationship Id="rId2" Type="http://schemas.openxmlformats.org/officeDocument/2006/relationships/tags" Target="../tags/tag25.xml"/><Relationship Id="rId16" Type="http://schemas.openxmlformats.org/officeDocument/2006/relationships/tags" Target="../tags/tag39.xml"/><Relationship Id="rId20" Type="http://schemas.openxmlformats.org/officeDocument/2006/relationships/tags" Target="../tags/tag43.xml"/><Relationship Id="rId29" Type="http://schemas.openxmlformats.org/officeDocument/2006/relationships/tags" Target="../tags/tag52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11" Type="http://schemas.openxmlformats.org/officeDocument/2006/relationships/tags" Target="../tags/tag34.xml"/><Relationship Id="rId24" Type="http://schemas.openxmlformats.org/officeDocument/2006/relationships/tags" Target="../tags/tag47.xml"/><Relationship Id="rId32" Type="http://schemas.openxmlformats.org/officeDocument/2006/relationships/tags" Target="../tags/tag55.xml"/><Relationship Id="rId37" Type="http://schemas.openxmlformats.org/officeDocument/2006/relationships/slideLayout" Target="../slideLayouts/slideLayout1.xml"/><Relationship Id="rId5" Type="http://schemas.openxmlformats.org/officeDocument/2006/relationships/tags" Target="../tags/tag28.xml"/><Relationship Id="rId15" Type="http://schemas.openxmlformats.org/officeDocument/2006/relationships/tags" Target="../tags/tag38.xml"/><Relationship Id="rId23" Type="http://schemas.openxmlformats.org/officeDocument/2006/relationships/tags" Target="../tags/tag46.xml"/><Relationship Id="rId28" Type="http://schemas.openxmlformats.org/officeDocument/2006/relationships/tags" Target="../tags/tag51.xml"/><Relationship Id="rId36" Type="http://schemas.openxmlformats.org/officeDocument/2006/relationships/tags" Target="../tags/tag59.xml"/><Relationship Id="rId10" Type="http://schemas.openxmlformats.org/officeDocument/2006/relationships/tags" Target="../tags/tag33.xml"/><Relationship Id="rId19" Type="http://schemas.openxmlformats.org/officeDocument/2006/relationships/tags" Target="../tags/tag42.xml"/><Relationship Id="rId31" Type="http://schemas.openxmlformats.org/officeDocument/2006/relationships/tags" Target="../tags/tag54.xml"/><Relationship Id="rId4" Type="http://schemas.openxmlformats.org/officeDocument/2006/relationships/tags" Target="../tags/tag27.xml"/><Relationship Id="rId9" Type="http://schemas.openxmlformats.org/officeDocument/2006/relationships/tags" Target="../tags/tag32.xml"/><Relationship Id="rId14" Type="http://schemas.openxmlformats.org/officeDocument/2006/relationships/tags" Target="../tags/tag37.xml"/><Relationship Id="rId22" Type="http://schemas.openxmlformats.org/officeDocument/2006/relationships/tags" Target="../tags/tag45.xml"/><Relationship Id="rId27" Type="http://schemas.openxmlformats.org/officeDocument/2006/relationships/tags" Target="../tags/tag50.xml"/><Relationship Id="rId30" Type="http://schemas.openxmlformats.org/officeDocument/2006/relationships/tags" Target="../tags/tag53.xml"/><Relationship Id="rId35" Type="http://schemas.openxmlformats.org/officeDocument/2006/relationships/tags" Target="../tags/tag58.xml"/><Relationship Id="rId8" Type="http://schemas.openxmlformats.org/officeDocument/2006/relationships/tags" Target="../tags/tag31.xml"/><Relationship Id="rId3" Type="http://schemas.openxmlformats.org/officeDocument/2006/relationships/tags" Target="../tags/tag26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72.xml"/><Relationship Id="rId18" Type="http://schemas.openxmlformats.org/officeDocument/2006/relationships/tags" Target="../tags/tag77.xml"/><Relationship Id="rId26" Type="http://schemas.openxmlformats.org/officeDocument/2006/relationships/tags" Target="../tags/tag85.xml"/><Relationship Id="rId39" Type="http://schemas.openxmlformats.org/officeDocument/2006/relationships/tags" Target="../tags/tag98.xml"/><Relationship Id="rId21" Type="http://schemas.openxmlformats.org/officeDocument/2006/relationships/tags" Target="../tags/tag80.xml"/><Relationship Id="rId34" Type="http://schemas.openxmlformats.org/officeDocument/2006/relationships/tags" Target="../tags/tag93.xml"/><Relationship Id="rId42" Type="http://schemas.openxmlformats.org/officeDocument/2006/relationships/notesSlide" Target="../notesSlides/notesSlide4.xml"/><Relationship Id="rId7" Type="http://schemas.openxmlformats.org/officeDocument/2006/relationships/tags" Target="../tags/tag66.xml"/><Relationship Id="rId2" Type="http://schemas.openxmlformats.org/officeDocument/2006/relationships/tags" Target="../tags/tag61.xml"/><Relationship Id="rId16" Type="http://schemas.openxmlformats.org/officeDocument/2006/relationships/tags" Target="../tags/tag75.xml"/><Relationship Id="rId20" Type="http://schemas.openxmlformats.org/officeDocument/2006/relationships/tags" Target="../tags/tag79.xml"/><Relationship Id="rId29" Type="http://schemas.openxmlformats.org/officeDocument/2006/relationships/tags" Target="../tags/tag88.xml"/><Relationship Id="rId41" Type="http://schemas.openxmlformats.org/officeDocument/2006/relationships/slideLayout" Target="../slideLayouts/slideLayout1.xml"/><Relationship Id="rId1" Type="http://schemas.openxmlformats.org/officeDocument/2006/relationships/tags" Target="../tags/tag60.xml"/><Relationship Id="rId6" Type="http://schemas.openxmlformats.org/officeDocument/2006/relationships/tags" Target="../tags/tag65.xml"/><Relationship Id="rId11" Type="http://schemas.openxmlformats.org/officeDocument/2006/relationships/tags" Target="../tags/tag70.xml"/><Relationship Id="rId24" Type="http://schemas.openxmlformats.org/officeDocument/2006/relationships/tags" Target="../tags/tag83.xml"/><Relationship Id="rId32" Type="http://schemas.openxmlformats.org/officeDocument/2006/relationships/tags" Target="../tags/tag91.xml"/><Relationship Id="rId37" Type="http://schemas.openxmlformats.org/officeDocument/2006/relationships/tags" Target="../tags/tag96.xml"/><Relationship Id="rId40" Type="http://schemas.openxmlformats.org/officeDocument/2006/relationships/tags" Target="../tags/tag99.xml"/><Relationship Id="rId5" Type="http://schemas.openxmlformats.org/officeDocument/2006/relationships/tags" Target="../tags/tag64.xml"/><Relationship Id="rId15" Type="http://schemas.openxmlformats.org/officeDocument/2006/relationships/tags" Target="../tags/tag74.xml"/><Relationship Id="rId23" Type="http://schemas.openxmlformats.org/officeDocument/2006/relationships/tags" Target="../tags/tag82.xml"/><Relationship Id="rId28" Type="http://schemas.openxmlformats.org/officeDocument/2006/relationships/tags" Target="../tags/tag87.xml"/><Relationship Id="rId36" Type="http://schemas.openxmlformats.org/officeDocument/2006/relationships/tags" Target="../tags/tag95.xml"/><Relationship Id="rId10" Type="http://schemas.openxmlformats.org/officeDocument/2006/relationships/tags" Target="../tags/tag69.xml"/><Relationship Id="rId19" Type="http://schemas.openxmlformats.org/officeDocument/2006/relationships/tags" Target="../tags/tag78.xml"/><Relationship Id="rId31" Type="http://schemas.openxmlformats.org/officeDocument/2006/relationships/tags" Target="../tags/tag90.xml"/><Relationship Id="rId4" Type="http://schemas.openxmlformats.org/officeDocument/2006/relationships/tags" Target="../tags/tag63.xml"/><Relationship Id="rId9" Type="http://schemas.openxmlformats.org/officeDocument/2006/relationships/tags" Target="../tags/tag68.xml"/><Relationship Id="rId14" Type="http://schemas.openxmlformats.org/officeDocument/2006/relationships/tags" Target="../tags/tag73.xml"/><Relationship Id="rId22" Type="http://schemas.openxmlformats.org/officeDocument/2006/relationships/tags" Target="../tags/tag81.xml"/><Relationship Id="rId27" Type="http://schemas.openxmlformats.org/officeDocument/2006/relationships/tags" Target="../tags/tag86.xml"/><Relationship Id="rId30" Type="http://schemas.openxmlformats.org/officeDocument/2006/relationships/tags" Target="../tags/tag89.xml"/><Relationship Id="rId35" Type="http://schemas.openxmlformats.org/officeDocument/2006/relationships/tags" Target="../tags/tag94.xml"/><Relationship Id="rId43" Type="http://schemas.openxmlformats.org/officeDocument/2006/relationships/image" Target="../media/image1.png"/><Relationship Id="rId8" Type="http://schemas.openxmlformats.org/officeDocument/2006/relationships/tags" Target="../tags/tag67.xml"/><Relationship Id="rId3" Type="http://schemas.openxmlformats.org/officeDocument/2006/relationships/tags" Target="../tags/tag62.xml"/><Relationship Id="rId12" Type="http://schemas.openxmlformats.org/officeDocument/2006/relationships/tags" Target="../tags/tag71.xml"/><Relationship Id="rId17" Type="http://schemas.openxmlformats.org/officeDocument/2006/relationships/tags" Target="../tags/tag76.xml"/><Relationship Id="rId25" Type="http://schemas.openxmlformats.org/officeDocument/2006/relationships/tags" Target="../tags/tag84.xml"/><Relationship Id="rId33" Type="http://schemas.openxmlformats.org/officeDocument/2006/relationships/tags" Target="../tags/tag92.xml"/><Relationship Id="rId38" Type="http://schemas.openxmlformats.org/officeDocument/2006/relationships/tags" Target="../tags/tag97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112.xml"/><Relationship Id="rId18" Type="http://schemas.openxmlformats.org/officeDocument/2006/relationships/tags" Target="../tags/tag117.xml"/><Relationship Id="rId26" Type="http://schemas.openxmlformats.org/officeDocument/2006/relationships/tags" Target="../tags/tag125.xml"/><Relationship Id="rId39" Type="http://schemas.openxmlformats.org/officeDocument/2006/relationships/tags" Target="../tags/tag138.xml"/><Relationship Id="rId21" Type="http://schemas.openxmlformats.org/officeDocument/2006/relationships/tags" Target="../tags/tag120.xml"/><Relationship Id="rId34" Type="http://schemas.openxmlformats.org/officeDocument/2006/relationships/tags" Target="../tags/tag133.xml"/><Relationship Id="rId42" Type="http://schemas.openxmlformats.org/officeDocument/2006/relationships/tags" Target="../tags/tag141.xml"/><Relationship Id="rId47" Type="http://schemas.openxmlformats.org/officeDocument/2006/relationships/tags" Target="../tags/tag146.xml"/><Relationship Id="rId50" Type="http://schemas.openxmlformats.org/officeDocument/2006/relationships/tags" Target="../tags/tag149.xml"/><Relationship Id="rId7" Type="http://schemas.openxmlformats.org/officeDocument/2006/relationships/tags" Target="../tags/tag106.xml"/><Relationship Id="rId2" Type="http://schemas.openxmlformats.org/officeDocument/2006/relationships/tags" Target="../tags/tag101.xml"/><Relationship Id="rId16" Type="http://schemas.openxmlformats.org/officeDocument/2006/relationships/tags" Target="../tags/tag115.xml"/><Relationship Id="rId29" Type="http://schemas.openxmlformats.org/officeDocument/2006/relationships/tags" Target="../tags/tag128.xml"/><Relationship Id="rId11" Type="http://schemas.openxmlformats.org/officeDocument/2006/relationships/tags" Target="../tags/tag110.xml"/><Relationship Id="rId24" Type="http://schemas.openxmlformats.org/officeDocument/2006/relationships/tags" Target="../tags/tag123.xml"/><Relationship Id="rId32" Type="http://schemas.openxmlformats.org/officeDocument/2006/relationships/tags" Target="../tags/tag131.xml"/><Relationship Id="rId37" Type="http://schemas.openxmlformats.org/officeDocument/2006/relationships/tags" Target="../tags/tag136.xml"/><Relationship Id="rId40" Type="http://schemas.openxmlformats.org/officeDocument/2006/relationships/tags" Target="../tags/tag139.xml"/><Relationship Id="rId45" Type="http://schemas.openxmlformats.org/officeDocument/2006/relationships/tags" Target="../tags/tag144.xml"/><Relationship Id="rId53" Type="http://schemas.openxmlformats.org/officeDocument/2006/relationships/notesSlide" Target="../notesSlides/notesSlide5.xml"/><Relationship Id="rId5" Type="http://schemas.openxmlformats.org/officeDocument/2006/relationships/tags" Target="../tags/tag104.xml"/><Relationship Id="rId10" Type="http://schemas.openxmlformats.org/officeDocument/2006/relationships/tags" Target="../tags/tag109.xml"/><Relationship Id="rId19" Type="http://schemas.openxmlformats.org/officeDocument/2006/relationships/tags" Target="../tags/tag118.xml"/><Relationship Id="rId31" Type="http://schemas.openxmlformats.org/officeDocument/2006/relationships/tags" Target="../tags/tag130.xml"/><Relationship Id="rId44" Type="http://schemas.openxmlformats.org/officeDocument/2006/relationships/tags" Target="../tags/tag143.xml"/><Relationship Id="rId52" Type="http://schemas.openxmlformats.org/officeDocument/2006/relationships/slideLayout" Target="../slideLayouts/slideLayout1.xml"/><Relationship Id="rId4" Type="http://schemas.openxmlformats.org/officeDocument/2006/relationships/tags" Target="../tags/tag103.xml"/><Relationship Id="rId9" Type="http://schemas.openxmlformats.org/officeDocument/2006/relationships/tags" Target="../tags/tag108.xml"/><Relationship Id="rId14" Type="http://schemas.openxmlformats.org/officeDocument/2006/relationships/tags" Target="../tags/tag113.xml"/><Relationship Id="rId22" Type="http://schemas.openxmlformats.org/officeDocument/2006/relationships/tags" Target="../tags/tag121.xml"/><Relationship Id="rId27" Type="http://schemas.openxmlformats.org/officeDocument/2006/relationships/tags" Target="../tags/tag126.xml"/><Relationship Id="rId30" Type="http://schemas.openxmlformats.org/officeDocument/2006/relationships/tags" Target="../tags/tag129.xml"/><Relationship Id="rId35" Type="http://schemas.openxmlformats.org/officeDocument/2006/relationships/tags" Target="../tags/tag134.xml"/><Relationship Id="rId43" Type="http://schemas.openxmlformats.org/officeDocument/2006/relationships/tags" Target="../tags/tag142.xml"/><Relationship Id="rId48" Type="http://schemas.openxmlformats.org/officeDocument/2006/relationships/tags" Target="../tags/tag147.xml"/><Relationship Id="rId8" Type="http://schemas.openxmlformats.org/officeDocument/2006/relationships/tags" Target="../tags/tag107.xml"/><Relationship Id="rId51" Type="http://schemas.openxmlformats.org/officeDocument/2006/relationships/tags" Target="../tags/tag150.xml"/><Relationship Id="rId3" Type="http://schemas.openxmlformats.org/officeDocument/2006/relationships/tags" Target="../tags/tag102.xml"/><Relationship Id="rId12" Type="http://schemas.openxmlformats.org/officeDocument/2006/relationships/tags" Target="../tags/tag111.xml"/><Relationship Id="rId17" Type="http://schemas.openxmlformats.org/officeDocument/2006/relationships/tags" Target="../tags/tag116.xml"/><Relationship Id="rId25" Type="http://schemas.openxmlformats.org/officeDocument/2006/relationships/tags" Target="../tags/tag124.xml"/><Relationship Id="rId33" Type="http://schemas.openxmlformats.org/officeDocument/2006/relationships/tags" Target="../tags/tag132.xml"/><Relationship Id="rId38" Type="http://schemas.openxmlformats.org/officeDocument/2006/relationships/tags" Target="../tags/tag137.xml"/><Relationship Id="rId46" Type="http://schemas.openxmlformats.org/officeDocument/2006/relationships/tags" Target="../tags/tag145.xml"/><Relationship Id="rId20" Type="http://schemas.openxmlformats.org/officeDocument/2006/relationships/tags" Target="../tags/tag119.xml"/><Relationship Id="rId41" Type="http://schemas.openxmlformats.org/officeDocument/2006/relationships/tags" Target="../tags/tag140.xml"/><Relationship Id="rId54" Type="http://schemas.openxmlformats.org/officeDocument/2006/relationships/image" Target="../media/image1.png"/><Relationship Id="rId1" Type="http://schemas.openxmlformats.org/officeDocument/2006/relationships/tags" Target="../tags/tag100.xml"/><Relationship Id="rId6" Type="http://schemas.openxmlformats.org/officeDocument/2006/relationships/tags" Target="../tags/tag105.xml"/><Relationship Id="rId15" Type="http://schemas.openxmlformats.org/officeDocument/2006/relationships/tags" Target="../tags/tag114.xml"/><Relationship Id="rId23" Type="http://schemas.openxmlformats.org/officeDocument/2006/relationships/tags" Target="../tags/tag122.xml"/><Relationship Id="rId28" Type="http://schemas.openxmlformats.org/officeDocument/2006/relationships/tags" Target="../tags/tag127.xml"/><Relationship Id="rId36" Type="http://schemas.openxmlformats.org/officeDocument/2006/relationships/tags" Target="../tags/tag135.xml"/><Relationship Id="rId49" Type="http://schemas.openxmlformats.org/officeDocument/2006/relationships/tags" Target="../tags/tag14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58.xml"/><Relationship Id="rId13" Type="http://schemas.openxmlformats.org/officeDocument/2006/relationships/tags" Target="../tags/tag163.xml"/><Relationship Id="rId18" Type="http://schemas.openxmlformats.org/officeDocument/2006/relationships/tags" Target="../tags/tag168.xml"/><Relationship Id="rId26" Type="http://schemas.openxmlformats.org/officeDocument/2006/relationships/image" Target="../media/image1.png"/><Relationship Id="rId3" Type="http://schemas.openxmlformats.org/officeDocument/2006/relationships/tags" Target="../tags/tag153.xml"/><Relationship Id="rId21" Type="http://schemas.openxmlformats.org/officeDocument/2006/relationships/tags" Target="../tags/tag171.xml"/><Relationship Id="rId7" Type="http://schemas.openxmlformats.org/officeDocument/2006/relationships/tags" Target="../tags/tag157.xml"/><Relationship Id="rId12" Type="http://schemas.openxmlformats.org/officeDocument/2006/relationships/tags" Target="../tags/tag162.xml"/><Relationship Id="rId17" Type="http://schemas.openxmlformats.org/officeDocument/2006/relationships/tags" Target="../tags/tag167.xml"/><Relationship Id="rId25" Type="http://schemas.openxmlformats.org/officeDocument/2006/relationships/notesSlide" Target="../notesSlides/notesSlide6.xml"/><Relationship Id="rId2" Type="http://schemas.openxmlformats.org/officeDocument/2006/relationships/tags" Target="../tags/tag152.xml"/><Relationship Id="rId16" Type="http://schemas.openxmlformats.org/officeDocument/2006/relationships/tags" Target="../tags/tag166.xml"/><Relationship Id="rId20" Type="http://schemas.openxmlformats.org/officeDocument/2006/relationships/tags" Target="../tags/tag170.xml"/><Relationship Id="rId1" Type="http://schemas.openxmlformats.org/officeDocument/2006/relationships/tags" Target="../tags/tag151.xml"/><Relationship Id="rId6" Type="http://schemas.openxmlformats.org/officeDocument/2006/relationships/tags" Target="../tags/tag156.xml"/><Relationship Id="rId11" Type="http://schemas.openxmlformats.org/officeDocument/2006/relationships/tags" Target="../tags/tag161.xml"/><Relationship Id="rId24" Type="http://schemas.openxmlformats.org/officeDocument/2006/relationships/slideLayout" Target="../slideLayouts/slideLayout1.xml"/><Relationship Id="rId5" Type="http://schemas.openxmlformats.org/officeDocument/2006/relationships/tags" Target="../tags/tag155.xml"/><Relationship Id="rId15" Type="http://schemas.openxmlformats.org/officeDocument/2006/relationships/tags" Target="../tags/tag165.xml"/><Relationship Id="rId23" Type="http://schemas.openxmlformats.org/officeDocument/2006/relationships/tags" Target="../tags/tag173.xml"/><Relationship Id="rId10" Type="http://schemas.openxmlformats.org/officeDocument/2006/relationships/tags" Target="../tags/tag160.xml"/><Relationship Id="rId19" Type="http://schemas.openxmlformats.org/officeDocument/2006/relationships/tags" Target="../tags/tag169.xml"/><Relationship Id="rId4" Type="http://schemas.openxmlformats.org/officeDocument/2006/relationships/tags" Target="../tags/tag154.xml"/><Relationship Id="rId9" Type="http://schemas.openxmlformats.org/officeDocument/2006/relationships/tags" Target="../tags/tag159.xml"/><Relationship Id="rId14" Type="http://schemas.openxmlformats.org/officeDocument/2006/relationships/tags" Target="../tags/tag164.xml"/><Relationship Id="rId22" Type="http://schemas.openxmlformats.org/officeDocument/2006/relationships/tags" Target="../tags/tag17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89879" y="54592"/>
            <a:ext cx="8964613" cy="1214168"/>
          </a:xfrm>
        </p:spPr>
        <p:txBody>
          <a:bodyPr/>
          <a:lstStyle/>
          <a:p>
            <a:pPr lvl="0" eaLnBrk="1" hangingPunct="1"/>
            <a:r>
              <a:rPr lang="fr-FR" altLang="fr-FR" sz="2000" dirty="0" smtClean="0">
                <a:solidFill>
                  <a:srgbClr val="00CC00"/>
                </a:solidFill>
                <a:ea typeface="+mn-ea"/>
                <a:cs typeface="+mn-cs"/>
              </a:rPr>
              <a:t/>
            </a:r>
            <a:br>
              <a:rPr lang="fr-FR" altLang="fr-FR" sz="2000" dirty="0" smtClean="0">
                <a:solidFill>
                  <a:srgbClr val="00CC00"/>
                </a:solidFill>
                <a:ea typeface="+mn-ea"/>
                <a:cs typeface="+mn-cs"/>
              </a:rPr>
            </a:br>
            <a:r>
              <a:rPr lang="fr-FR" altLang="fr-FR" sz="2800" dirty="0" smtClean="0">
                <a:solidFill>
                  <a:srgbClr val="00B050"/>
                </a:solidFill>
                <a:latin typeface="Calibri" panose="020F0502020204030204" pitchFamily="34" charset="0"/>
                <a:ea typeface="+mn-ea"/>
                <a:cs typeface="+mn-cs"/>
              </a:rPr>
              <a:t>Éthiques et pratiques professionnelles à l’épreuve</a:t>
            </a:r>
            <a:br>
              <a:rPr lang="fr-FR" altLang="fr-FR" sz="2800" dirty="0" smtClean="0">
                <a:solidFill>
                  <a:srgbClr val="00B050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r>
              <a:rPr lang="fr-FR" altLang="fr-FR" sz="24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prérequis conceptuels</a:t>
            </a:r>
            <a:r>
              <a:rPr lang="fr-FR" altLang="fr-FR" sz="2800" dirty="0" smtClean="0">
                <a:solidFill>
                  <a:srgbClr val="00B050"/>
                </a:solidFill>
                <a:latin typeface="Calibri" panose="020F0502020204030204" pitchFamily="34" charset="0"/>
                <a:ea typeface="+mn-ea"/>
                <a:cs typeface="+mn-cs"/>
              </a:rPr>
              <a:t/>
            </a:r>
            <a:br>
              <a:rPr lang="fr-FR" altLang="fr-FR" sz="2800" dirty="0" smtClean="0">
                <a:solidFill>
                  <a:srgbClr val="00B050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endParaRPr lang="fr-FR" altLang="fr-FR" sz="2400" dirty="0" smtClean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 Box 4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948488" y="6237288"/>
            <a:ext cx="2195512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000" dirty="0">
                <a:latin typeface="Calibri" panose="020F0502020204030204" pitchFamily="34" charset="0"/>
              </a:rPr>
              <a:t>Raúl Morales La Mura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000" dirty="0" smtClean="0">
                <a:latin typeface="Calibri" panose="020F0502020204030204" pitchFamily="34" charset="0"/>
              </a:rPr>
              <a:t>2L2S</a:t>
            </a:r>
            <a:r>
              <a:rPr lang="fr-FR" altLang="fr-FR" sz="1000" dirty="0">
                <a:latin typeface="Calibri" panose="020F0502020204030204" pitchFamily="34" charset="0"/>
              </a:rPr>
              <a:t>-</a:t>
            </a:r>
            <a:r>
              <a:rPr lang="fr-FR" altLang="fr-FR" sz="1000" dirty="0" smtClean="0">
                <a:latin typeface="Calibri" panose="020F0502020204030204" pitchFamily="34" charset="0"/>
              </a:rPr>
              <a:t>Université </a:t>
            </a:r>
            <a:r>
              <a:rPr lang="fr-FR" altLang="fr-FR" sz="1000" dirty="0">
                <a:latin typeface="Calibri" panose="020F0502020204030204" pitchFamily="34" charset="0"/>
              </a:rPr>
              <a:t>de </a:t>
            </a:r>
            <a:r>
              <a:rPr lang="fr-FR" altLang="fr-FR" sz="1000" dirty="0" smtClean="0">
                <a:latin typeface="Calibri" panose="020F0502020204030204" pitchFamily="34" charset="0"/>
              </a:rPr>
              <a:t>Lorraine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000" dirty="0" smtClean="0">
                <a:latin typeface="Calibri" panose="020F0502020204030204" pitchFamily="34" charset="0"/>
              </a:rPr>
              <a:t>APF France handicap</a:t>
            </a:r>
            <a:endParaRPr lang="fr-FR" altLang="fr-FR" sz="1000" dirty="0">
              <a:latin typeface="Calibri" panose="020F0502020204030204" pitchFamily="34" charset="0"/>
            </a:endParaRPr>
          </a:p>
        </p:txBody>
      </p:sp>
      <p:sp>
        <p:nvSpPr>
          <p:cNvPr id="3" name="ZoneTexte 2"/>
          <p:cNvSpPr txBox="1"/>
          <p:nvPr>
            <p:custDataLst>
              <p:tags r:id="rId3"/>
            </p:custDataLst>
          </p:nvPr>
        </p:nvSpPr>
        <p:spPr>
          <a:xfrm>
            <a:off x="4356348" y="6636215"/>
            <a:ext cx="4316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C6DA2F-4080-4F55-BABF-BE142B76FFEC}" type="slidenum">
              <a:rPr lang="fr-FR" sz="800" smtClean="0">
                <a:latin typeface="Calibri" panose="020F0502020204030204" pitchFamily="34" charset="0"/>
              </a:rPr>
              <a:t>1</a:t>
            </a:fld>
            <a:r>
              <a:rPr lang="fr-FR" sz="800" dirty="0" smtClean="0">
                <a:latin typeface="Calibri" panose="020F0502020204030204" pitchFamily="34" charset="0"/>
              </a:rPr>
              <a:t>/7</a:t>
            </a:r>
            <a:endParaRPr lang="fr-FR" sz="800" dirty="0">
              <a:latin typeface="Calibri" panose="020F0502020204030204" pitchFamily="34" charset="0"/>
            </a:endParaRPr>
          </a:p>
        </p:txBody>
      </p:sp>
      <p:sp>
        <p:nvSpPr>
          <p:cNvPr id="4" name="ZoneTexte 3"/>
          <p:cNvSpPr txBox="1"/>
          <p:nvPr>
            <p:custDataLst>
              <p:tags r:id="rId4"/>
            </p:custDataLst>
          </p:nvPr>
        </p:nvSpPr>
        <p:spPr>
          <a:xfrm>
            <a:off x="899592" y="3548105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Éthique professionnelle</a:t>
            </a:r>
            <a:endParaRPr lang="fr-FR" dirty="0"/>
          </a:p>
        </p:txBody>
      </p:sp>
      <p:sp>
        <p:nvSpPr>
          <p:cNvPr id="48" name="ZoneTexte 47"/>
          <p:cNvSpPr txBox="1"/>
          <p:nvPr>
            <p:custDataLst>
              <p:tags r:id="rId5"/>
            </p:custDataLst>
          </p:nvPr>
        </p:nvSpPr>
        <p:spPr>
          <a:xfrm>
            <a:off x="899592" y="5374957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Pratiques professionnelles</a:t>
            </a:r>
            <a:endParaRPr lang="fr-FR" dirty="0"/>
          </a:p>
        </p:txBody>
      </p:sp>
      <p:sp>
        <p:nvSpPr>
          <p:cNvPr id="49" name="ZoneTexte 48"/>
          <p:cNvSpPr txBox="1"/>
          <p:nvPr>
            <p:custDataLst>
              <p:tags r:id="rId6"/>
            </p:custDataLst>
          </p:nvPr>
        </p:nvSpPr>
        <p:spPr>
          <a:xfrm>
            <a:off x="887641" y="1751743"/>
            <a:ext cx="2257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Commande sociale</a:t>
            </a:r>
            <a:endParaRPr lang="fr-FR" dirty="0"/>
          </a:p>
        </p:txBody>
      </p:sp>
      <p:sp>
        <p:nvSpPr>
          <p:cNvPr id="50" name="ZoneTexte 49"/>
          <p:cNvSpPr txBox="1"/>
          <p:nvPr>
            <p:custDataLst>
              <p:tags r:id="rId7"/>
            </p:custDataLst>
          </p:nvPr>
        </p:nvSpPr>
        <p:spPr>
          <a:xfrm>
            <a:off x="3697920" y="1774557"/>
            <a:ext cx="53565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ym typeface="Wingdings" panose="05000000000000000000" pitchFamily="2" charset="2"/>
              </a:rPr>
              <a:t>dispositif permettant la mise en dynamique de la</a:t>
            </a:r>
          </a:p>
          <a:p>
            <a:r>
              <a:rPr lang="fr-FR" dirty="0" smtClean="0">
                <a:sym typeface="Wingdings" panose="05000000000000000000" pitchFamily="2" charset="2"/>
              </a:rPr>
              <a:t>    société (sens cybernétique), conclusion des</a:t>
            </a:r>
          </a:p>
          <a:p>
            <a:r>
              <a:rPr lang="fr-FR" dirty="0">
                <a:sym typeface="Wingdings" panose="05000000000000000000" pitchFamily="2" charset="2"/>
              </a:rPr>
              <a:t> </a:t>
            </a:r>
            <a:r>
              <a:rPr lang="fr-FR" dirty="0" smtClean="0">
                <a:sym typeface="Wingdings" panose="05000000000000000000" pitchFamily="2" charset="2"/>
              </a:rPr>
              <a:t>   conflits sociaux  </a:t>
            </a:r>
            <a:endParaRPr lang="fr-FR" dirty="0"/>
          </a:p>
        </p:txBody>
      </p:sp>
      <p:sp>
        <p:nvSpPr>
          <p:cNvPr id="51" name="ZoneTexte 50"/>
          <p:cNvSpPr txBox="1"/>
          <p:nvPr>
            <p:custDataLst>
              <p:tags r:id="rId8"/>
            </p:custDataLst>
          </p:nvPr>
        </p:nvSpPr>
        <p:spPr>
          <a:xfrm>
            <a:off x="3774921" y="5374957"/>
            <a:ext cx="5279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è"/>
            </a:pPr>
            <a:r>
              <a:rPr lang="fr-FR" dirty="0" smtClean="0">
                <a:sym typeface="Wingdings" panose="05000000000000000000" pitchFamily="2" charset="2"/>
              </a:rPr>
              <a:t>activité concrète suivant l’application des</a:t>
            </a:r>
          </a:p>
          <a:p>
            <a:r>
              <a:rPr lang="fr-FR" dirty="0" smtClean="0">
                <a:sym typeface="Wingdings" panose="05000000000000000000" pitchFamily="2" charset="2"/>
              </a:rPr>
              <a:t>    principes et des règles d’action</a:t>
            </a:r>
            <a:endParaRPr lang="fr-FR" dirty="0"/>
          </a:p>
        </p:txBody>
      </p:sp>
      <p:sp>
        <p:nvSpPr>
          <p:cNvPr id="52" name="ZoneTexte 51"/>
          <p:cNvSpPr txBox="1"/>
          <p:nvPr>
            <p:custDataLst>
              <p:tags r:id="rId9"/>
            </p:custDataLst>
          </p:nvPr>
        </p:nvSpPr>
        <p:spPr>
          <a:xfrm>
            <a:off x="3769928" y="3563724"/>
            <a:ext cx="5284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ym typeface="Wingdings" panose="05000000000000000000" pitchFamily="2" charset="2"/>
              </a:rPr>
              <a:t></a:t>
            </a:r>
            <a:r>
              <a:rPr lang="fr-FR" dirty="0" smtClean="0"/>
              <a:t>système de valeur en action</a:t>
            </a:r>
            <a:endParaRPr lang="fr-FR" dirty="0"/>
          </a:p>
        </p:txBody>
      </p:sp>
      <p:sp>
        <p:nvSpPr>
          <p:cNvPr id="6" name="Flèche vers le bas 5"/>
          <p:cNvSpPr/>
          <p:nvPr>
            <p:custDataLst>
              <p:tags r:id="rId10"/>
            </p:custDataLst>
          </p:nvPr>
        </p:nvSpPr>
        <p:spPr>
          <a:xfrm>
            <a:off x="1619672" y="2121075"/>
            <a:ext cx="936104" cy="13079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vers le bas 13"/>
          <p:cNvSpPr/>
          <p:nvPr>
            <p:custDataLst>
              <p:tags r:id="rId11"/>
            </p:custDataLst>
          </p:nvPr>
        </p:nvSpPr>
        <p:spPr>
          <a:xfrm>
            <a:off x="1583668" y="3969525"/>
            <a:ext cx="936104" cy="13079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4" grpId="0"/>
      <p:bldP spid="48" grpId="0"/>
      <p:bldP spid="49" grpId="0"/>
      <p:bldP spid="50" grpId="0"/>
      <p:bldP spid="51" grpId="0"/>
      <p:bldP spid="52" grpId="0"/>
      <p:bldP spid="6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107504" y="-27384"/>
            <a:ext cx="8964613" cy="980405"/>
          </a:xfrm>
        </p:spPr>
        <p:txBody>
          <a:bodyPr/>
          <a:lstStyle/>
          <a:p>
            <a:pPr eaLnBrk="1" hangingPunct="1"/>
            <a:r>
              <a:rPr lang="fr-FR" altLang="fr-FR" sz="28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Éthiques </a:t>
            </a:r>
            <a:r>
              <a:rPr lang="fr-FR" altLang="fr-FR" sz="2800" dirty="0">
                <a:solidFill>
                  <a:srgbClr val="00B050"/>
                </a:solidFill>
                <a:latin typeface="Calibri" panose="020F0502020204030204" pitchFamily="34" charset="0"/>
              </a:rPr>
              <a:t>et pratiques professionnelles à l’épreuve</a:t>
            </a:r>
            <a:br>
              <a:rPr lang="fr-FR" altLang="fr-FR" sz="2800" dirty="0">
                <a:solidFill>
                  <a:srgbClr val="00B050"/>
                </a:solidFill>
                <a:latin typeface="Calibri" panose="020F0502020204030204" pitchFamily="34" charset="0"/>
              </a:rPr>
            </a:br>
            <a:r>
              <a:rPr lang="fr-FR" altLang="fr-FR" sz="24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la recherche</a:t>
            </a:r>
          </a:p>
        </p:txBody>
      </p:sp>
      <p:sp>
        <p:nvSpPr>
          <p:cNvPr id="2" name="Text Box 4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948488" y="6237288"/>
            <a:ext cx="21955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eaLnBrk="1" hangingPunct="1">
              <a:spcBef>
                <a:spcPct val="0"/>
              </a:spcBef>
              <a:buNone/>
            </a:pPr>
            <a:r>
              <a:rPr lang="fr-FR" altLang="fr-FR" sz="1000" dirty="0">
                <a:solidFill>
                  <a:srgbClr val="000000"/>
                </a:solidFill>
                <a:latin typeface="Calibri" panose="020F0502020204030204" pitchFamily="34" charset="0"/>
              </a:rPr>
              <a:t>Raúl Morales La Mura</a:t>
            </a: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fr-FR" altLang="fr-FR" sz="1000" dirty="0">
                <a:solidFill>
                  <a:srgbClr val="000000"/>
                </a:solidFill>
                <a:latin typeface="Calibri" panose="020F0502020204030204" pitchFamily="34" charset="0"/>
              </a:rPr>
              <a:t>2L2S-Université de Lorraine</a:t>
            </a: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fr-FR" altLang="fr-FR" sz="1000" dirty="0">
                <a:solidFill>
                  <a:srgbClr val="000000"/>
                </a:solidFill>
                <a:latin typeface="Calibri" panose="020F0502020204030204" pitchFamily="34" charset="0"/>
              </a:rPr>
              <a:t>APF France handicap</a:t>
            </a:r>
          </a:p>
        </p:txBody>
      </p:sp>
      <p:sp>
        <p:nvSpPr>
          <p:cNvPr id="3" name="ZoneTexte 2"/>
          <p:cNvSpPr txBox="1"/>
          <p:nvPr>
            <p:custDataLst>
              <p:tags r:id="rId3"/>
            </p:custDataLst>
          </p:nvPr>
        </p:nvSpPr>
        <p:spPr>
          <a:xfrm>
            <a:off x="4356348" y="6636215"/>
            <a:ext cx="4316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C6DA2F-4080-4F55-BABF-BE142B76FFEC}" type="slidenum">
              <a:rPr lang="fr-FR" sz="800" smtClean="0">
                <a:latin typeface="Calibri" panose="020F0502020204030204" pitchFamily="34" charset="0"/>
              </a:rPr>
              <a:t>2</a:t>
            </a:fld>
            <a:r>
              <a:rPr lang="fr-FR" sz="800" dirty="0" smtClean="0">
                <a:latin typeface="Calibri" panose="020F0502020204030204" pitchFamily="34" charset="0"/>
              </a:rPr>
              <a:t>/7</a:t>
            </a:r>
            <a:endParaRPr lang="fr-FR" sz="800" dirty="0">
              <a:latin typeface="Calibri" panose="020F0502020204030204" pitchFamily="34" charset="0"/>
            </a:endParaRPr>
          </a:p>
        </p:txBody>
      </p:sp>
      <p:sp>
        <p:nvSpPr>
          <p:cNvPr id="5" name="ZoneTexte 4"/>
          <p:cNvSpPr txBox="1"/>
          <p:nvPr>
            <p:custDataLst>
              <p:tags r:id="rId4"/>
            </p:custDataLst>
          </p:nvPr>
        </p:nvSpPr>
        <p:spPr>
          <a:xfrm>
            <a:off x="419200" y="1206705"/>
            <a:ext cx="2625194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fr-FR" b="1" dirty="0" smtClean="0">
                <a:solidFill>
                  <a:srgbClr val="000000"/>
                </a:solidFill>
              </a:rPr>
              <a:t>Le temps</a:t>
            </a:r>
          </a:p>
          <a:p>
            <a:pPr lvl="0" algn="ctr"/>
            <a:endParaRPr lang="fr-FR" dirty="0">
              <a:solidFill>
                <a:srgbClr val="000000"/>
              </a:solidFill>
            </a:endParaRPr>
          </a:p>
          <a:p>
            <a:pPr lvl="0" algn="ctr"/>
            <a:r>
              <a:rPr lang="fr-FR" dirty="0" smtClean="0">
                <a:solidFill>
                  <a:srgbClr val="000000"/>
                </a:solidFill>
              </a:rPr>
              <a:t>entre 2005 et 2019</a:t>
            </a:r>
          </a:p>
          <a:p>
            <a:pPr lvl="0" algn="ctr"/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7" name="ZoneTexte 6"/>
          <p:cNvSpPr txBox="1"/>
          <p:nvPr>
            <p:custDataLst>
              <p:tags r:id="rId5"/>
            </p:custDataLst>
          </p:nvPr>
        </p:nvSpPr>
        <p:spPr>
          <a:xfrm>
            <a:off x="3748927" y="2041417"/>
            <a:ext cx="5217482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fr-FR" b="1" dirty="0" smtClean="0">
                <a:solidFill>
                  <a:srgbClr val="000000"/>
                </a:solidFill>
              </a:rPr>
              <a:t>La collecte des matériaux</a:t>
            </a:r>
          </a:p>
          <a:p>
            <a:pPr lvl="0" algn="ctr"/>
            <a:endParaRPr lang="fr-FR" b="1" dirty="0">
              <a:solidFill>
                <a:srgbClr val="000000"/>
              </a:solidFill>
            </a:endParaRPr>
          </a:p>
          <a:p>
            <a:pPr lvl="0" algn="ctr"/>
            <a:r>
              <a:rPr lang="fr-FR" dirty="0" smtClean="0">
                <a:solidFill>
                  <a:srgbClr val="000000"/>
                </a:solidFill>
              </a:rPr>
              <a:t>2005 à 2007 observation participante</a:t>
            </a:r>
          </a:p>
          <a:p>
            <a:pPr lvl="0" algn="ctr"/>
            <a:r>
              <a:rPr lang="fr-FR" dirty="0" smtClean="0">
                <a:solidFill>
                  <a:srgbClr val="000000"/>
                </a:solidFill>
              </a:rPr>
              <a:t>2007 à 2009 entretiens semi-directifs</a:t>
            </a:r>
          </a:p>
          <a:p>
            <a:pPr lvl="0" algn="ctr"/>
            <a:r>
              <a:rPr lang="fr-FR" dirty="0" smtClean="0">
                <a:solidFill>
                  <a:srgbClr val="000000"/>
                </a:solidFill>
              </a:rPr>
              <a:t>2010 - 2015 – 2017 – 2019 enquêtes (643)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8" name="ZoneTexte 7"/>
          <p:cNvSpPr txBox="1"/>
          <p:nvPr>
            <p:custDataLst>
              <p:tags r:id="rId6"/>
            </p:custDataLst>
          </p:nvPr>
        </p:nvSpPr>
        <p:spPr>
          <a:xfrm>
            <a:off x="395536" y="3861048"/>
            <a:ext cx="3744416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fr-FR" b="1" dirty="0" smtClean="0">
                <a:solidFill>
                  <a:srgbClr val="000000"/>
                </a:solidFill>
              </a:rPr>
              <a:t>Le terrain</a:t>
            </a:r>
          </a:p>
          <a:p>
            <a:pPr lvl="0" algn="ctr"/>
            <a:endParaRPr lang="fr-FR" b="1" dirty="0" smtClean="0">
              <a:solidFill>
                <a:srgbClr val="000000"/>
              </a:solidFill>
            </a:endParaRPr>
          </a:p>
          <a:p>
            <a:pPr lvl="0" algn="ctr"/>
            <a:r>
              <a:rPr lang="fr-FR" dirty="0">
                <a:solidFill>
                  <a:srgbClr val="000000"/>
                </a:solidFill>
              </a:rPr>
              <a:t>l</a:t>
            </a:r>
            <a:r>
              <a:rPr lang="fr-FR" dirty="0" smtClean="0">
                <a:solidFill>
                  <a:srgbClr val="000000"/>
                </a:solidFill>
              </a:rPr>
              <a:t>’action des professionnels</a:t>
            </a:r>
          </a:p>
          <a:p>
            <a:pPr lvl="0" algn="ctr"/>
            <a:r>
              <a:rPr lang="fr-FR" dirty="0">
                <a:solidFill>
                  <a:srgbClr val="000000"/>
                </a:solidFill>
              </a:rPr>
              <a:t>d</a:t>
            </a:r>
            <a:r>
              <a:rPr lang="fr-FR" dirty="0" smtClean="0">
                <a:solidFill>
                  <a:srgbClr val="000000"/>
                </a:solidFill>
              </a:rPr>
              <a:t>es</a:t>
            </a:r>
          </a:p>
          <a:p>
            <a:pPr lvl="0" algn="ctr"/>
            <a:r>
              <a:rPr lang="fr-FR" dirty="0" smtClean="0">
                <a:solidFill>
                  <a:srgbClr val="000000"/>
                </a:solidFill>
              </a:rPr>
              <a:t>services </a:t>
            </a:r>
            <a:r>
              <a:rPr lang="fr-FR" dirty="0" smtClean="0">
                <a:solidFill>
                  <a:srgbClr val="000000"/>
                </a:solidFill>
              </a:rPr>
              <a:t>facilitant la vie à </a:t>
            </a:r>
            <a:r>
              <a:rPr lang="fr-FR" dirty="0" smtClean="0">
                <a:solidFill>
                  <a:srgbClr val="000000"/>
                </a:solidFill>
              </a:rPr>
              <a:t>domicile PH/PA associatifs et lucratifs</a:t>
            </a:r>
          </a:p>
        </p:txBody>
      </p:sp>
      <p:sp>
        <p:nvSpPr>
          <p:cNvPr id="9" name="ZoneTexte 8"/>
          <p:cNvSpPr txBox="1"/>
          <p:nvPr>
            <p:custDataLst>
              <p:tags r:id="rId7"/>
            </p:custDataLst>
          </p:nvPr>
        </p:nvSpPr>
        <p:spPr>
          <a:xfrm>
            <a:off x="4788024" y="4437112"/>
            <a:ext cx="3561298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fr-FR" b="1" dirty="0" smtClean="0">
                <a:solidFill>
                  <a:srgbClr val="000000"/>
                </a:solidFill>
              </a:rPr>
              <a:t>L’angle du regard</a:t>
            </a:r>
          </a:p>
          <a:p>
            <a:pPr lvl="0"/>
            <a:endParaRPr lang="fr-FR" dirty="0">
              <a:solidFill>
                <a:srgbClr val="000000"/>
              </a:solidFill>
            </a:endParaRPr>
          </a:p>
          <a:p>
            <a:pPr lvl="0" algn="ctr"/>
            <a:r>
              <a:rPr lang="fr-FR" dirty="0">
                <a:solidFill>
                  <a:srgbClr val="000000"/>
                </a:solidFill>
              </a:rPr>
              <a:t>à</a:t>
            </a:r>
            <a:r>
              <a:rPr lang="fr-FR" dirty="0" smtClean="0">
                <a:solidFill>
                  <a:srgbClr val="000000"/>
                </a:solidFill>
              </a:rPr>
              <a:t> partir des professionnels</a:t>
            </a:r>
            <a:endParaRPr lang="fr-FR" dirty="0">
              <a:solidFill>
                <a:srgbClr val="000000"/>
              </a:solidFill>
            </a:endParaRPr>
          </a:p>
          <a:p>
            <a:pPr lvl="0" algn="ctr"/>
            <a:r>
              <a:rPr lang="fr-FR" dirty="0">
                <a:solidFill>
                  <a:srgbClr val="000000"/>
                </a:solidFill>
              </a:rPr>
              <a:t>d</a:t>
            </a:r>
            <a:r>
              <a:rPr lang="fr-FR" dirty="0" smtClean="0">
                <a:solidFill>
                  <a:srgbClr val="000000"/>
                </a:solidFill>
              </a:rPr>
              <a:t>es champs du</a:t>
            </a:r>
          </a:p>
          <a:p>
            <a:pPr lvl="0" algn="ctr"/>
            <a:r>
              <a:rPr lang="fr-FR" dirty="0">
                <a:solidFill>
                  <a:srgbClr val="000000"/>
                </a:solidFill>
              </a:rPr>
              <a:t>s</a:t>
            </a:r>
            <a:r>
              <a:rPr lang="fr-FR" dirty="0" smtClean="0">
                <a:solidFill>
                  <a:srgbClr val="000000"/>
                </a:solidFill>
              </a:rPr>
              <a:t>ocial, médicosocial et sanitaire</a:t>
            </a:r>
          </a:p>
        </p:txBody>
      </p:sp>
    </p:spTree>
    <p:extLst>
      <p:ext uri="{BB962C8B-B14F-4D97-AF65-F5344CB8AC3E}">
        <p14:creationId xmlns:p14="http://schemas.microsoft.com/office/powerpoint/2010/main" val="226505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5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107504" y="-27384"/>
            <a:ext cx="8964613" cy="980405"/>
          </a:xfrm>
        </p:spPr>
        <p:txBody>
          <a:bodyPr/>
          <a:lstStyle/>
          <a:p>
            <a:pPr eaLnBrk="1" hangingPunct="1"/>
            <a:r>
              <a:rPr lang="fr-FR" altLang="fr-FR" sz="28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Éthiques </a:t>
            </a:r>
            <a:r>
              <a:rPr lang="fr-FR" altLang="fr-FR" sz="2800" dirty="0">
                <a:solidFill>
                  <a:srgbClr val="00B050"/>
                </a:solidFill>
                <a:latin typeface="Calibri" panose="020F0502020204030204" pitchFamily="34" charset="0"/>
              </a:rPr>
              <a:t>et pratiques professionnelles à l’épreuve</a:t>
            </a:r>
            <a:br>
              <a:rPr lang="fr-FR" altLang="fr-FR" sz="2800" dirty="0">
                <a:solidFill>
                  <a:srgbClr val="00B050"/>
                </a:solidFill>
                <a:latin typeface="Calibri" panose="020F0502020204030204" pitchFamily="34" charset="0"/>
              </a:rPr>
            </a:br>
            <a:r>
              <a:rPr lang="fr-FR" altLang="fr-FR" sz="24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exemple des questions de l’enquête</a:t>
            </a:r>
          </a:p>
        </p:txBody>
      </p:sp>
      <p:sp>
        <p:nvSpPr>
          <p:cNvPr id="2" name="Text Box 4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948488" y="6237288"/>
            <a:ext cx="21955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eaLnBrk="1" hangingPunct="1">
              <a:spcBef>
                <a:spcPct val="0"/>
              </a:spcBef>
              <a:buNone/>
            </a:pPr>
            <a:r>
              <a:rPr lang="fr-FR" altLang="fr-FR" sz="1000" dirty="0">
                <a:solidFill>
                  <a:srgbClr val="000000"/>
                </a:solidFill>
                <a:latin typeface="Calibri" panose="020F0502020204030204" pitchFamily="34" charset="0"/>
              </a:rPr>
              <a:t>Raúl Morales La Mura</a:t>
            </a: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fr-FR" altLang="fr-FR" sz="1000" dirty="0">
                <a:solidFill>
                  <a:srgbClr val="000000"/>
                </a:solidFill>
                <a:latin typeface="Calibri" panose="020F0502020204030204" pitchFamily="34" charset="0"/>
              </a:rPr>
              <a:t>2L2S-Université de Lorraine</a:t>
            </a: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fr-FR" altLang="fr-FR" sz="1000" dirty="0">
                <a:solidFill>
                  <a:srgbClr val="000000"/>
                </a:solidFill>
                <a:latin typeface="Calibri" panose="020F0502020204030204" pitchFamily="34" charset="0"/>
              </a:rPr>
              <a:t>APF France handicap</a:t>
            </a:r>
          </a:p>
        </p:txBody>
      </p:sp>
      <p:sp>
        <p:nvSpPr>
          <p:cNvPr id="3" name="ZoneTexte 2"/>
          <p:cNvSpPr txBox="1"/>
          <p:nvPr>
            <p:custDataLst>
              <p:tags r:id="rId3"/>
            </p:custDataLst>
          </p:nvPr>
        </p:nvSpPr>
        <p:spPr>
          <a:xfrm>
            <a:off x="4356348" y="6636215"/>
            <a:ext cx="4316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 smtClean="0">
                <a:latin typeface="Calibri" panose="020F0502020204030204" pitchFamily="34" charset="0"/>
              </a:rPr>
              <a:t>3/7</a:t>
            </a:r>
            <a:endParaRPr lang="fr-FR" sz="800" dirty="0">
              <a:latin typeface="Calibri" panose="020F0502020204030204" pitchFamily="34" charset="0"/>
            </a:endParaRPr>
          </a:p>
        </p:txBody>
      </p:sp>
      <p:sp>
        <p:nvSpPr>
          <p:cNvPr id="5" name="ZoneTexte 4"/>
          <p:cNvSpPr txBox="1"/>
          <p:nvPr>
            <p:custDataLst>
              <p:tags r:id="rId4"/>
            </p:custDataLst>
          </p:nvPr>
        </p:nvSpPr>
        <p:spPr>
          <a:xfrm>
            <a:off x="218614" y="837524"/>
            <a:ext cx="8640960" cy="2807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Prenant en considération les définitions </a:t>
            </a: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ci-dessus: 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répondez aux questions (1 et 2)</a:t>
            </a: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+mj-lt"/>
              <a:buAutoNum type="alphaLcPeriod"/>
            </a:pP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guider 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quelqu’un et veiller sur ses </a:t>
            </a: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intérêts =&gt; Assistance 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+mj-lt"/>
              <a:buAutoNum type="alphaLcPeriod"/>
            </a:pP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exigence 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explicite ou non de </a:t>
            </a: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quelqu’un =&gt; Besoin 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+mj-lt"/>
              <a:buAutoNum type="alphaLcPeriod"/>
            </a:pP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accord 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</a:t>
            </a: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volontés =&gt; Contrat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+mj-lt"/>
              <a:buAutoNum type="alphaLcPeriod"/>
            </a:pP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 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lieu et à la place de </a:t>
            </a: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quelqu’un =&gt; Intervention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+mj-lt"/>
              <a:buAutoNum type="alphaLcPeriod"/>
            </a:pP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ordre 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donné pour le bien de </a:t>
            </a: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quelqu’un =&gt; Prescription 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+mj-lt"/>
              <a:buAutoNum type="alphaLcPeriod"/>
            </a:pP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 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utile fournie à quelqu’un </a:t>
            </a: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=&gt; Prestation 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0"/>
              </a:spcAft>
              <a:buFont typeface="+mj-lt"/>
              <a:buAutoNum type="alphaLcPeriod"/>
            </a:pP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acte 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opposable à portée générale organisant </a:t>
            </a: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l’action =&gt; Règlement 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soins 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attentifs prodigués à </a:t>
            </a: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quelqu’un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=&gt; Sollicitude 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fr-FR" sz="1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l’idéal</a:t>
            </a:r>
            <a:r>
              <a:rPr lang="fr-FR" sz="14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lequel de ces mots définit le mieux le </a:t>
            </a:r>
            <a:r>
              <a:rPr lang="fr-FR" sz="1400" dirty="0" smtClean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déclenchement </a:t>
            </a:r>
            <a:r>
              <a:rPr lang="fr-FR" sz="14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votre action professionnelle 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fr-FR" sz="1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la réalité</a:t>
            </a:r>
            <a:r>
              <a:rPr lang="fr-FR" sz="14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lequel de ces mots définit le mieux le </a:t>
            </a:r>
            <a:r>
              <a:rPr lang="fr-FR" sz="1400" dirty="0" smtClean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déclenchement </a:t>
            </a:r>
            <a:r>
              <a:rPr lang="fr-FR" sz="14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votre action professionnelle ?</a:t>
            </a:r>
            <a:endParaRPr lang="fr-FR" sz="14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ZoneTexte 40"/>
          <p:cNvSpPr txBox="1"/>
          <p:nvPr>
            <p:custDataLst>
              <p:tags r:id="rId5"/>
            </p:custDataLst>
          </p:nvPr>
        </p:nvSpPr>
        <p:spPr>
          <a:xfrm>
            <a:off x="251706" y="3573016"/>
            <a:ext cx="8424750" cy="3165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partir de la notion </a:t>
            </a: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« repas », considérant 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définitions et les situations </a:t>
            </a: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ci-dessus: 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répondez aux questions (3, 4 et </a:t>
            </a: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5)</a:t>
            </a:r>
          </a:p>
          <a:p>
            <a:pPr marL="628650" lvl="1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Alimenter = procurer à quelqu’un les éléments nécessaires à sa conservation</a:t>
            </a:r>
          </a:p>
          <a:p>
            <a:pPr marL="628650" lvl="1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Éduquer 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disposer les soins nécessaires à </a:t>
            </a: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l’épanouissement 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quelqu’un</a:t>
            </a:r>
          </a:p>
          <a:p>
            <a:pPr marL="628650" lvl="1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Nourrir 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donner à manger à </a:t>
            </a: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quelqu’un</a:t>
            </a:r>
          </a:p>
          <a:p>
            <a:pPr marL="628650" lvl="1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Accepter 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admettre quelque chose comme étant vrai</a:t>
            </a:r>
          </a:p>
          <a:p>
            <a:pPr marL="685800" lvl="1" indent="-2286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faut alimenter la personne </a:t>
            </a: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lui éviter de souffrir de </a:t>
            </a: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faim</a:t>
            </a:r>
          </a:p>
          <a:p>
            <a:pPr marL="685800" lvl="1" indent="-2286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faut éduquer la personne </a:t>
            </a: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qu’elle 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ait une bonne hygiène </a:t>
            </a: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alimentaire</a:t>
            </a:r>
          </a:p>
          <a:p>
            <a:pPr marL="685800" lvl="1" indent="-2286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faut nourrir la personne </a:t>
            </a: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qu’elle 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soit mieux à même de se </a:t>
            </a: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développer</a:t>
            </a:r>
          </a:p>
          <a:p>
            <a:pPr marL="685800" lvl="1" indent="-2286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faut </a:t>
            </a: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accepter 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goûts de la personne </a:t>
            </a: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qu’elle 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choisisse en </a:t>
            </a: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conscience</a:t>
            </a:r>
          </a:p>
          <a:p>
            <a:pPr marL="228600" indent="-228600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3"/>
            </a:pPr>
            <a:r>
              <a:rPr lang="fr-FR" sz="1400" dirty="0" smtClean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</a:t>
            </a:r>
            <a:r>
              <a:rPr lang="fr-FR" sz="14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vous, quelle situation </a:t>
            </a:r>
            <a:r>
              <a:rPr lang="fr-FR" sz="1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décrit le mieux </a:t>
            </a:r>
            <a:r>
              <a:rPr lang="fr-FR" sz="14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</a:t>
            </a:r>
            <a:r>
              <a:rPr lang="fr-FR" sz="1400" dirty="0" smtClean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 bon » professionnel ?</a:t>
            </a:r>
            <a:endParaRPr lang="fr-FR" sz="1400" b="1" dirty="0" smtClean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3"/>
            </a:pPr>
            <a:r>
              <a:rPr lang="fr-FR" sz="1400" dirty="0" smtClean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</a:t>
            </a:r>
            <a:r>
              <a:rPr lang="fr-FR" sz="14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vous, quelle situation </a:t>
            </a:r>
            <a:r>
              <a:rPr lang="fr-FR" sz="1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décrit le moins </a:t>
            </a:r>
            <a:r>
              <a:rPr lang="fr-FR" sz="14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</a:t>
            </a:r>
            <a:r>
              <a:rPr lang="fr-FR" sz="1400" dirty="0" smtClean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 bon » professionnel ?</a:t>
            </a:r>
          </a:p>
          <a:p>
            <a:pPr marL="228600" indent="-228600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3"/>
            </a:pPr>
            <a:r>
              <a:rPr lang="fr-FR" sz="1400" dirty="0" smtClean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</a:t>
            </a:r>
            <a:r>
              <a:rPr lang="fr-FR" sz="14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vous, quelle situation </a:t>
            </a:r>
            <a:r>
              <a:rPr lang="fr-FR" sz="1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décrit le mieux votre </a:t>
            </a:r>
            <a:r>
              <a:rPr lang="fr-FR" sz="1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 situation » </a:t>
            </a:r>
            <a:r>
              <a:rPr lang="fr-FR" sz="1400" dirty="0" smtClean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professionnelle ?</a:t>
            </a:r>
            <a:endParaRPr lang="fr-FR" sz="1400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08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5" grpId="0"/>
      <p:bldP spid="5" grpId="1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107504" y="44624"/>
            <a:ext cx="8964613" cy="1052389"/>
          </a:xfrm>
        </p:spPr>
        <p:txBody>
          <a:bodyPr/>
          <a:lstStyle/>
          <a:p>
            <a:pPr eaLnBrk="1" hangingPunct="1"/>
            <a:r>
              <a:rPr lang="fr-FR" altLang="fr-FR" sz="28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Éthiques </a:t>
            </a:r>
            <a:r>
              <a:rPr lang="fr-FR" altLang="fr-FR" sz="2800" dirty="0">
                <a:solidFill>
                  <a:srgbClr val="00B050"/>
                </a:solidFill>
                <a:latin typeface="Calibri" panose="020F0502020204030204" pitchFamily="34" charset="0"/>
              </a:rPr>
              <a:t>et pratiques professionnelles à l’épreuve</a:t>
            </a:r>
            <a:br>
              <a:rPr lang="fr-FR" altLang="fr-FR" sz="2800" dirty="0">
                <a:solidFill>
                  <a:srgbClr val="00B050"/>
                </a:solidFill>
                <a:latin typeface="Calibri" panose="020F0502020204030204" pitchFamily="34" charset="0"/>
              </a:rPr>
            </a:br>
            <a:r>
              <a:rPr lang="fr-FR" altLang="fr-FR" sz="2400" dirty="0">
                <a:solidFill>
                  <a:srgbClr val="00B050"/>
                </a:solidFill>
                <a:latin typeface="Calibri" panose="020F0502020204030204" pitchFamily="34" charset="0"/>
              </a:rPr>
              <a:t>données pour une sémiotique de la production</a:t>
            </a:r>
            <a:endParaRPr lang="fr-FR" altLang="fr-FR" sz="2800" dirty="0" smtClean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 Box 4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948488" y="6237288"/>
            <a:ext cx="21955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eaLnBrk="1" hangingPunct="1">
              <a:spcBef>
                <a:spcPct val="0"/>
              </a:spcBef>
              <a:buNone/>
            </a:pPr>
            <a:r>
              <a:rPr lang="fr-FR" altLang="fr-FR" sz="1000" dirty="0">
                <a:solidFill>
                  <a:srgbClr val="000000"/>
                </a:solidFill>
                <a:latin typeface="Calibri" panose="020F0502020204030204" pitchFamily="34" charset="0"/>
              </a:rPr>
              <a:t>Raúl Morales La Mura</a:t>
            </a: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fr-FR" altLang="fr-FR" sz="1000" dirty="0">
                <a:solidFill>
                  <a:srgbClr val="000000"/>
                </a:solidFill>
                <a:latin typeface="Calibri" panose="020F0502020204030204" pitchFamily="34" charset="0"/>
              </a:rPr>
              <a:t>2L2S-Université de Lorraine</a:t>
            </a: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fr-FR" altLang="fr-FR" sz="1000" dirty="0">
                <a:solidFill>
                  <a:srgbClr val="000000"/>
                </a:solidFill>
                <a:latin typeface="Calibri" panose="020F0502020204030204" pitchFamily="34" charset="0"/>
              </a:rPr>
              <a:t>APF France handicap</a:t>
            </a:r>
          </a:p>
        </p:txBody>
      </p:sp>
      <p:sp>
        <p:nvSpPr>
          <p:cNvPr id="3" name="ZoneTexte 2"/>
          <p:cNvSpPr txBox="1"/>
          <p:nvPr>
            <p:custDataLst>
              <p:tags r:id="rId3"/>
            </p:custDataLst>
          </p:nvPr>
        </p:nvSpPr>
        <p:spPr>
          <a:xfrm>
            <a:off x="4356348" y="6636215"/>
            <a:ext cx="4316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C6DA2F-4080-4F55-BABF-BE142B76FFEC}" type="slidenum">
              <a:rPr lang="fr-FR" sz="800" smtClean="0">
                <a:latin typeface="Calibri" panose="020F0502020204030204" pitchFamily="34" charset="0"/>
              </a:rPr>
              <a:t>4</a:t>
            </a:fld>
            <a:r>
              <a:rPr lang="fr-FR" sz="800" dirty="0" smtClean="0">
                <a:latin typeface="Calibri" panose="020F0502020204030204" pitchFamily="34" charset="0"/>
              </a:rPr>
              <a:t>/7</a:t>
            </a:r>
            <a:endParaRPr lang="fr-FR" sz="800" dirty="0">
              <a:latin typeface="Calibri" panose="020F0502020204030204" pitchFamily="34" charset="0"/>
            </a:endParaRPr>
          </a:p>
        </p:txBody>
      </p:sp>
      <p:sp>
        <p:nvSpPr>
          <p:cNvPr id="5" name="ZoneTexte 4"/>
          <p:cNvSpPr txBox="1"/>
          <p:nvPr>
            <p:custDataLst>
              <p:tags r:id="rId4"/>
            </p:custDataLst>
          </p:nvPr>
        </p:nvSpPr>
        <p:spPr>
          <a:xfrm>
            <a:off x="193140" y="908720"/>
            <a:ext cx="864096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 smtClean="0">
                <a:latin typeface="Calibri" panose="020F0502020204030204" pitchFamily="34" charset="0"/>
              </a:rPr>
              <a:t>Cette étude </a:t>
            </a:r>
            <a:r>
              <a:rPr lang="fr-FR" sz="1400" dirty="0">
                <a:latin typeface="Calibri" panose="020F0502020204030204" pitchFamily="34" charset="0"/>
              </a:rPr>
              <a:t>sémiotique </a:t>
            </a:r>
            <a:r>
              <a:rPr lang="fr-FR" sz="1400" dirty="0" smtClean="0">
                <a:latin typeface="Calibri" panose="020F0502020204030204" pitchFamily="34" charset="0"/>
              </a:rPr>
              <a:t>utilise </a:t>
            </a:r>
            <a:r>
              <a:rPr lang="fr-FR" sz="1400" dirty="0">
                <a:latin typeface="Calibri" panose="020F0502020204030204" pitchFamily="34" charset="0"/>
              </a:rPr>
              <a:t>un </a:t>
            </a:r>
            <a:r>
              <a:rPr lang="fr-FR" sz="1400" dirty="0" smtClean="0">
                <a:latin typeface="Calibri" panose="020F0502020204030204" pitchFamily="34" charset="0"/>
              </a:rPr>
              <a:t>repère </a:t>
            </a:r>
            <a:r>
              <a:rPr lang="fr-FR" sz="1400" dirty="0">
                <a:latin typeface="Calibri" panose="020F0502020204030204" pitchFamily="34" charset="0"/>
              </a:rPr>
              <a:t>orthonormé ayant </a:t>
            </a:r>
            <a:r>
              <a:rPr lang="fr-FR" sz="1400" dirty="0" smtClean="0">
                <a:latin typeface="Calibri" panose="020F0502020204030204" pitchFamily="34" charset="0"/>
              </a:rPr>
              <a:t>comme :</a:t>
            </a:r>
          </a:p>
          <a:p>
            <a:pPr marL="285750" indent="-285750" algn="just">
              <a:buFontTx/>
              <a:buChar char="-"/>
            </a:pPr>
            <a:r>
              <a:rPr lang="fr-FR" sz="1400" dirty="0" smtClean="0">
                <a:latin typeface="Calibri" panose="020F0502020204030204" pitchFamily="34" charset="0"/>
              </a:rPr>
              <a:t>ordonnée </a:t>
            </a:r>
            <a:r>
              <a:rPr lang="fr-FR" sz="1400" dirty="0">
                <a:latin typeface="Calibri" panose="020F0502020204030204" pitchFamily="34" charset="0"/>
              </a:rPr>
              <a:t>(axe vertical) l’ensemble des situations argumentant leur légitimité sur la base d’un mandat Légal (+) ou Traditionnel </a:t>
            </a:r>
            <a:r>
              <a:rPr lang="fr-FR" sz="1400" dirty="0" smtClean="0">
                <a:latin typeface="Calibri" panose="020F0502020204030204" pitchFamily="34" charset="0"/>
              </a:rPr>
              <a:t>(-)</a:t>
            </a:r>
          </a:p>
          <a:p>
            <a:pPr marL="285750" indent="-285750" algn="just">
              <a:buFontTx/>
              <a:buChar char="-"/>
            </a:pPr>
            <a:r>
              <a:rPr lang="fr-FR" sz="1400" dirty="0" smtClean="0">
                <a:latin typeface="Calibri" panose="020F0502020204030204" pitchFamily="34" charset="0"/>
              </a:rPr>
              <a:t>abscisse </a:t>
            </a:r>
            <a:r>
              <a:rPr lang="fr-FR" sz="1400" dirty="0">
                <a:latin typeface="Calibri" panose="020F0502020204030204" pitchFamily="34" charset="0"/>
              </a:rPr>
              <a:t>(axe horizontal) l’ensemble des situations emblématiques de la représentation sociale </a:t>
            </a:r>
            <a:r>
              <a:rPr lang="fr-FR" sz="1400" dirty="0" smtClean="0">
                <a:latin typeface="Calibri" panose="020F0502020204030204" pitchFamily="34" charset="0"/>
              </a:rPr>
              <a:t>du degré d’autonomie </a:t>
            </a:r>
            <a:r>
              <a:rPr lang="fr-FR" sz="1400" dirty="0">
                <a:latin typeface="Calibri" panose="020F0502020204030204" pitchFamily="34" charset="0"/>
              </a:rPr>
              <a:t>(+) ou de </a:t>
            </a:r>
            <a:r>
              <a:rPr lang="fr-FR" sz="1400" dirty="0" smtClean="0">
                <a:latin typeface="Calibri" panose="020F0502020204030204" pitchFamily="34" charset="0"/>
              </a:rPr>
              <a:t>hétéronomie </a:t>
            </a:r>
            <a:r>
              <a:rPr lang="fr-FR" sz="1400" dirty="0">
                <a:latin typeface="Calibri" panose="020F0502020204030204" pitchFamily="34" charset="0"/>
              </a:rPr>
              <a:t>(-) de la personne</a:t>
            </a:r>
            <a:r>
              <a:rPr lang="fr-FR" sz="1400" dirty="0" smtClean="0">
                <a:latin typeface="Calibri" panose="020F0502020204030204" pitchFamily="34" charset="0"/>
              </a:rPr>
              <a:t>.</a:t>
            </a:r>
          </a:p>
          <a:p>
            <a:pPr algn="just"/>
            <a:r>
              <a:rPr lang="fr-FR" sz="1400" dirty="0">
                <a:latin typeface="Calibri" panose="020F0502020204030204" pitchFamily="34" charset="0"/>
              </a:rPr>
              <a:t>Le repère orthonormé </a:t>
            </a:r>
            <a:r>
              <a:rPr lang="fr-FR" sz="1400" dirty="0" smtClean="0">
                <a:latin typeface="Calibri" panose="020F0502020204030204" pitchFamily="34" charset="0"/>
              </a:rPr>
              <a:t>coupe </a:t>
            </a:r>
            <a:r>
              <a:rPr lang="fr-FR" sz="1400" dirty="0">
                <a:latin typeface="Calibri" panose="020F0502020204030204" pitchFamily="34" charset="0"/>
              </a:rPr>
              <a:t>ainsi l’espace en 4 parties, dont chacune synthétise les </a:t>
            </a:r>
            <a:r>
              <a:rPr lang="fr-FR" sz="1400" dirty="0" smtClean="0">
                <a:latin typeface="Calibri" panose="020F0502020204030204" pitchFamily="34" charset="0"/>
              </a:rPr>
              <a:t>productions </a:t>
            </a:r>
            <a:r>
              <a:rPr lang="fr-FR" sz="1400" dirty="0">
                <a:latin typeface="Calibri" panose="020F0502020204030204" pitchFamily="34" charset="0"/>
              </a:rPr>
              <a:t>possibles dans les </a:t>
            </a:r>
            <a:r>
              <a:rPr lang="fr-FR" sz="1400" dirty="0" smtClean="0">
                <a:latin typeface="Calibri" panose="020F0502020204030204" pitchFamily="34" charset="0"/>
              </a:rPr>
              <a:t>systèmes-monde </a:t>
            </a:r>
            <a:r>
              <a:rPr lang="fr-FR" sz="1400" dirty="0">
                <a:latin typeface="Calibri" panose="020F0502020204030204" pitchFamily="34" charset="0"/>
              </a:rPr>
              <a:t>qu’ils représentent</a:t>
            </a:r>
            <a:r>
              <a:rPr lang="fr-FR" sz="1400" dirty="0" smtClean="0">
                <a:latin typeface="Calibri" panose="020F0502020204030204" pitchFamily="34" charset="0"/>
              </a:rPr>
              <a:t>.</a:t>
            </a:r>
            <a:endParaRPr lang="fr-FR" sz="1400" dirty="0">
              <a:latin typeface="Calibri" panose="020F0502020204030204" pitchFamily="34" charset="0"/>
            </a:endParaRPr>
          </a:p>
        </p:txBody>
      </p:sp>
      <p:sp>
        <p:nvSpPr>
          <p:cNvPr id="39" name="ZoneTexte 38"/>
          <p:cNvSpPr txBox="1"/>
          <p:nvPr>
            <p:custDataLst>
              <p:tags r:id="rId5"/>
            </p:custDataLst>
          </p:nvPr>
        </p:nvSpPr>
        <p:spPr>
          <a:xfrm>
            <a:off x="4605261" y="2811528"/>
            <a:ext cx="43770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Calibri" panose="020F0502020204030204" pitchFamily="34" charset="0"/>
              </a:rPr>
              <a:t>Monde 1</a:t>
            </a:r>
          </a:p>
          <a:p>
            <a:pPr algn="just"/>
            <a:r>
              <a:rPr lang="fr-FR" sz="1400" dirty="0">
                <a:latin typeface="Calibri" panose="020F0502020204030204" pitchFamily="34" charset="0"/>
              </a:rPr>
              <a:t>C</a:t>
            </a:r>
            <a:r>
              <a:rPr lang="fr-FR" sz="1400" dirty="0" smtClean="0">
                <a:latin typeface="Calibri" panose="020F0502020204030204" pitchFamily="34" charset="0"/>
              </a:rPr>
              <a:t>ommande </a:t>
            </a:r>
            <a:r>
              <a:rPr lang="fr-FR" sz="1400" dirty="0">
                <a:latin typeface="Calibri" panose="020F0502020204030204" pitchFamily="34" charset="0"/>
              </a:rPr>
              <a:t>sociale du </a:t>
            </a:r>
            <a:r>
              <a:rPr lang="fr-FR" sz="1400" dirty="0" smtClean="0">
                <a:latin typeface="Calibri" panose="020F0502020204030204" pitchFamily="34" charset="0"/>
              </a:rPr>
              <a:t>type assistance </a:t>
            </a:r>
            <a:r>
              <a:rPr lang="fr-FR" sz="1400" dirty="0">
                <a:latin typeface="Calibri" panose="020F0502020204030204" pitchFamily="34" charset="0"/>
              </a:rPr>
              <a:t>=&gt; éthique de l’accompli =&gt; </a:t>
            </a:r>
            <a:r>
              <a:rPr lang="fr-FR" sz="1400" dirty="0" smtClean="0">
                <a:latin typeface="Calibri" panose="020F0502020204030204" pitchFamily="34" charset="0"/>
              </a:rPr>
              <a:t>demandeur/l’assisté</a:t>
            </a:r>
            <a:r>
              <a:rPr lang="fr-FR" sz="1400" dirty="0">
                <a:latin typeface="Calibri" panose="020F0502020204030204" pitchFamily="34" charset="0"/>
              </a:rPr>
              <a:t>…</a:t>
            </a:r>
          </a:p>
        </p:txBody>
      </p:sp>
      <p:sp>
        <p:nvSpPr>
          <p:cNvPr id="7" name="ZoneTexte 6"/>
          <p:cNvSpPr txBox="1"/>
          <p:nvPr>
            <p:custDataLst>
              <p:tags r:id="rId6"/>
            </p:custDataLst>
          </p:nvPr>
        </p:nvSpPr>
        <p:spPr>
          <a:xfrm>
            <a:off x="4513620" y="3698448"/>
            <a:ext cx="43770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Calibri" panose="020F0502020204030204" pitchFamily="34" charset="0"/>
              </a:rPr>
              <a:t>Monde 2</a:t>
            </a:r>
          </a:p>
          <a:p>
            <a:pPr algn="just"/>
            <a:r>
              <a:rPr lang="fr-FR" sz="1400" dirty="0" smtClean="0">
                <a:latin typeface="Calibri" panose="020F0502020204030204" pitchFamily="34" charset="0"/>
              </a:rPr>
              <a:t>Commande </a:t>
            </a:r>
            <a:r>
              <a:rPr lang="fr-FR" sz="1400" dirty="0">
                <a:latin typeface="Calibri" panose="020F0502020204030204" pitchFamily="34" charset="0"/>
              </a:rPr>
              <a:t>sociale du type </a:t>
            </a:r>
            <a:r>
              <a:rPr lang="fr-FR" sz="1400" dirty="0" smtClean="0">
                <a:latin typeface="Calibri" panose="020F0502020204030204" pitchFamily="34" charset="0"/>
              </a:rPr>
              <a:t>prestation </a:t>
            </a:r>
            <a:r>
              <a:rPr lang="fr-FR" sz="1400" dirty="0">
                <a:latin typeface="Calibri" panose="020F0502020204030204" pitchFamily="34" charset="0"/>
              </a:rPr>
              <a:t>=&gt; éthique de la lucidité =&gt; </a:t>
            </a:r>
            <a:r>
              <a:rPr lang="fr-FR" sz="1400" dirty="0" smtClean="0">
                <a:latin typeface="Calibri" panose="020F0502020204030204" pitchFamily="34" charset="0"/>
              </a:rPr>
              <a:t>mandant/client…</a:t>
            </a:r>
            <a:endParaRPr lang="fr-FR" sz="1400" dirty="0">
              <a:latin typeface="Calibri" panose="020F0502020204030204" pitchFamily="34" charset="0"/>
            </a:endParaRPr>
          </a:p>
        </p:txBody>
      </p:sp>
      <p:sp>
        <p:nvSpPr>
          <p:cNvPr id="8" name="ZoneTexte 7"/>
          <p:cNvSpPr txBox="1"/>
          <p:nvPr>
            <p:custDataLst>
              <p:tags r:id="rId7"/>
            </p:custDataLst>
          </p:nvPr>
        </p:nvSpPr>
        <p:spPr>
          <a:xfrm>
            <a:off x="4513620" y="4509120"/>
            <a:ext cx="43770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Calibri" panose="020F0502020204030204" pitchFamily="34" charset="0"/>
              </a:rPr>
              <a:t>Monde 3</a:t>
            </a:r>
          </a:p>
          <a:p>
            <a:pPr algn="just"/>
            <a:r>
              <a:rPr lang="fr-FR" sz="1400" dirty="0" smtClean="0">
                <a:latin typeface="Calibri" panose="020F0502020204030204" pitchFamily="34" charset="0"/>
              </a:rPr>
              <a:t>Commande </a:t>
            </a:r>
            <a:r>
              <a:rPr lang="fr-FR" sz="1400" dirty="0">
                <a:latin typeface="Calibri" panose="020F0502020204030204" pitchFamily="34" charset="0"/>
              </a:rPr>
              <a:t>sociale du type </a:t>
            </a:r>
            <a:r>
              <a:rPr lang="fr-FR" sz="1400" dirty="0" smtClean="0">
                <a:latin typeface="Calibri" panose="020F0502020204030204" pitchFamily="34" charset="0"/>
              </a:rPr>
              <a:t>aide </a:t>
            </a:r>
            <a:r>
              <a:rPr lang="fr-FR" sz="1400" dirty="0">
                <a:latin typeface="Calibri" panose="020F0502020204030204" pitchFamily="34" charset="0"/>
              </a:rPr>
              <a:t>=&gt; éthique de la croyance =&gt; </a:t>
            </a:r>
            <a:r>
              <a:rPr lang="fr-FR" sz="1400" dirty="0" smtClean="0">
                <a:latin typeface="Calibri" panose="020F0502020204030204" pitchFamily="34" charset="0"/>
              </a:rPr>
              <a:t>récepteur/le bénéficiaire…</a:t>
            </a:r>
            <a:endParaRPr lang="fr-FR" sz="1400" dirty="0">
              <a:latin typeface="Calibri" panose="020F0502020204030204" pitchFamily="34" charset="0"/>
            </a:endParaRPr>
          </a:p>
        </p:txBody>
      </p:sp>
      <p:sp>
        <p:nvSpPr>
          <p:cNvPr id="9" name="ZoneTexte 8"/>
          <p:cNvSpPr txBox="1"/>
          <p:nvPr>
            <p:custDataLst>
              <p:tags r:id="rId8"/>
            </p:custDataLst>
          </p:nvPr>
        </p:nvSpPr>
        <p:spPr>
          <a:xfrm>
            <a:off x="4515442" y="5354632"/>
            <a:ext cx="43770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Calibri" panose="020F0502020204030204" pitchFamily="34" charset="0"/>
              </a:rPr>
              <a:t>Monde 4</a:t>
            </a:r>
          </a:p>
          <a:p>
            <a:pPr algn="just"/>
            <a:r>
              <a:rPr lang="fr-FR" sz="1400" dirty="0" smtClean="0">
                <a:latin typeface="Calibri" panose="020F0502020204030204" pitchFamily="34" charset="0"/>
              </a:rPr>
              <a:t>Commande </a:t>
            </a:r>
            <a:r>
              <a:rPr lang="fr-FR" sz="1400" dirty="0">
                <a:latin typeface="Calibri" panose="020F0502020204030204" pitchFamily="34" charset="0"/>
              </a:rPr>
              <a:t>sociale du type « accompagnement » =&gt; éthique de l’engagement =&gt; </a:t>
            </a:r>
            <a:r>
              <a:rPr lang="fr-FR" sz="1400" dirty="0" smtClean="0">
                <a:latin typeface="Calibri" panose="020F0502020204030204" pitchFamily="34" charset="0"/>
              </a:rPr>
              <a:t>demandant/l’usager</a:t>
            </a:r>
            <a:r>
              <a:rPr lang="fr-FR" sz="1400" dirty="0">
                <a:latin typeface="Calibri" panose="020F0502020204030204" pitchFamily="34" charset="0"/>
              </a:rPr>
              <a:t>…</a:t>
            </a:r>
          </a:p>
        </p:txBody>
      </p:sp>
      <p:pic>
        <p:nvPicPr>
          <p:cNvPr id="10" name="Image 9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298" y="4604386"/>
            <a:ext cx="1476000" cy="148891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531" y="2944264"/>
            <a:ext cx="1476000" cy="148891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683" y="4584039"/>
            <a:ext cx="1476000" cy="1488910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030" y="2930723"/>
            <a:ext cx="1476000" cy="1488910"/>
          </a:xfrm>
          <a:prstGeom prst="rect">
            <a:avLst/>
          </a:prstGeom>
        </p:spPr>
      </p:pic>
      <p:cxnSp>
        <p:nvCxnSpPr>
          <p:cNvPr id="14" name="Connecteur droit avec flèche 13"/>
          <p:cNvCxnSpPr/>
          <p:nvPr>
            <p:custDataLst>
              <p:tags r:id="rId13"/>
            </p:custDataLst>
          </p:nvPr>
        </p:nvCxnSpPr>
        <p:spPr>
          <a:xfrm flipH="1">
            <a:off x="2326995" y="3036686"/>
            <a:ext cx="28575" cy="2879725"/>
          </a:xfrm>
          <a:prstGeom prst="straightConnector1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arrow"/>
            <a:tailEnd type="arrow"/>
          </a:ln>
          <a:effectLst/>
        </p:spPr>
      </p:cxnSp>
      <p:cxnSp>
        <p:nvCxnSpPr>
          <p:cNvPr id="15" name="Connecteur droit avec flèche 14"/>
          <p:cNvCxnSpPr/>
          <p:nvPr>
            <p:custDataLst>
              <p:tags r:id="rId14"/>
            </p:custDataLst>
          </p:nvPr>
        </p:nvCxnSpPr>
        <p:spPr>
          <a:xfrm>
            <a:off x="874750" y="4511791"/>
            <a:ext cx="2879725" cy="0"/>
          </a:xfrm>
          <a:prstGeom prst="straightConnector1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arrow"/>
            <a:tailEnd type="arrow"/>
          </a:ln>
          <a:effectLst/>
        </p:spPr>
      </p:cxnSp>
      <p:sp>
        <p:nvSpPr>
          <p:cNvPr id="16" name="ZoneTexte 15"/>
          <p:cNvSpPr txBox="1"/>
          <p:nvPr>
            <p:custDataLst>
              <p:tags r:id="rId15"/>
            </p:custDataLst>
          </p:nvPr>
        </p:nvSpPr>
        <p:spPr>
          <a:xfrm>
            <a:off x="1156678" y="3046601"/>
            <a:ext cx="68800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r-FR" sz="6600" dirty="0" smtClean="0">
                <a:ln w="38100">
                  <a:solidFill>
                    <a:srgbClr val="FFFFFF"/>
                  </a:solidFill>
                </a:ln>
                <a:noFill/>
                <a:latin typeface="Arial Rounded MT Bold"/>
              </a:rPr>
              <a:t>1</a:t>
            </a:r>
            <a:endParaRPr lang="fr-FR" sz="6600" dirty="0">
              <a:ln w="38100">
                <a:solidFill>
                  <a:srgbClr val="FFFFFF"/>
                </a:solidFill>
              </a:ln>
              <a:noFill/>
              <a:latin typeface="Arial Rounded MT Bold"/>
            </a:endParaRPr>
          </a:p>
        </p:txBody>
      </p:sp>
      <p:sp>
        <p:nvSpPr>
          <p:cNvPr id="17" name="ZoneTexte 16"/>
          <p:cNvSpPr txBox="1"/>
          <p:nvPr>
            <p:custDataLst>
              <p:tags r:id="rId16"/>
            </p:custDataLst>
          </p:nvPr>
        </p:nvSpPr>
        <p:spPr>
          <a:xfrm>
            <a:off x="2909619" y="3076055"/>
            <a:ext cx="68800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r-FR" sz="6600" dirty="0" smtClean="0">
                <a:ln w="38100">
                  <a:solidFill>
                    <a:srgbClr val="FFFFFF"/>
                  </a:solidFill>
                </a:ln>
                <a:noFill/>
                <a:latin typeface="Arial Rounded MT Bold"/>
              </a:rPr>
              <a:t>2</a:t>
            </a:r>
            <a:endParaRPr lang="fr-FR" sz="6600" dirty="0">
              <a:ln w="38100">
                <a:solidFill>
                  <a:srgbClr val="FFFFFF"/>
                </a:solidFill>
              </a:ln>
              <a:noFill/>
              <a:latin typeface="Arial Rounded MT Bold"/>
            </a:endParaRPr>
          </a:p>
        </p:txBody>
      </p:sp>
      <p:sp>
        <p:nvSpPr>
          <p:cNvPr id="18" name="ZoneTexte 17"/>
          <p:cNvSpPr txBox="1"/>
          <p:nvPr>
            <p:custDataLst>
              <p:tags r:id="rId17"/>
            </p:custDataLst>
          </p:nvPr>
        </p:nvSpPr>
        <p:spPr>
          <a:xfrm>
            <a:off x="1137018" y="4771585"/>
            <a:ext cx="68800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r-FR" sz="6600" b="1" dirty="0" smtClean="0">
                <a:ln w="38100">
                  <a:solidFill>
                    <a:srgbClr val="FFFFFF"/>
                  </a:solidFill>
                </a:ln>
                <a:noFill/>
                <a:latin typeface="Arial Rounded MT Bold"/>
              </a:rPr>
              <a:t>3</a:t>
            </a:r>
            <a:endParaRPr lang="fr-FR" sz="6600" b="1" dirty="0">
              <a:ln w="38100">
                <a:solidFill>
                  <a:srgbClr val="FFFFFF"/>
                </a:solidFill>
              </a:ln>
              <a:noFill/>
              <a:latin typeface="Arial Rounded MT Bold"/>
            </a:endParaRPr>
          </a:p>
        </p:txBody>
      </p:sp>
      <p:sp>
        <p:nvSpPr>
          <p:cNvPr id="19" name="ZoneTexte 18"/>
          <p:cNvSpPr txBox="1"/>
          <p:nvPr>
            <p:custDataLst>
              <p:tags r:id="rId18"/>
            </p:custDataLst>
          </p:nvPr>
        </p:nvSpPr>
        <p:spPr>
          <a:xfrm>
            <a:off x="2841293" y="4703238"/>
            <a:ext cx="68800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r-FR" sz="6600" dirty="0" smtClean="0">
                <a:ln w="38100">
                  <a:solidFill>
                    <a:srgbClr val="FFFFFF"/>
                  </a:solidFill>
                </a:ln>
                <a:noFill/>
                <a:latin typeface="Arial Rounded MT Bold"/>
              </a:rPr>
              <a:t>4</a:t>
            </a:r>
            <a:endParaRPr lang="fr-FR" sz="6600" dirty="0">
              <a:ln w="38100">
                <a:solidFill>
                  <a:srgbClr val="FFFFFF"/>
                </a:solidFill>
              </a:ln>
              <a:noFill/>
              <a:latin typeface="Arial Rounded MT Bold"/>
            </a:endParaRPr>
          </a:p>
        </p:txBody>
      </p:sp>
      <p:pic>
        <p:nvPicPr>
          <p:cNvPr id="20" name="Image 19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9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490" y="4598607"/>
            <a:ext cx="1476000" cy="1488910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39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723" y="2938485"/>
            <a:ext cx="1476000" cy="1488910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39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75" y="4578260"/>
            <a:ext cx="1476000" cy="1488910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39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22" y="2948202"/>
            <a:ext cx="1476000" cy="1488910"/>
          </a:xfrm>
          <a:prstGeom prst="rect">
            <a:avLst/>
          </a:prstGeom>
        </p:spPr>
      </p:pic>
      <p:cxnSp>
        <p:nvCxnSpPr>
          <p:cNvPr id="24" name="Connecteur droit avec flèche 23"/>
          <p:cNvCxnSpPr/>
          <p:nvPr>
            <p:custDataLst>
              <p:tags r:id="rId23"/>
            </p:custDataLst>
          </p:nvPr>
        </p:nvCxnSpPr>
        <p:spPr>
          <a:xfrm flipH="1">
            <a:off x="2347187" y="3030907"/>
            <a:ext cx="28575" cy="2879725"/>
          </a:xfrm>
          <a:prstGeom prst="straightConnector1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arrow"/>
            <a:tailEnd type="arrow"/>
          </a:ln>
          <a:effectLst/>
        </p:spPr>
      </p:cxnSp>
      <p:cxnSp>
        <p:nvCxnSpPr>
          <p:cNvPr id="25" name="Connecteur droit avec flèche 24"/>
          <p:cNvCxnSpPr/>
          <p:nvPr>
            <p:custDataLst>
              <p:tags r:id="rId24"/>
            </p:custDataLst>
          </p:nvPr>
        </p:nvCxnSpPr>
        <p:spPr>
          <a:xfrm>
            <a:off x="894942" y="4506012"/>
            <a:ext cx="2879725" cy="0"/>
          </a:xfrm>
          <a:prstGeom prst="straightConnector1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arrow"/>
            <a:tailEnd type="arrow"/>
          </a:ln>
          <a:effectLst/>
        </p:spPr>
      </p:cxnSp>
      <p:sp>
        <p:nvSpPr>
          <p:cNvPr id="26" name="ZoneTexte 25"/>
          <p:cNvSpPr txBox="1"/>
          <p:nvPr>
            <p:custDataLst>
              <p:tags r:id="rId25"/>
            </p:custDataLst>
          </p:nvPr>
        </p:nvSpPr>
        <p:spPr>
          <a:xfrm>
            <a:off x="1176870" y="3040822"/>
            <a:ext cx="68800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r-FR" sz="6600" dirty="0" smtClean="0">
                <a:ln w="38100">
                  <a:solidFill>
                    <a:srgbClr val="FFFFFF"/>
                  </a:solidFill>
                </a:ln>
                <a:noFill/>
                <a:latin typeface="Arial Rounded MT Bold"/>
              </a:rPr>
              <a:t>1</a:t>
            </a:r>
            <a:endParaRPr lang="fr-FR" sz="6600" dirty="0">
              <a:ln w="38100">
                <a:solidFill>
                  <a:srgbClr val="FFFFFF"/>
                </a:solidFill>
              </a:ln>
              <a:noFill/>
              <a:latin typeface="Arial Rounded MT Bold"/>
            </a:endParaRPr>
          </a:p>
        </p:txBody>
      </p:sp>
      <p:sp>
        <p:nvSpPr>
          <p:cNvPr id="27" name="ZoneTexte 26"/>
          <p:cNvSpPr txBox="1"/>
          <p:nvPr>
            <p:custDataLst>
              <p:tags r:id="rId26"/>
            </p:custDataLst>
          </p:nvPr>
        </p:nvSpPr>
        <p:spPr>
          <a:xfrm>
            <a:off x="2929811" y="3070276"/>
            <a:ext cx="68800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r-FR" sz="6600" dirty="0" smtClean="0">
                <a:ln w="38100">
                  <a:solidFill>
                    <a:srgbClr val="FFFFFF"/>
                  </a:solidFill>
                </a:ln>
                <a:noFill/>
                <a:latin typeface="Arial Rounded MT Bold"/>
              </a:rPr>
              <a:t>2</a:t>
            </a:r>
            <a:endParaRPr lang="fr-FR" sz="6600" dirty="0">
              <a:ln w="38100">
                <a:solidFill>
                  <a:srgbClr val="FFFFFF"/>
                </a:solidFill>
              </a:ln>
              <a:noFill/>
              <a:latin typeface="Arial Rounded MT Bold"/>
            </a:endParaRPr>
          </a:p>
        </p:txBody>
      </p:sp>
      <p:sp>
        <p:nvSpPr>
          <p:cNvPr id="28" name="ZoneTexte 27"/>
          <p:cNvSpPr txBox="1"/>
          <p:nvPr>
            <p:custDataLst>
              <p:tags r:id="rId27"/>
            </p:custDataLst>
          </p:nvPr>
        </p:nvSpPr>
        <p:spPr>
          <a:xfrm>
            <a:off x="1157210" y="4765806"/>
            <a:ext cx="68800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r-FR" sz="6600" b="1" dirty="0" smtClean="0">
                <a:ln w="38100">
                  <a:solidFill>
                    <a:srgbClr val="FFFFFF"/>
                  </a:solidFill>
                </a:ln>
                <a:noFill/>
                <a:latin typeface="Arial Rounded MT Bold"/>
              </a:rPr>
              <a:t>3</a:t>
            </a:r>
            <a:endParaRPr lang="fr-FR" sz="6600" b="1" dirty="0">
              <a:ln w="38100">
                <a:solidFill>
                  <a:srgbClr val="FFFFFF"/>
                </a:solidFill>
              </a:ln>
              <a:noFill/>
              <a:latin typeface="Arial Rounded MT Bold"/>
            </a:endParaRPr>
          </a:p>
        </p:txBody>
      </p:sp>
      <p:sp>
        <p:nvSpPr>
          <p:cNvPr id="29" name="ZoneTexte 28"/>
          <p:cNvSpPr txBox="1"/>
          <p:nvPr>
            <p:custDataLst>
              <p:tags r:id="rId28"/>
            </p:custDataLst>
          </p:nvPr>
        </p:nvSpPr>
        <p:spPr>
          <a:xfrm>
            <a:off x="2861485" y="4697459"/>
            <a:ext cx="68800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r-FR" sz="6600" dirty="0" smtClean="0">
                <a:ln w="38100">
                  <a:solidFill>
                    <a:srgbClr val="FFFFFF"/>
                  </a:solidFill>
                </a:ln>
                <a:noFill/>
                <a:latin typeface="Arial Rounded MT Bold"/>
              </a:rPr>
              <a:t>4</a:t>
            </a:r>
            <a:endParaRPr lang="fr-FR" sz="6600" dirty="0">
              <a:ln w="38100">
                <a:solidFill>
                  <a:srgbClr val="FFFFFF"/>
                </a:solidFill>
              </a:ln>
              <a:noFill/>
              <a:latin typeface="Arial Rounded MT Bold"/>
            </a:endParaRPr>
          </a:p>
        </p:txBody>
      </p:sp>
      <p:sp>
        <p:nvSpPr>
          <p:cNvPr id="4" name="Ellipse 3"/>
          <p:cNvSpPr/>
          <p:nvPr>
            <p:custDataLst>
              <p:tags r:id="rId29"/>
            </p:custDataLst>
          </p:nvPr>
        </p:nvSpPr>
        <p:spPr>
          <a:xfrm>
            <a:off x="636733" y="2492896"/>
            <a:ext cx="1690262" cy="3824687"/>
          </a:xfrm>
          <a:prstGeom prst="ellipse">
            <a:avLst/>
          </a:prstGeom>
          <a:noFill/>
          <a:ln w="76200">
            <a:solidFill>
              <a:srgbClr val="FFC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>
            <p:custDataLst>
              <p:tags r:id="rId30"/>
            </p:custDataLst>
          </p:nvPr>
        </p:nvSpPr>
        <p:spPr>
          <a:xfrm>
            <a:off x="2364548" y="2492896"/>
            <a:ext cx="1758938" cy="3824687"/>
          </a:xfrm>
          <a:prstGeom prst="ellipse">
            <a:avLst/>
          </a:prstGeom>
          <a:noFill/>
          <a:ln w="76200">
            <a:solidFill>
              <a:srgbClr val="FFC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51" name="ZoneTexte 2050"/>
          <p:cNvSpPr txBox="1"/>
          <p:nvPr>
            <p:custDataLst>
              <p:tags r:id="rId31"/>
            </p:custDataLst>
          </p:nvPr>
        </p:nvSpPr>
        <p:spPr>
          <a:xfrm rot="5400000">
            <a:off x="-222048" y="4406624"/>
            <a:ext cx="1080120" cy="276999"/>
          </a:xfrm>
          <a:prstGeom prst="rect">
            <a:avLst/>
          </a:prstGeom>
          <a:solidFill>
            <a:schemeClr val="accent5"/>
          </a:solidFill>
          <a:ln w="3175">
            <a:solidFill>
              <a:srgbClr val="FFCC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 panose="02040503050406030204" pitchFamily="18" charset="0"/>
              </a:rPr>
              <a:t>Intervention</a:t>
            </a:r>
            <a:endParaRPr lang="fr-FR" sz="120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8" name="ZoneTexte 37"/>
          <p:cNvSpPr txBox="1"/>
          <p:nvPr>
            <p:custDataLst>
              <p:tags r:id="rId32"/>
            </p:custDataLst>
          </p:nvPr>
        </p:nvSpPr>
        <p:spPr>
          <a:xfrm rot="16169268">
            <a:off x="3874442" y="4411182"/>
            <a:ext cx="1080120" cy="276999"/>
          </a:xfrm>
          <a:prstGeom prst="rect">
            <a:avLst/>
          </a:prstGeom>
          <a:solidFill>
            <a:schemeClr val="accent5"/>
          </a:solidFill>
          <a:ln w="3175">
            <a:solidFill>
              <a:srgbClr val="FFCC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 panose="02040503050406030204" pitchFamily="18" charset="0"/>
              </a:rPr>
              <a:t>Action</a:t>
            </a:r>
            <a:endParaRPr lang="fr-FR" sz="120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2063" name="ZoneTexte 2062"/>
          <p:cNvSpPr txBox="1"/>
          <p:nvPr>
            <p:custDataLst>
              <p:tags r:id="rId33"/>
            </p:custDataLst>
          </p:nvPr>
        </p:nvSpPr>
        <p:spPr>
          <a:xfrm>
            <a:off x="881545" y="3419708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isometricOffAxis1Right"/>
              <a:lightRig rig="threePt" dir="t"/>
            </a:scene3d>
          </a:bodyPr>
          <a:lstStyle/>
          <a:p>
            <a:r>
              <a:rPr lang="fr-FR" dirty="0" smtClean="0">
                <a:solidFill>
                  <a:srgbClr val="890989"/>
                </a:solidFill>
                <a:latin typeface="Cambria" panose="02040503050406030204" pitchFamily="18" charset="0"/>
              </a:rPr>
              <a:t>Assistance</a:t>
            </a:r>
            <a:endParaRPr lang="fr-FR" dirty="0">
              <a:solidFill>
                <a:srgbClr val="890989"/>
              </a:solidFill>
              <a:latin typeface="Cambria" panose="02040503050406030204" pitchFamily="18" charset="0"/>
            </a:endParaRPr>
          </a:p>
        </p:txBody>
      </p:sp>
      <p:sp>
        <p:nvSpPr>
          <p:cNvPr id="51" name="ZoneTexte 50"/>
          <p:cNvSpPr txBox="1"/>
          <p:nvPr>
            <p:custDataLst>
              <p:tags r:id="rId34"/>
            </p:custDataLst>
          </p:nvPr>
        </p:nvSpPr>
        <p:spPr>
          <a:xfrm>
            <a:off x="2339752" y="5075892"/>
            <a:ext cx="1644809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isometricOffAxis1Right"/>
              <a:lightRig rig="threePt" dir="t"/>
            </a:scene3d>
          </a:bodyPr>
          <a:lstStyle/>
          <a:p>
            <a:r>
              <a:rPr lang="fr-FR" dirty="0" smtClean="0">
                <a:solidFill>
                  <a:srgbClr val="890989"/>
                </a:solidFill>
                <a:latin typeface="Cambria" panose="02040503050406030204" pitchFamily="18" charset="0"/>
              </a:rPr>
              <a:t>Accompagnent</a:t>
            </a:r>
            <a:endParaRPr lang="fr-FR" dirty="0">
              <a:solidFill>
                <a:srgbClr val="890989"/>
              </a:solidFill>
              <a:latin typeface="Cambria" panose="02040503050406030204" pitchFamily="18" charset="0"/>
            </a:endParaRPr>
          </a:p>
        </p:txBody>
      </p:sp>
      <p:sp>
        <p:nvSpPr>
          <p:cNvPr id="52" name="ZoneTexte 51"/>
          <p:cNvSpPr txBox="1"/>
          <p:nvPr>
            <p:custDataLst>
              <p:tags r:id="rId35"/>
            </p:custDataLst>
          </p:nvPr>
        </p:nvSpPr>
        <p:spPr>
          <a:xfrm>
            <a:off x="1154938" y="5075892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isometricOffAxis1Right"/>
              <a:lightRig rig="threePt" dir="t"/>
            </a:scene3d>
          </a:bodyPr>
          <a:lstStyle/>
          <a:p>
            <a:r>
              <a:rPr lang="fr-FR" dirty="0" smtClean="0">
                <a:solidFill>
                  <a:srgbClr val="890989"/>
                </a:solidFill>
                <a:latin typeface="Cambria" panose="02040503050406030204" pitchFamily="18" charset="0"/>
              </a:rPr>
              <a:t>Aide</a:t>
            </a:r>
            <a:endParaRPr lang="fr-FR" dirty="0">
              <a:solidFill>
                <a:srgbClr val="890989"/>
              </a:solidFill>
              <a:latin typeface="Cambria" panose="02040503050406030204" pitchFamily="18" charset="0"/>
            </a:endParaRPr>
          </a:p>
        </p:txBody>
      </p:sp>
      <p:sp>
        <p:nvSpPr>
          <p:cNvPr id="53" name="ZoneTexte 52"/>
          <p:cNvSpPr txBox="1"/>
          <p:nvPr>
            <p:custDataLst>
              <p:tags r:id="rId36"/>
            </p:custDataLst>
          </p:nvPr>
        </p:nvSpPr>
        <p:spPr>
          <a:xfrm>
            <a:off x="2612486" y="3419708"/>
            <a:ext cx="1203984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isometricOffAxis1Right"/>
              <a:lightRig rig="threePt" dir="t"/>
            </a:scene3d>
          </a:bodyPr>
          <a:lstStyle/>
          <a:p>
            <a:r>
              <a:rPr lang="fr-FR" dirty="0" smtClean="0">
                <a:solidFill>
                  <a:srgbClr val="890989"/>
                </a:solidFill>
                <a:latin typeface="Cambria" panose="02040503050406030204" pitchFamily="18" charset="0"/>
              </a:rPr>
              <a:t>Prestation</a:t>
            </a:r>
            <a:endParaRPr lang="fr-FR" dirty="0">
              <a:solidFill>
                <a:srgbClr val="890989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34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000"/>
                            </p:stCondLst>
                            <p:childTnLst>
                              <p:par>
                                <p:cTn id="1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500"/>
                            </p:stCondLst>
                            <p:childTnLst>
                              <p:par>
                                <p:cTn id="1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3500"/>
                            </p:stCondLst>
                            <p:childTnLst>
                              <p:par>
                                <p:cTn id="1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5" grpId="0"/>
      <p:bldP spid="39" grpId="0"/>
      <p:bldP spid="7" grpId="0"/>
      <p:bldP spid="8" grpId="0"/>
      <p:bldP spid="9" grpId="0"/>
      <p:bldP spid="16" grpId="0"/>
      <p:bldP spid="17" grpId="0"/>
      <p:bldP spid="18" grpId="0"/>
      <p:bldP spid="19" grpId="0"/>
      <p:bldP spid="26" grpId="0"/>
      <p:bldP spid="27" grpId="0"/>
      <p:bldP spid="28" grpId="0"/>
      <p:bldP spid="29" grpId="0"/>
      <p:bldP spid="4" grpId="0" animBg="1"/>
      <p:bldP spid="31" grpId="0" animBg="1"/>
      <p:bldP spid="2051" grpId="0" animBg="1"/>
      <p:bldP spid="38" grpId="0" animBg="1"/>
      <p:bldP spid="2063" grpId="0"/>
      <p:bldP spid="51" grpId="0"/>
      <p:bldP spid="52" grpId="0"/>
      <p:bldP spid="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107504" y="44624"/>
            <a:ext cx="8964613" cy="1052389"/>
          </a:xfrm>
        </p:spPr>
        <p:txBody>
          <a:bodyPr/>
          <a:lstStyle/>
          <a:p>
            <a:pPr eaLnBrk="1" hangingPunct="1"/>
            <a:r>
              <a:rPr lang="fr-FR" altLang="fr-FR" sz="28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Éthiques </a:t>
            </a:r>
            <a:r>
              <a:rPr lang="fr-FR" altLang="fr-FR" sz="2800" dirty="0">
                <a:solidFill>
                  <a:srgbClr val="00B050"/>
                </a:solidFill>
                <a:latin typeface="Calibri" panose="020F0502020204030204" pitchFamily="34" charset="0"/>
              </a:rPr>
              <a:t>et pratiques professionnelles à l’épreuve</a:t>
            </a:r>
            <a:br>
              <a:rPr lang="fr-FR" altLang="fr-FR" sz="2800" dirty="0">
                <a:solidFill>
                  <a:srgbClr val="00B050"/>
                </a:solidFill>
                <a:latin typeface="Calibri" panose="020F0502020204030204" pitchFamily="34" charset="0"/>
              </a:rPr>
            </a:br>
            <a:r>
              <a:rPr lang="fr-FR" altLang="fr-FR" sz="24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exemple de traitement</a:t>
            </a:r>
            <a:endParaRPr lang="fr-FR" altLang="fr-FR" sz="2800" dirty="0" smtClean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 Box 4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948488" y="6237288"/>
            <a:ext cx="21955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eaLnBrk="1" hangingPunct="1">
              <a:spcBef>
                <a:spcPct val="0"/>
              </a:spcBef>
              <a:buNone/>
            </a:pPr>
            <a:r>
              <a:rPr lang="fr-FR" altLang="fr-FR" sz="1000" dirty="0">
                <a:solidFill>
                  <a:srgbClr val="000000"/>
                </a:solidFill>
                <a:latin typeface="Calibri" panose="020F0502020204030204" pitchFamily="34" charset="0"/>
              </a:rPr>
              <a:t>Raúl Morales La Mura</a:t>
            </a: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fr-FR" altLang="fr-FR" sz="1000" dirty="0">
                <a:solidFill>
                  <a:srgbClr val="000000"/>
                </a:solidFill>
                <a:latin typeface="Calibri" panose="020F0502020204030204" pitchFamily="34" charset="0"/>
              </a:rPr>
              <a:t>2L2S-Université de Lorraine</a:t>
            </a: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fr-FR" altLang="fr-FR" sz="1000" dirty="0">
                <a:solidFill>
                  <a:srgbClr val="000000"/>
                </a:solidFill>
                <a:latin typeface="Calibri" panose="020F0502020204030204" pitchFamily="34" charset="0"/>
              </a:rPr>
              <a:t>APF France handicap</a:t>
            </a:r>
          </a:p>
        </p:txBody>
      </p:sp>
      <p:sp>
        <p:nvSpPr>
          <p:cNvPr id="3" name="ZoneTexte 2"/>
          <p:cNvSpPr txBox="1"/>
          <p:nvPr>
            <p:custDataLst>
              <p:tags r:id="rId3"/>
            </p:custDataLst>
          </p:nvPr>
        </p:nvSpPr>
        <p:spPr>
          <a:xfrm>
            <a:off x="4356348" y="6636215"/>
            <a:ext cx="4316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C6DA2F-4080-4F55-BABF-BE142B76FFEC}" type="slidenum">
              <a:rPr lang="fr-FR" sz="800" smtClean="0">
                <a:latin typeface="Calibri" panose="020F0502020204030204" pitchFamily="34" charset="0"/>
              </a:rPr>
              <a:t>5</a:t>
            </a:fld>
            <a:r>
              <a:rPr lang="fr-FR" sz="800" dirty="0" smtClean="0">
                <a:latin typeface="Calibri" panose="020F0502020204030204" pitchFamily="34" charset="0"/>
              </a:rPr>
              <a:t>/7</a:t>
            </a:r>
            <a:endParaRPr lang="fr-FR" sz="800" dirty="0">
              <a:latin typeface="Calibri" panose="020F0502020204030204" pitchFamily="34" charset="0"/>
            </a:endParaRPr>
          </a:p>
        </p:txBody>
      </p:sp>
      <p:sp>
        <p:nvSpPr>
          <p:cNvPr id="5" name="ZoneTexte 4"/>
          <p:cNvSpPr txBox="1"/>
          <p:nvPr>
            <p:custDataLst>
              <p:tags r:id="rId4"/>
            </p:custDataLst>
          </p:nvPr>
        </p:nvSpPr>
        <p:spPr>
          <a:xfrm>
            <a:off x="193140" y="1179329"/>
            <a:ext cx="86409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 smtClean="0">
                <a:latin typeface="Calibri" panose="020F0502020204030204" pitchFamily="34" charset="0"/>
              </a:rPr>
              <a:t>Un carré de 4 cm de côté est équivalent à une réponse de même nature de la totalité de la population, la préférence est donc imagée ici par le volume des carrés présentés.</a:t>
            </a:r>
          </a:p>
          <a:p>
            <a:pPr algn="just"/>
            <a:r>
              <a:rPr lang="fr-FR" sz="1400" dirty="0" smtClean="0">
                <a:latin typeface="Calibri" panose="020F0502020204030204" pitchFamily="34" charset="0"/>
              </a:rPr>
              <a:t>En JAUNE = population enquêté le 8/2/19 service PA lucratif, non-cadres</a:t>
            </a:r>
          </a:p>
          <a:p>
            <a:pPr algn="just"/>
            <a:r>
              <a:rPr lang="fr-FR" sz="1400" dirty="0" smtClean="0">
                <a:latin typeface="Calibri" panose="020F0502020204030204" pitchFamily="34" charset="0"/>
              </a:rPr>
              <a:t>En ORANGE = population enquêté le 8/2/19 rattachée au secteur MS</a:t>
            </a:r>
          </a:p>
          <a:p>
            <a:pPr algn="just"/>
            <a:r>
              <a:rPr lang="fr-FR" sz="1400" dirty="0" smtClean="0">
                <a:latin typeface="Calibri" panose="020F0502020204030204" pitchFamily="34" charset="0"/>
              </a:rPr>
              <a:t>En VERT = population enquêté le 8/2/19 rattachée au secteur S</a:t>
            </a:r>
          </a:p>
        </p:txBody>
      </p:sp>
      <p:sp>
        <p:nvSpPr>
          <p:cNvPr id="40" name="Rectangle 39"/>
          <p:cNvSpPr/>
          <p:nvPr>
            <p:custDataLst>
              <p:tags r:id="rId5"/>
            </p:custDataLst>
          </p:nvPr>
        </p:nvSpPr>
        <p:spPr>
          <a:xfrm>
            <a:off x="1990800" y="4709073"/>
            <a:ext cx="396000" cy="39600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41" name="Rectangle 40"/>
          <p:cNvSpPr/>
          <p:nvPr>
            <p:custDataLst>
              <p:tags r:id="rId6"/>
            </p:custDataLst>
          </p:nvPr>
        </p:nvSpPr>
        <p:spPr>
          <a:xfrm>
            <a:off x="2401694" y="3989995"/>
            <a:ext cx="684000" cy="68400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43" name="Rectangle 42"/>
          <p:cNvSpPr/>
          <p:nvPr>
            <p:custDataLst>
              <p:tags r:id="rId7"/>
            </p:custDataLst>
          </p:nvPr>
        </p:nvSpPr>
        <p:spPr>
          <a:xfrm>
            <a:off x="6025608" y="4671885"/>
            <a:ext cx="756000" cy="75600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44" name="Rectangle 43"/>
          <p:cNvSpPr/>
          <p:nvPr>
            <p:custDataLst>
              <p:tags r:id="rId8"/>
            </p:custDataLst>
          </p:nvPr>
        </p:nvSpPr>
        <p:spPr>
          <a:xfrm>
            <a:off x="6204144" y="4087649"/>
            <a:ext cx="539750" cy="53975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45" name="Rectangle 44"/>
          <p:cNvSpPr/>
          <p:nvPr>
            <p:custDataLst>
              <p:tags r:id="rId9"/>
            </p:custDataLst>
          </p:nvPr>
        </p:nvSpPr>
        <p:spPr>
          <a:xfrm>
            <a:off x="6771053" y="4689892"/>
            <a:ext cx="756000" cy="75600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46" name="Rectangle 45"/>
          <p:cNvSpPr/>
          <p:nvPr>
            <p:custDataLst>
              <p:tags r:id="rId10"/>
            </p:custDataLst>
          </p:nvPr>
        </p:nvSpPr>
        <p:spPr>
          <a:xfrm>
            <a:off x="2402503" y="4702771"/>
            <a:ext cx="1224000" cy="122400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47" name="Rectangle 46"/>
          <p:cNvSpPr/>
          <p:nvPr>
            <p:custDataLst>
              <p:tags r:id="rId11"/>
            </p:custDataLst>
          </p:nvPr>
        </p:nvSpPr>
        <p:spPr>
          <a:xfrm>
            <a:off x="6780724" y="3917995"/>
            <a:ext cx="756000" cy="75600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0" name="Zone de texte 9"/>
          <p:cNvSpPr txBox="1"/>
          <p:nvPr>
            <p:custDataLst>
              <p:tags r:id="rId12"/>
            </p:custDataLst>
          </p:nvPr>
        </p:nvSpPr>
        <p:spPr>
          <a:xfrm>
            <a:off x="1350134" y="3579966"/>
            <a:ext cx="329565" cy="30480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fr-FR" sz="900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/A</a:t>
            </a:r>
            <a:endParaRPr lang="fr-FR" sz="12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4" name="Zone de texte 12"/>
          <p:cNvSpPr txBox="1"/>
          <p:nvPr>
            <p:custDataLst>
              <p:tags r:id="rId13"/>
            </p:custDataLst>
          </p:nvPr>
        </p:nvSpPr>
        <p:spPr>
          <a:xfrm>
            <a:off x="3180204" y="3589491"/>
            <a:ext cx="329565" cy="30480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fr-FR" sz="900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fr-FR" sz="900" kern="0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Prt</a:t>
            </a:r>
            <a:endParaRPr lang="fr-FR" sz="12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9" name="Zone de texte 22"/>
          <p:cNvSpPr txBox="1"/>
          <p:nvPr>
            <p:custDataLst>
              <p:tags r:id="rId14"/>
            </p:custDataLst>
          </p:nvPr>
        </p:nvSpPr>
        <p:spPr>
          <a:xfrm>
            <a:off x="7569394" y="5427499"/>
            <a:ext cx="329565" cy="30480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fr-FR" sz="900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/S</a:t>
            </a:r>
            <a:endParaRPr lang="fr-FR" sz="12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0" name="Zone de texte 19"/>
          <p:cNvSpPr txBox="1"/>
          <p:nvPr>
            <p:custDataLst>
              <p:tags r:id="rId15"/>
            </p:custDataLst>
          </p:nvPr>
        </p:nvSpPr>
        <p:spPr>
          <a:xfrm>
            <a:off x="5740594" y="3558694"/>
            <a:ext cx="330835" cy="305435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R/A</a:t>
            </a:r>
            <a:endParaRPr lang="fr-FR" sz="12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1" name="Zone de texte 11"/>
          <p:cNvSpPr txBox="1"/>
          <p:nvPr>
            <p:custDataLst>
              <p:tags r:id="rId16"/>
            </p:custDataLst>
          </p:nvPr>
        </p:nvSpPr>
        <p:spPr>
          <a:xfrm>
            <a:off x="1350134" y="5437341"/>
            <a:ext cx="329565" cy="30480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I/</a:t>
            </a:r>
            <a:r>
              <a:rPr lang="fr-FR" sz="900" kern="0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Prc</a:t>
            </a:r>
            <a:endParaRPr lang="fr-FR" sz="12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3" name="ZoneTexte 62"/>
          <p:cNvSpPr txBox="1"/>
          <p:nvPr>
            <p:custDataLst>
              <p:tags r:id="rId17"/>
            </p:custDataLst>
          </p:nvPr>
        </p:nvSpPr>
        <p:spPr>
          <a:xfrm>
            <a:off x="1043608" y="2611801"/>
            <a:ext cx="2743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r-FR" sz="1400" dirty="0">
                <a:solidFill>
                  <a:srgbClr val="0070C0"/>
                </a:solidFill>
                <a:latin typeface="Arial Rounded MT Bold"/>
              </a:rPr>
              <a:t>Idéalement </a:t>
            </a:r>
            <a:r>
              <a:rPr lang="fr-FR" sz="1400" dirty="0" smtClean="0">
                <a:solidFill>
                  <a:srgbClr val="0070C0"/>
                </a:solidFill>
                <a:latin typeface="Arial Rounded MT Bold"/>
              </a:rPr>
              <a:t>déclenchée par…</a:t>
            </a:r>
            <a:endParaRPr lang="fr-FR" sz="1400" dirty="0">
              <a:solidFill>
                <a:srgbClr val="0070C0"/>
              </a:solidFill>
              <a:latin typeface="Arial Rounded MT Bold"/>
            </a:endParaRPr>
          </a:p>
        </p:txBody>
      </p:sp>
      <p:sp>
        <p:nvSpPr>
          <p:cNvPr id="64" name="ZoneTexte 63"/>
          <p:cNvSpPr txBox="1"/>
          <p:nvPr>
            <p:custDataLst>
              <p:tags r:id="rId18"/>
            </p:custDataLst>
          </p:nvPr>
        </p:nvSpPr>
        <p:spPr>
          <a:xfrm>
            <a:off x="5419082" y="2617167"/>
            <a:ext cx="2753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r-FR" sz="1400" dirty="0" smtClean="0">
                <a:solidFill>
                  <a:srgbClr val="0070C0"/>
                </a:solidFill>
                <a:latin typeface="Arial Rounded MT Bold"/>
              </a:rPr>
              <a:t>Réellement déclenchée par…</a:t>
            </a:r>
            <a:endParaRPr lang="fr-FR" sz="1400" dirty="0">
              <a:solidFill>
                <a:srgbClr val="0070C0"/>
              </a:solidFill>
              <a:latin typeface="Arial Rounded MT Bold"/>
            </a:endParaRPr>
          </a:p>
        </p:txBody>
      </p:sp>
      <p:sp>
        <p:nvSpPr>
          <p:cNvPr id="65" name="Rectangle 64"/>
          <p:cNvSpPr/>
          <p:nvPr>
            <p:custDataLst>
              <p:tags r:id="rId19"/>
            </p:custDataLst>
          </p:nvPr>
        </p:nvSpPr>
        <p:spPr>
          <a:xfrm>
            <a:off x="1835696" y="4728284"/>
            <a:ext cx="540000" cy="54000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66" name="Rectangle 65"/>
          <p:cNvSpPr/>
          <p:nvPr>
            <p:custDataLst>
              <p:tags r:id="rId20"/>
            </p:custDataLst>
          </p:nvPr>
        </p:nvSpPr>
        <p:spPr>
          <a:xfrm>
            <a:off x="2411760" y="3933056"/>
            <a:ext cx="756000" cy="75600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67" name="Rectangle 66"/>
          <p:cNvSpPr/>
          <p:nvPr>
            <p:custDataLst>
              <p:tags r:id="rId21"/>
            </p:custDataLst>
          </p:nvPr>
        </p:nvSpPr>
        <p:spPr>
          <a:xfrm>
            <a:off x="2421368" y="4728284"/>
            <a:ext cx="1080000" cy="108000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68" name="Rectangle 67"/>
          <p:cNvSpPr/>
          <p:nvPr>
            <p:custDataLst>
              <p:tags r:id="rId22"/>
            </p:custDataLst>
          </p:nvPr>
        </p:nvSpPr>
        <p:spPr>
          <a:xfrm>
            <a:off x="6192240" y="4113136"/>
            <a:ext cx="540000" cy="54000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69" name="Rectangle 68"/>
          <p:cNvSpPr/>
          <p:nvPr>
            <p:custDataLst>
              <p:tags r:id="rId23"/>
            </p:custDataLst>
          </p:nvPr>
        </p:nvSpPr>
        <p:spPr>
          <a:xfrm>
            <a:off x="6789921" y="3730769"/>
            <a:ext cx="936000" cy="93600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70" name="Rectangle 69"/>
          <p:cNvSpPr/>
          <p:nvPr>
            <p:custDataLst>
              <p:tags r:id="rId24"/>
            </p:custDataLst>
          </p:nvPr>
        </p:nvSpPr>
        <p:spPr>
          <a:xfrm>
            <a:off x="6192240" y="4689184"/>
            <a:ext cx="540000" cy="54000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71" name="Rectangle 70"/>
          <p:cNvSpPr/>
          <p:nvPr>
            <p:custDataLst>
              <p:tags r:id="rId25"/>
            </p:custDataLst>
          </p:nvPr>
        </p:nvSpPr>
        <p:spPr>
          <a:xfrm>
            <a:off x="6780578" y="4689184"/>
            <a:ext cx="756000" cy="75600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72" name="Rectangle 71"/>
          <p:cNvSpPr/>
          <p:nvPr>
            <p:custDataLst>
              <p:tags r:id="rId26"/>
            </p:custDataLst>
          </p:nvPr>
        </p:nvSpPr>
        <p:spPr>
          <a:xfrm>
            <a:off x="2430269" y="4149080"/>
            <a:ext cx="540000" cy="54000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73" name="Rectangle 72"/>
          <p:cNvSpPr/>
          <p:nvPr>
            <p:custDataLst>
              <p:tags r:id="rId27"/>
            </p:custDataLst>
          </p:nvPr>
        </p:nvSpPr>
        <p:spPr>
          <a:xfrm>
            <a:off x="2411760" y="4728284"/>
            <a:ext cx="1332000" cy="133200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74" name="Rectangle 73"/>
          <p:cNvSpPr/>
          <p:nvPr>
            <p:custDataLst>
              <p:tags r:id="rId28"/>
            </p:custDataLst>
          </p:nvPr>
        </p:nvSpPr>
        <p:spPr>
          <a:xfrm>
            <a:off x="5796136" y="4688676"/>
            <a:ext cx="936000" cy="93600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75" name="Rectangle 74"/>
          <p:cNvSpPr/>
          <p:nvPr>
            <p:custDataLst>
              <p:tags r:id="rId29"/>
            </p:custDataLst>
          </p:nvPr>
        </p:nvSpPr>
        <p:spPr>
          <a:xfrm>
            <a:off x="6770169" y="4113136"/>
            <a:ext cx="540000" cy="54000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76" name="Rectangle 75"/>
          <p:cNvSpPr/>
          <p:nvPr>
            <p:custDataLst>
              <p:tags r:id="rId30"/>
            </p:custDataLst>
          </p:nvPr>
        </p:nvSpPr>
        <p:spPr>
          <a:xfrm>
            <a:off x="6192240" y="4113136"/>
            <a:ext cx="540000" cy="54000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77" name="Rectangle 76"/>
          <p:cNvSpPr/>
          <p:nvPr>
            <p:custDataLst>
              <p:tags r:id="rId31"/>
            </p:custDataLst>
          </p:nvPr>
        </p:nvSpPr>
        <p:spPr>
          <a:xfrm>
            <a:off x="6767973" y="4689184"/>
            <a:ext cx="756000" cy="75600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" lastClr="FFFFFF"/>
              </a:solidFill>
              <a:latin typeface="Calibri"/>
            </a:endParaRPr>
          </a:p>
        </p:txBody>
      </p:sp>
      <p:pic>
        <p:nvPicPr>
          <p:cNvPr id="78" name="Image 77"/>
          <p:cNvPicPr>
            <a:picLocks noChangeAspect="1"/>
          </p:cNvPicPr>
          <p:nvPr>
            <p:custDataLst>
              <p:tags r:id="rId32"/>
            </p:custDataLst>
          </p:nvPr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203" y="4188284"/>
            <a:ext cx="1476000" cy="1488910"/>
          </a:xfrm>
          <a:prstGeom prst="rect">
            <a:avLst/>
          </a:prstGeom>
        </p:spPr>
      </p:pic>
      <p:pic>
        <p:nvPicPr>
          <p:cNvPr id="80" name="Image 79"/>
          <p:cNvPicPr>
            <a:picLocks noChangeAspect="1"/>
          </p:cNvPicPr>
          <p:nvPr>
            <p:custDataLst>
              <p:tags r:id="rId33"/>
            </p:custDataLst>
          </p:nvPr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4383" y="3803959"/>
            <a:ext cx="1476000" cy="1488910"/>
          </a:xfrm>
          <a:prstGeom prst="rect">
            <a:avLst/>
          </a:prstGeom>
        </p:spPr>
      </p:pic>
      <p:sp>
        <p:nvSpPr>
          <p:cNvPr id="58" name="Zone de texte 21"/>
          <p:cNvSpPr txBox="1"/>
          <p:nvPr>
            <p:custDataLst>
              <p:tags r:id="rId34"/>
            </p:custDataLst>
          </p:nvPr>
        </p:nvSpPr>
        <p:spPr>
          <a:xfrm>
            <a:off x="7561139" y="3560599"/>
            <a:ext cx="329565" cy="30480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fr-FR" sz="900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fr-FR" sz="900" kern="0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Prt</a:t>
            </a:r>
            <a:endParaRPr lang="fr-FR" sz="12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Zone de texte 13"/>
          <p:cNvSpPr txBox="1"/>
          <p:nvPr>
            <p:custDataLst>
              <p:tags r:id="rId35"/>
            </p:custDataLst>
          </p:nvPr>
        </p:nvSpPr>
        <p:spPr>
          <a:xfrm>
            <a:off x="3188459" y="5437341"/>
            <a:ext cx="329565" cy="30480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fr-FR" sz="900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/S</a:t>
            </a:r>
            <a:endParaRPr lang="fr-FR" sz="12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2" name="Zone de texte 20"/>
          <p:cNvSpPr txBox="1"/>
          <p:nvPr>
            <p:custDataLst>
              <p:tags r:id="rId36"/>
            </p:custDataLst>
          </p:nvPr>
        </p:nvSpPr>
        <p:spPr>
          <a:xfrm>
            <a:off x="5759644" y="5417974"/>
            <a:ext cx="329565" cy="30480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I/</a:t>
            </a:r>
            <a:r>
              <a:rPr lang="fr-FR" sz="900" kern="0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Prc</a:t>
            </a:r>
            <a:endParaRPr lang="fr-FR" sz="12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7" name="Connecteur droit avec flèche 56"/>
          <p:cNvCxnSpPr/>
          <p:nvPr>
            <p:custDataLst>
              <p:tags r:id="rId37"/>
            </p:custDataLst>
          </p:nvPr>
        </p:nvCxnSpPr>
        <p:spPr>
          <a:xfrm>
            <a:off x="5329114" y="4666769"/>
            <a:ext cx="2879725" cy="0"/>
          </a:xfrm>
          <a:prstGeom prst="straightConnector1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arrow"/>
            <a:tailEnd type="arrow"/>
          </a:ln>
          <a:effectLst/>
        </p:spPr>
      </p:cxnSp>
      <p:cxnSp>
        <p:nvCxnSpPr>
          <p:cNvPr id="56" name="Connecteur droit avec flèche 55"/>
          <p:cNvCxnSpPr/>
          <p:nvPr>
            <p:custDataLst>
              <p:tags r:id="rId38"/>
            </p:custDataLst>
          </p:nvPr>
        </p:nvCxnSpPr>
        <p:spPr>
          <a:xfrm flipH="1">
            <a:off x="6742624" y="3194204"/>
            <a:ext cx="28575" cy="2879725"/>
          </a:xfrm>
          <a:prstGeom prst="straightConnector1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arrow"/>
            <a:tailEnd type="arrow"/>
          </a:ln>
          <a:effectLst/>
        </p:spPr>
      </p:cxnSp>
      <p:cxnSp>
        <p:nvCxnSpPr>
          <p:cNvPr id="48" name="Connecteur droit avec flèche 47"/>
          <p:cNvCxnSpPr/>
          <p:nvPr>
            <p:custDataLst>
              <p:tags r:id="rId39"/>
            </p:custDataLst>
          </p:nvPr>
        </p:nvCxnSpPr>
        <p:spPr>
          <a:xfrm flipH="1">
            <a:off x="2375659" y="3213571"/>
            <a:ext cx="28575" cy="2879725"/>
          </a:xfrm>
          <a:prstGeom prst="straightConnector1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arrow"/>
            <a:tailEnd type="arrow"/>
          </a:ln>
          <a:effectLst/>
        </p:spPr>
      </p:cxnSp>
      <p:cxnSp>
        <p:nvCxnSpPr>
          <p:cNvPr id="49" name="Connecteur droit avec flèche 48"/>
          <p:cNvCxnSpPr/>
          <p:nvPr>
            <p:custDataLst>
              <p:tags r:id="rId40"/>
            </p:custDataLst>
          </p:nvPr>
        </p:nvCxnSpPr>
        <p:spPr>
          <a:xfrm>
            <a:off x="923414" y="4688676"/>
            <a:ext cx="2879725" cy="0"/>
          </a:xfrm>
          <a:prstGeom prst="straightConnector1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1839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000"/>
                            </p:stCondLst>
                            <p:childTnLst>
                              <p:par>
                                <p:cTn id="18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1000"/>
                            </p:stCondLst>
                            <p:childTnLst>
                              <p:par>
                                <p:cTn id="249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1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6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1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6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2000"/>
                            </p:stCondLst>
                            <p:childTnLst>
                              <p:par>
                                <p:cTn id="29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2" dur="3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3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3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5" dur="3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3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3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3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1" dur="3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5" grpId="0"/>
      <p:bldP spid="40" grpId="0" animBg="1"/>
      <p:bldP spid="40" grpId="1" animBg="1"/>
      <p:bldP spid="41" grpId="0" animBg="1"/>
      <p:bldP spid="41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50" grpId="0" animBg="1"/>
      <p:bldP spid="50" grpId="1" animBg="1"/>
      <p:bldP spid="54" grpId="0" animBg="1"/>
      <p:bldP spid="54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3" grpId="0"/>
      <p:bldP spid="64" grpId="0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58" grpId="0" animBg="1"/>
      <p:bldP spid="58" grpId="1" animBg="1"/>
      <p:bldP spid="55" grpId="0" animBg="1"/>
      <p:bldP spid="55" grpId="1" animBg="1"/>
      <p:bldP spid="62" grpId="0" animBg="1"/>
      <p:bldP spid="6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107504" y="44624"/>
            <a:ext cx="8964613" cy="1052389"/>
          </a:xfrm>
        </p:spPr>
        <p:txBody>
          <a:bodyPr/>
          <a:lstStyle/>
          <a:p>
            <a:pPr eaLnBrk="1" hangingPunct="1"/>
            <a:r>
              <a:rPr lang="fr-FR" altLang="fr-FR" sz="28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Données </a:t>
            </a:r>
            <a:r>
              <a:rPr lang="fr-FR" altLang="fr-FR" sz="2800" dirty="0">
                <a:solidFill>
                  <a:srgbClr val="00B050"/>
                </a:solidFill>
                <a:latin typeface="Calibri" panose="020F0502020204030204" pitchFamily="34" charset="0"/>
              </a:rPr>
              <a:t>pour une sémiotique de </a:t>
            </a:r>
            <a:r>
              <a:rPr lang="fr-FR" altLang="fr-FR" sz="28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votre </a:t>
            </a:r>
            <a:r>
              <a:rPr lang="fr-FR" altLang="fr-FR" sz="2800" dirty="0">
                <a:solidFill>
                  <a:srgbClr val="00B050"/>
                </a:solidFill>
                <a:latin typeface="Calibri" panose="020F0502020204030204" pitchFamily="34" charset="0"/>
              </a:rPr>
              <a:t>production</a:t>
            </a:r>
            <a:endParaRPr lang="fr-FR" altLang="fr-FR" sz="2800" dirty="0" smtClean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 Box 4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948488" y="6237288"/>
            <a:ext cx="21955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eaLnBrk="1" hangingPunct="1">
              <a:spcBef>
                <a:spcPct val="0"/>
              </a:spcBef>
              <a:buNone/>
            </a:pPr>
            <a:r>
              <a:rPr lang="fr-FR" altLang="fr-FR" sz="1000" dirty="0">
                <a:solidFill>
                  <a:srgbClr val="000000"/>
                </a:solidFill>
                <a:latin typeface="Calibri" panose="020F0502020204030204" pitchFamily="34" charset="0"/>
              </a:rPr>
              <a:t>Raúl Morales La Mura</a:t>
            </a: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fr-FR" altLang="fr-FR" sz="1000" dirty="0">
                <a:solidFill>
                  <a:srgbClr val="000000"/>
                </a:solidFill>
                <a:latin typeface="Calibri" panose="020F0502020204030204" pitchFamily="34" charset="0"/>
              </a:rPr>
              <a:t>2L2S-Université de Lorraine</a:t>
            </a: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fr-FR" altLang="fr-FR" sz="1000" dirty="0">
                <a:solidFill>
                  <a:srgbClr val="000000"/>
                </a:solidFill>
                <a:latin typeface="Calibri" panose="020F0502020204030204" pitchFamily="34" charset="0"/>
              </a:rPr>
              <a:t>APF France handicap</a:t>
            </a:r>
          </a:p>
        </p:txBody>
      </p:sp>
      <p:sp>
        <p:nvSpPr>
          <p:cNvPr id="3" name="ZoneTexte 2"/>
          <p:cNvSpPr txBox="1"/>
          <p:nvPr>
            <p:custDataLst>
              <p:tags r:id="rId3"/>
            </p:custDataLst>
          </p:nvPr>
        </p:nvSpPr>
        <p:spPr>
          <a:xfrm>
            <a:off x="4356348" y="6636215"/>
            <a:ext cx="4316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C6DA2F-4080-4F55-BABF-BE142B76FFEC}" type="slidenum">
              <a:rPr lang="fr-FR" sz="800" smtClean="0">
                <a:latin typeface="Calibri" panose="020F0502020204030204" pitchFamily="34" charset="0"/>
              </a:rPr>
              <a:t>6</a:t>
            </a:fld>
            <a:r>
              <a:rPr lang="fr-FR" sz="800" dirty="0" smtClean="0">
                <a:latin typeface="Calibri" panose="020F0502020204030204" pitchFamily="34" charset="0"/>
              </a:rPr>
              <a:t>/7</a:t>
            </a:r>
            <a:endParaRPr lang="fr-FR" sz="800" dirty="0">
              <a:latin typeface="Calibri" panose="020F0502020204030204" pitchFamily="34" charset="0"/>
            </a:endParaRPr>
          </a:p>
        </p:txBody>
      </p:sp>
      <p:sp>
        <p:nvSpPr>
          <p:cNvPr id="5" name="ZoneTexte 4"/>
          <p:cNvSpPr txBox="1"/>
          <p:nvPr>
            <p:custDataLst>
              <p:tags r:id="rId4"/>
            </p:custDataLst>
          </p:nvPr>
        </p:nvSpPr>
        <p:spPr>
          <a:xfrm>
            <a:off x="193140" y="1179329"/>
            <a:ext cx="86409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 smtClean="0">
                <a:latin typeface="Calibri" panose="020F0502020204030204" pitchFamily="34" charset="0"/>
              </a:rPr>
              <a:t>Un carré de 4 cm de côté est équivalent à une réponse de même nature de la totalité de la population, la préférence est donc imagée ici par le volume des carrés présentés.</a:t>
            </a:r>
          </a:p>
          <a:p>
            <a:pPr algn="just"/>
            <a:r>
              <a:rPr lang="fr-FR" sz="1400" dirty="0" smtClean="0">
                <a:latin typeface="Calibri" panose="020F0502020204030204" pitchFamily="34" charset="0"/>
              </a:rPr>
              <a:t>En JAUNE = population enquêté le 8/2/19 service PA lucratif, non-cadres</a:t>
            </a:r>
          </a:p>
          <a:p>
            <a:pPr algn="just"/>
            <a:r>
              <a:rPr lang="fr-FR" sz="1400" dirty="0" smtClean="0">
                <a:latin typeface="Calibri" panose="020F0502020204030204" pitchFamily="34" charset="0"/>
              </a:rPr>
              <a:t>En ORANGE = population enquêté le 8/2/19 rattachée au secteur MS</a:t>
            </a:r>
          </a:p>
          <a:p>
            <a:pPr algn="just"/>
            <a:r>
              <a:rPr lang="fr-FR" sz="1400" dirty="0" smtClean="0">
                <a:latin typeface="Calibri" panose="020F0502020204030204" pitchFamily="34" charset="0"/>
              </a:rPr>
              <a:t>En VERT = population enquêté le 8/2/19 rattachée au secteur S</a:t>
            </a:r>
          </a:p>
        </p:txBody>
      </p:sp>
      <p:sp>
        <p:nvSpPr>
          <p:cNvPr id="40" name="Rectangle 39"/>
          <p:cNvSpPr/>
          <p:nvPr>
            <p:custDataLst>
              <p:tags r:id="rId5"/>
            </p:custDataLst>
          </p:nvPr>
        </p:nvSpPr>
        <p:spPr>
          <a:xfrm>
            <a:off x="1043608" y="4725144"/>
            <a:ext cx="396000" cy="39600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41" name="Rectangle 40"/>
          <p:cNvSpPr/>
          <p:nvPr>
            <p:custDataLst>
              <p:tags r:id="rId6"/>
            </p:custDataLst>
          </p:nvPr>
        </p:nvSpPr>
        <p:spPr>
          <a:xfrm>
            <a:off x="1513776" y="3933056"/>
            <a:ext cx="756000" cy="75600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43" name="Rectangle 42"/>
          <p:cNvSpPr/>
          <p:nvPr>
            <p:custDataLst>
              <p:tags r:id="rId7"/>
            </p:custDataLst>
          </p:nvPr>
        </p:nvSpPr>
        <p:spPr>
          <a:xfrm>
            <a:off x="3131840" y="4671885"/>
            <a:ext cx="1404000" cy="140400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44" name="Rectangle 43"/>
          <p:cNvSpPr/>
          <p:nvPr>
            <p:custDataLst>
              <p:tags r:id="rId8"/>
            </p:custDataLst>
          </p:nvPr>
        </p:nvSpPr>
        <p:spPr>
          <a:xfrm>
            <a:off x="4176000" y="4257136"/>
            <a:ext cx="396000" cy="39600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46" name="Rectangle 45"/>
          <p:cNvSpPr/>
          <p:nvPr>
            <p:custDataLst>
              <p:tags r:id="rId9"/>
            </p:custDataLst>
          </p:nvPr>
        </p:nvSpPr>
        <p:spPr>
          <a:xfrm>
            <a:off x="1514585" y="4702771"/>
            <a:ext cx="1152000" cy="115200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0" name="Zone de texte 9"/>
          <p:cNvSpPr txBox="1"/>
          <p:nvPr>
            <p:custDataLst>
              <p:tags r:id="rId10"/>
            </p:custDataLst>
          </p:nvPr>
        </p:nvSpPr>
        <p:spPr>
          <a:xfrm>
            <a:off x="462216" y="3579966"/>
            <a:ext cx="329565" cy="30480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endParaRPr lang="fr-FR" sz="12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9" name="Zone de texte 22"/>
          <p:cNvSpPr txBox="1"/>
          <p:nvPr>
            <p:custDataLst>
              <p:tags r:id="rId11"/>
            </p:custDataLst>
          </p:nvPr>
        </p:nvSpPr>
        <p:spPr>
          <a:xfrm>
            <a:off x="5372120" y="5427499"/>
            <a:ext cx="329565" cy="30480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endParaRPr lang="fr-FR" sz="12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0" name="Zone de texte 19"/>
          <p:cNvSpPr txBox="1"/>
          <p:nvPr>
            <p:custDataLst>
              <p:tags r:id="rId12"/>
            </p:custDataLst>
          </p:nvPr>
        </p:nvSpPr>
        <p:spPr>
          <a:xfrm>
            <a:off x="3543320" y="3558694"/>
            <a:ext cx="330835" cy="305435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endParaRPr lang="fr-FR" sz="12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1" name="Zone de texte 11"/>
          <p:cNvSpPr txBox="1"/>
          <p:nvPr>
            <p:custDataLst>
              <p:tags r:id="rId13"/>
            </p:custDataLst>
          </p:nvPr>
        </p:nvSpPr>
        <p:spPr>
          <a:xfrm>
            <a:off x="462216" y="5437341"/>
            <a:ext cx="329565" cy="30480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endParaRPr lang="fr-FR" sz="12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3" name="ZoneTexte 62"/>
          <p:cNvSpPr txBox="1"/>
          <p:nvPr>
            <p:custDataLst>
              <p:tags r:id="rId14"/>
            </p:custDataLst>
          </p:nvPr>
        </p:nvSpPr>
        <p:spPr>
          <a:xfrm>
            <a:off x="1073779" y="2600751"/>
            <a:ext cx="9557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r-FR" sz="1400" dirty="0" smtClean="0">
                <a:solidFill>
                  <a:srgbClr val="0070C0"/>
                </a:solidFill>
                <a:latin typeface="Arial Rounded MT Bold"/>
              </a:rPr>
              <a:t>Le bon…</a:t>
            </a:r>
            <a:endParaRPr lang="fr-FR" sz="1400" dirty="0">
              <a:solidFill>
                <a:srgbClr val="0070C0"/>
              </a:solidFill>
              <a:latin typeface="Arial Rounded MT Bold"/>
            </a:endParaRPr>
          </a:p>
        </p:txBody>
      </p:sp>
      <p:sp>
        <p:nvSpPr>
          <p:cNvPr id="64" name="ZoneTexte 63"/>
          <p:cNvSpPr txBox="1"/>
          <p:nvPr>
            <p:custDataLst>
              <p:tags r:id="rId15"/>
            </p:custDataLst>
          </p:nvPr>
        </p:nvSpPr>
        <p:spPr>
          <a:xfrm>
            <a:off x="3923928" y="2616778"/>
            <a:ext cx="13492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r-FR" sz="1400" dirty="0" smtClean="0">
                <a:solidFill>
                  <a:srgbClr val="0070C0"/>
                </a:solidFill>
                <a:latin typeface="Arial Rounded MT Bold"/>
              </a:rPr>
              <a:t>Le mauvais…</a:t>
            </a:r>
            <a:endParaRPr lang="fr-FR" sz="1400" dirty="0">
              <a:solidFill>
                <a:srgbClr val="0070C0"/>
              </a:solidFill>
              <a:latin typeface="Arial Rounded MT Bold"/>
            </a:endParaRPr>
          </a:p>
        </p:txBody>
      </p:sp>
      <p:sp>
        <p:nvSpPr>
          <p:cNvPr id="65" name="Rectangle 64"/>
          <p:cNvSpPr/>
          <p:nvPr>
            <p:custDataLst>
              <p:tags r:id="rId16"/>
            </p:custDataLst>
          </p:nvPr>
        </p:nvSpPr>
        <p:spPr>
          <a:xfrm>
            <a:off x="962028" y="4689200"/>
            <a:ext cx="540000" cy="54000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66" name="Rectangle 65"/>
          <p:cNvSpPr/>
          <p:nvPr>
            <p:custDataLst>
              <p:tags r:id="rId17"/>
            </p:custDataLst>
          </p:nvPr>
        </p:nvSpPr>
        <p:spPr>
          <a:xfrm>
            <a:off x="1510658" y="4727062"/>
            <a:ext cx="1332000" cy="133200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68" name="Rectangle 67"/>
          <p:cNvSpPr/>
          <p:nvPr>
            <p:custDataLst>
              <p:tags r:id="rId18"/>
            </p:custDataLst>
          </p:nvPr>
        </p:nvSpPr>
        <p:spPr>
          <a:xfrm>
            <a:off x="4025775" y="4124212"/>
            <a:ext cx="540000" cy="54000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70" name="Rectangle 69"/>
          <p:cNvSpPr/>
          <p:nvPr>
            <p:custDataLst>
              <p:tags r:id="rId19"/>
            </p:custDataLst>
          </p:nvPr>
        </p:nvSpPr>
        <p:spPr>
          <a:xfrm>
            <a:off x="3203848" y="4692339"/>
            <a:ext cx="1332000" cy="133200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72" name="Rectangle 71"/>
          <p:cNvSpPr/>
          <p:nvPr>
            <p:custDataLst>
              <p:tags r:id="rId20"/>
            </p:custDataLst>
          </p:nvPr>
        </p:nvSpPr>
        <p:spPr>
          <a:xfrm>
            <a:off x="1526830" y="4725264"/>
            <a:ext cx="1080000" cy="108000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73" name="Rectangle 72"/>
          <p:cNvSpPr/>
          <p:nvPr>
            <p:custDataLst>
              <p:tags r:id="rId21"/>
            </p:custDataLst>
          </p:nvPr>
        </p:nvSpPr>
        <p:spPr>
          <a:xfrm>
            <a:off x="1524497" y="3717032"/>
            <a:ext cx="936000" cy="93600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74" name="Rectangle 73"/>
          <p:cNvSpPr/>
          <p:nvPr>
            <p:custDataLst>
              <p:tags r:id="rId22"/>
            </p:custDataLst>
          </p:nvPr>
        </p:nvSpPr>
        <p:spPr>
          <a:xfrm>
            <a:off x="3131840" y="4688755"/>
            <a:ext cx="1440000" cy="144000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" lastClr="FFFFFF"/>
              </a:solidFill>
              <a:latin typeface="Calibri"/>
            </a:endParaRPr>
          </a:p>
        </p:txBody>
      </p:sp>
      <p:pic>
        <p:nvPicPr>
          <p:cNvPr id="78" name="Image 77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800" y="4221088"/>
            <a:ext cx="1476000" cy="1488910"/>
          </a:xfrm>
          <a:prstGeom prst="rect">
            <a:avLst/>
          </a:prstGeom>
        </p:spPr>
      </p:pic>
      <p:pic>
        <p:nvPicPr>
          <p:cNvPr id="80" name="Image 79"/>
          <p:cNvPicPr>
            <a:picLocks noChangeAspect="1"/>
          </p:cNvPicPr>
          <p:nvPr>
            <p:custDataLst>
              <p:tags r:id="rId24"/>
            </p:custDataLst>
          </p:nvPr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913" y="4629430"/>
            <a:ext cx="1476000" cy="1488910"/>
          </a:xfrm>
          <a:prstGeom prst="rect">
            <a:avLst/>
          </a:prstGeom>
        </p:spPr>
      </p:pic>
      <p:sp>
        <p:nvSpPr>
          <p:cNvPr id="58" name="Zone de texte 21"/>
          <p:cNvSpPr txBox="1"/>
          <p:nvPr>
            <p:custDataLst>
              <p:tags r:id="rId25"/>
            </p:custDataLst>
          </p:nvPr>
        </p:nvSpPr>
        <p:spPr>
          <a:xfrm>
            <a:off x="5363865" y="3560599"/>
            <a:ext cx="329565" cy="30480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kern="0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</a:t>
            </a:r>
            <a:endParaRPr lang="fr-FR" sz="12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Zone de texte 13"/>
          <p:cNvSpPr txBox="1"/>
          <p:nvPr>
            <p:custDataLst>
              <p:tags r:id="rId26"/>
            </p:custDataLst>
          </p:nvPr>
        </p:nvSpPr>
        <p:spPr>
          <a:xfrm>
            <a:off x="2300541" y="5437341"/>
            <a:ext cx="329565" cy="30480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E.</a:t>
            </a:r>
            <a:endParaRPr lang="fr-FR" sz="12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2" name="Zone de texte 20"/>
          <p:cNvSpPr txBox="1"/>
          <p:nvPr>
            <p:custDataLst>
              <p:tags r:id="rId27"/>
            </p:custDataLst>
          </p:nvPr>
        </p:nvSpPr>
        <p:spPr>
          <a:xfrm>
            <a:off x="3562370" y="5417974"/>
            <a:ext cx="329565" cy="30480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endParaRPr lang="fr-FR" sz="12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Rectangle 50"/>
          <p:cNvSpPr/>
          <p:nvPr>
            <p:custDataLst>
              <p:tags r:id="rId28"/>
            </p:custDataLst>
          </p:nvPr>
        </p:nvSpPr>
        <p:spPr>
          <a:xfrm>
            <a:off x="7020272" y="4691630"/>
            <a:ext cx="540000" cy="54000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2" name="Rectangle 51"/>
          <p:cNvSpPr/>
          <p:nvPr>
            <p:custDataLst>
              <p:tags r:id="rId29"/>
            </p:custDataLst>
          </p:nvPr>
        </p:nvSpPr>
        <p:spPr>
          <a:xfrm>
            <a:off x="6996232" y="4107394"/>
            <a:ext cx="539750" cy="53975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3" name="Rectangle 52"/>
          <p:cNvSpPr/>
          <p:nvPr>
            <p:custDataLst>
              <p:tags r:id="rId30"/>
            </p:custDataLst>
          </p:nvPr>
        </p:nvSpPr>
        <p:spPr>
          <a:xfrm>
            <a:off x="7563141" y="4709637"/>
            <a:ext cx="864000" cy="86400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82" name="Rectangle 81"/>
          <p:cNvSpPr/>
          <p:nvPr>
            <p:custDataLst>
              <p:tags r:id="rId31"/>
            </p:custDataLst>
          </p:nvPr>
        </p:nvSpPr>
        <p:spPr>
          <a:xfrm>
            <a:off x="7543826" y="3789040"/>
            <a:ext cx="864000" cy="86400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86" name="Zone de texte 19"/>
          <p:cNvSpPr txBox="1"/>
          <p:nvPr>
            <p:custDataLst>
              <p:tags r:id="rId32"/>
            </p:custDataLst>
          </p:nvPr>
        </p:nvSpPr>
        <p:spPr>
          <a:xfrm>
            <a:off x="6532682" y="3578439"/>
            <a:ext cx="330835" cy="305435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endParaRPr lang="fr-FR" sz="12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7" name="ZoneTexte 86"/>
          <p:cNvSpPr txBox="1"/>
          <p:nvPr>
            <p:custDataLst>
              <p:tags r:id="rId33"/>
            </p:custDataLst>
          </p:nvPr>
        </p:nvSpPr>
        <p:spPr>
          <a:xfrm>
            <a:off x="6945782" y="2636912"/>
            <a:ext cx="12266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r-FR" sz="1400" dirty="0" smtClean="0">
                <a:solidFill>
                  <a:srgbClr val="0070C0"/>
                </a:solidFill>
                <a:latin typeface="Arial Rounded MT Bold"/>
              </a:rPr>
              <a:t>Ma réalité…</a:t>
            </a:r>
            <a:endParaRPr lang="fr-FR" sz="1400" dirty="0">
              <a:solidFill>
                <a:srgbClr val="0070C0"/>
              </a:solidFill>
              <a:latin typeface="Arial Rounded MT Bold"/>
            </a:endParaRPr>
          </a:p>
        </p:txBody>
      </p:sp>
      <p:sp>
        <p:nvSpPr>
          <p:cNvPr id="88" name="Rectangle 87"/>
          <p:cNvSpPr/>
          <p:nvPr>
            <p:custDataLst>
              <p:tags r:id="rId34"/>
            </p:custDataLst>
          </p:nvPr>
        </p:nvSpPr>
        <p:spPr>
          <a:xfrm>
            <a:off x="7020272" y="4113136"/>
            <a:ext cx="540000" cy="54000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89" name="Rectangle 88"/>
          <p:cNvSpPr/>
          <p:nvPr>
            <p:custDataLst>
              <p:tags r:id="rId35"/>
            </p:custDataLst>
          </p:nvPr>
        </p:nvSpPr>
        <p:spPr>
          <a:xfrm>
            <a:off x="7568116" y="3731156"/>
            <a:ext cx="936000" cy="93600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91" name="Rectangle 90"/>
          <p:cNvSpPr/>
          <p:nvPr>
            <p:custDataLst>
              <p:tags r:id="rId36"/>
            </p:custDataLst>
          </p:nvPr>
        </p:nvSpPr>
        <p:spPr>
          <a:xfrm>
            <a:off x="7571694" y="4694207"/>
            <a:ext cx="936000" cy="93600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92" name="Rectangle 91"/>
          <p:cNvSpPr/>
          <p:nvPr>
            <p:custDataLst>
              <p:tags r:id="rId37"/>
            </p:custDataLst>
          </p:nvPr>
        </p:nvSpPr>
        <p:spPr>
          <a:xfrm>
            <a:off x="6807431" y="4695117"/>
            <a:ext cx="756000" cy="75600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93" name="Rectangle 92"/>
          <p:cNvSpPr/>
          <p:nvPr>
            <p:custDataLst>
              <p:tags r:id="rId38"/>
            </p:custDataLst>
          </p:nvPr>
        </p:nvSpPr>
        <p:spPr>
          <a:xfrm>
            <a:off x="7577324" y="3910829"/>
            <a:ext cx="756000" cy="75600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94" name="Rectangle 93"/>
          <p:cNvSpPr/>
          <p:nvPr>
            <p:custDataLst>
              <p:tags r:id="rId39"/>
            </p:custDataLst>
          </p:nvPr>
        </p:nvSpPr>
        <p:spPr>
          <a:xfrm>
            <a:off x="7020272" y="4113136"/>
            <a:ext cx="540000" cy="54000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95" name="Rectangle 94"/>
          <p:cNvSpPr/>
          <p:nvPr>
            <p:custDataLst>
              <p:tags r:id="rId40"/>
            </p:custDataLst>
          </p:nvPr>
        </p:nvSpPr>
        <p:spPr>
          <a:xfrm>
            <a:off x="7585134" y="4695117"/>
            <a:ext cx="756000" cy="75600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" lastClr="FFFFFF"/>
              </a:solidFill>
              <a:latin typeface="Calibri"/>
            </a:endParaRPr>
          </a:p>
        </p:txBody>
      </p:sp>
      <p:pic>
        <p:nvPicPr>
          <p:cNvPr id="96" name="Image 95"/>
          <p:cNvPicPr>
            <a:picLocks noChangeAspect="1"/>
          </p:cNvPicPr>
          <p:nvPr>
            <p:custDataLst>
              <p:tags r:id="rId41"/>
            </p:custDataLst>
          </p:nvPr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2904" y="4013698"/>
            <a:ext cx="1476000" cy="1488910"/>
          </a:xfrm>
          <a:prstGeom prst="rect">
            <a:avLst/>
          </a:prstGeom>
        </p:spPr>
      </p:pic>
      <p:sp>
        <p:nvSpPr>
          <p:cNvPr id="98" name="Zone de texte 21"/>
          <p:cNvSpPr txBox="1"/>
          <p:nvPr>
            <p:custDataLst>
              <p:tags r:id="rId42"/>
            </p:custDataLst>
          </p:nvPr>
        </p:nvSpPr>
        <p:spPr>
          <a:xfrm>
            <a:off x="8353227" y="3580344"/>
            <a:ext cx="329565" cy="30480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kern="0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</a:t>
            </a:r>
            <a:endParaRPr lang="fr-FR" sz="12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9" name="Zone de texte 20"/>
          <p:cNvSpPr txBox="1"/>
          <p:nvPr>
            <p:custDataLst>
              <p:tags r:id="rId43"/>
            </p:custDataLst>
          </p:nvPr>
        </p:nvSpPr>
        <p:spPr>
          <a:xfrm>
            <a:off x="6551732" y="5437719"/>
            <a:ext cx="329565" cy="30480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endParaRPr lang="fr-FR" sz="12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4" name="Zone de texte 12"/>
          <p:cNvSpPr txBox="1"/>
          <p:nvPr>
            <p:custDataLst>
              <p:tags r:id="rId44"/>
            </p:custDataLst>
          </p:nvPr>
        </p:nvSpPr>
        <p:spPr>
          <a:xfrm>
            <a:off x="2292286" y="3628256"/>
            <a:ext cx="329565" cy="30480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kern="0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</a:t>
            </a:r>
            <a:endParaRPr lang="fr-FR" sz="12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5" name="Zone de texte 22"/>
          <p:cNvSpPr txBox="1"/>
          <p:nvPr>
            <p:custDataLst>
              <p:tags r:id="rId45"/>
            </p:custDataLst>
          </p:nvPr>
        </p:nvSpPr>
        <p:spPr>
          <a:xfrm>
            <a:off x="8361482" y="5447244"/>
            <a:ext cx="329565" cy="30480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00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endParaRPr lang="fr-FR" sz="12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8" name="Connecteur droit avec flèche 47"/>
          <p:cNvCxnSpPr/>
          <p:nvPr>
            <p:custDataLst>
              <p:tags r:id="rId46"/>
            </p:custDataLst>
          </p:nvPr>
        </p:nvCxnSpPr>
        <p:spPr>
          <a:xfrm flipH="1">
            <a:off x="1487741" y="3213571"/>
            <a:ext cx="28575" cy="2879725"/>
          </a:xfrm>
          <a:prstGeom prst="straightConnector1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arrow"/>
            <a:tailEnd type="arrow"/>
          </a:ln>
          <a:effectLst/>
        </p:spPr>
      </p:cxnSp>
      <p:cxnSp>
        <p:nvCxnSpPr>
          <p:cNvPr id="49" name="Connecteur droit avec flèche 48"/>
          <p:cNvCxnSpPr/>
          <p:nvPr>
            <p:custDataLst>
              <p:tags r:id="rId47"/>
            </p:custDataLst>
          </p:nvPr>
        </p:nvCxnSpPr>
        <p:spPr>
          <a:xfrm>
            <a:off x="35496" y="4688676"/>
            <a:ext cx="2879725" cy="0"/>
          </a:xfrm>
          <a:prstGeom prst="straightConnector1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arrow"/>
            <a:tailEnd type="arrow"/>
          </a:ln>
          <a:effectLst/>
        </p:spPr>
      </p:cxnSp>
      <p:cxnSp>
        <p:nvCxnSpPr>
          <p:cNvPr id="56" name="Connecteur droit avec flèche 55"/>
          <p:cNvCxnSpPr/>
          <p:nvPr>
            <p:custDataLst>
              <p:tags r:id="rId48"/>
            </p:custDataLst>
          </p:nvPr>
        </p:nvCxnSpPr>
        <p:spPr>
          <a:xfrm flipH="1">
            <a:off x="4545350" y="3194204"/>
            <a:ext cx="28575" cy="2879725"/>
          </a:xfrm>
          <a:prstGeom prst="straightConnector1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arrow"/>
            <a:tailEnd type="arrow"/>
          </a:ln>
          <a:effectLst/>
        </p:spPr>
      </p:cxnSp>
      <p:cxnSp>
        <p:nvCxnSpPr>
          <p:cNvPr id="57" name="Connecteur droit avec flèche 56"/>
          <p:cNvCxnSpPr/>
          <p:nvPr>
            <p:custDataLst>
              <p:tags r:id="rId49"/>
            </p:custDataLst>
          </p:nvPr>
        </p:nvCxnSpPr>
        <p:spPr>
          <a:xfrm>
            <a:off x="3131840" y="4666769"/>
            <a:ext cx="2879725" cy="0"/>
          </a:xfrm>
          <a:prstGeom prst="straightConnector1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arrow"/>
            <a:tailEnd type="arrow"/>
          </a:ln>
          <a:effectLst/>
        </p:spPr>
      </p:cxnSp>
      <p:cxnSp>
        <p:nvCxnSpPr>
          <p:cNvPr id="83" name="Connecteur droit avec flèche 82"/>
          <p:cNvCxnSpPr/>
          <p:nvPr>
            <p:custDataLst>
              <p:tags r:id="rId50"/>
            </p:custDataLst>
          </p:nvPr>
        </p:nvCxnSpPr>
        <p:spPr>
          <a:xfrm flipH="1">
            <a:off x="7534712" y="3213949"/>
            <a:ext cx="28575" cy="2879725"/>
          </a:xfrm>
          <a:prstGeom prst="straightConnector1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arrow"/>
            <a:tailEnd type="arrow"/>
          </a:ln>
          <a:effectLst/>
        </p:spPr>
      </p:cxnSp>
      <p:cxnSp>
        <p:nvCxnSpPr>
          <p:cNvPr id="84" name="Connecteur droit avec flèche 83"/>
          <p:cNvCxnSpPr/>
          <p:nvPr>
            <p:custDataLst>
              <p:tags r:id="rId51"/>
            </p:custDataLst>
          </p:nvPr>
        </p:nvCxnSpPr>
        <p:spPr>
          <a:xfrm>
            <a:off x="6121202" y="4686514"/>
            <a:ext cx="2879725" cy="0"/>
          </a:xfrm>
          <a:prstGeom prst="straightConnector1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52928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1000"/>
                            </p:stCondLst>
                            <p:childTnLst>
                              <p:par>
                                <p:cTn id="2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2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1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3" dur="1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1000"/>
                            </p:stCondLst>
                            <p:childTnLst>
                              <p:par>
                                <p:cTn id="292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9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4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9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9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4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8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9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3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2000"/>
                            </p:stCondLst>
                            <p:childTnLst>
                              <p:par>
                                <p:cTn id="35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5" dur="3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3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3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8" dur="3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9" fill="hold">
                            <p:stCondLst>
                              <p:cond delay="5000"/>
                            </p:stCondLst>
                            <p:childTnLst>
                              <p:par>
                                <p:cTn id="36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2" dur="3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3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3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5" dur="3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6" fill="hold">
                            <p:stCondLst>
                              <p:cond delay="8000"/>
                            </p:stCondLst>
                            <p:childTnLst>
                              <p:par>
                                <p:cTn id="36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9" dur="3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3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3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2" dur="3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5" grpId="0"/>
      <p:bldP spid="40" grpId="0" animBg="1"/>
      <p:bldP spid="40" grpId="1" animBg="1"/>
      <p:bldP spid="41" grpId="0" animBg="1"/>
      <p:bldP spid="41" grpId="1" animBg="1"/>
      <p:bldP spid="43" grpId="0" animBg="1"/>
      <p:bldP spid="43" grpId="1" animBg="1"/>
      <p:bldP spid="44" grpId="0" animBg="1"/>
      <p:bldP spid="44" grpId="1" animBg="1"/>
      <p:bldP spid="46" grpId="0" animBg="1"/>
      <p:bldP spid="46" grpId="1" animBg="1"/>
      <p:bldP spid="50" grpId="0" animBg="1"/>
      <p:bldP spid="50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3" grpId="0"/>
      <p:bldP spid="64" grpId="0"/>
      <p:bldP spid="65" grpId="0" animBg="1"/>
      <p:bldP spid="65" grpId="1" animBg="1"/>
      <p:bldP spid="66" grpId="0" animBg="1"/>
      <p:bldP spid="66" grpId="1" animBg="1"/>
      <p:bldP spid="68" grpId="0" animBg="1"/>
      <p:bldP spid="68" grpId="1" animBg="1"/>
      <p:bldP spid="70" grpId="0" animBg="1"/>
      <p:bldP spid="70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58" grpId="0" animBg="1"/>
      <p:bldP spid="58" grpId="1" animBg="1"/>
      <p:bldP spid="55" grpId="0" animBg="1"/>
      <p:bldP spid="55" grpId="1" animBg="1"/>
      <p:bldP spid="62" grpId="0" animBg="1"/>
      <p:bldP spid="62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82" grpId="0" animBg="1"/>
      <p:bldP spid="82" grpId="1" animBg="1"/>
      <p:bldP spid="86" grpId="0" animBg="1"/>
      <p:bldP spid="86" grpId="1" animBg="1"/>
      <p:bldP spid="87" grpId="0"/>
      <p:bldP spid="88" grpId="0" animBg="1"/>
      <p:bldP spid="88" grpId="1" animBg="1"/>
      <p:bldP spid="89" grpId="0" animBg="1"/>
      <p:bldP spid="89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8" grpId="0" animBg="1"/>
      <p:bldP spid="98" grpId="1" animBg="1"/>
      <p:bldP spid="99" grpId="0" animBg="1"/>
      <p:bldP spid="99" grpId="1" animBg="1"/>
      <p:bldP spid="54" grpId="0" animBg="1"/>
      <p:bldP spid="54" grpId="1" animBg="1"/>
      <p:bldP spid="85" grpId="0" animBg="1"/>
      <p:bldP spid="8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107504" y="44624"/>
            <a:ext cx="8964613" cy="1052389"/>
          </a:xfrm>
        </p:spPr>
        <p:txBody>
          <a:bodyPr/>
          <a:lstStyle/>
          <a:p>
            <a:pPr eaLnBrk="1" hangingPunct="1"/>
            <a:r>
              <a:rPr lang="fr-FR" altLang="fr-FR" sz="28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Éthiques </a:t>
            </a:r>
            <a:r>
              <a:rPr lang="fr-FR" altLang="fr-FR" sz="2800" dirty="0">
                <a:solidFill>
                  <a:srgbClr val="00B050"/>
                </a:solidFill>
                <a:latin typeface="Calibri" panose="020F0502020204030204" pitchFamily="34" charset="0"/>
              </a:rPr>
              <a:t>et pratiques professionnelles à l’épreuve</a:t>
            </a:r>
            <a:br>
              <a:rPr lang="fr-FR" altLang="fr-FR" sz="2800" dirty="0">
                <a:solidFill>
                  <a:srgbClr val="00B050"/>
                </a:solidFill>
                <a:latin typeface="Calibri" panose="020F0502020204030204" pitchFamily="34" charset="0"/>
              </a:rPr>
            </a:br>
            <a:r>
              <a:rPr lang="fr-FR" altLang="fr-FR" sz="2400" dirty="0">
                <a:solidFill>
                  <a:srgbClr val="00B050"/>
                </a:solidFill>
                <a:latin typeface="Calibri" panose="020F0502020204030204" pitchFamily="34" charset="0"/>
              </a:rPr>
              <a:t>données </a:t>
            </a:r>
            <a:r>
              <a:rPr lang="fr-FR" altLang="fr-FR" sz="24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synthétiques d’une </a:t>
            </a:r>
            <a:r>
              <a:rPr lang="fr-FR" altLang="fr-FR" sz="2400" dirty="0">
                <a:solidFill>
                  <a:srgbClr val="00B050"/>
                </a:solidFill>
                <a:latin typeface="Calibri" panose="020F0502020204030204" pitchFamily="34" charset="0"/>
              </a:rPr>
              <a:t>sémiotique de la production</a:t>
            </a:r>
            <a:endParaRPr lang="fr-FR" altLang="fr-FR" sz="2800" dirty="0" smtClean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 Box 4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948488" y="6237288"/>
            <a:ext cx="21955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eaLnBrk="1" hangingPunct="1">
              <a:spcBef>
                <a:spcPct val="0"/>
              </a:spcBef>
              <a:buNone/>
            </a:pPr>
            <a:r>
              <a:rPr lang="fr-FR" altLang="fr-FR" sz="1000" dirty="0">
                <a:solidFill>
                  <a:srgbClr val="000000"/>
                </a:solidFill>
                <a:latin typeface="Calibri" panose="020F0502020204030204" pitchFamily="34" charset="0"/>
              </a:rPr>
              <a:t>Raúl Morales La Mura</a:t>
            </a: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fr-FR" altLang="fr-FR" sz="1000" dirty="0">
                <a:solidFill>
                  <a:srgbClr val="000000"/>
                </a:solidFill>
                <a:latin typeface="Calibri" panose="020F0502020204030204" pitchFamily="34" charset="0"/>
              </a:rPr>
              <a:t>2L2S-Université de Lorraine</a:t>
            </a: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fr-FR" altLang="fr-FR" sz="1000" dirty="0">
                <a:solidFill>
                  <a:srgbClr val="000000"/>
                </a:solidFill>
                <a:latin typeface="Calibri" panose="020F0502020204030204" pitchFamily="34" charset="0"/>
              </a:rPr>
              <a:t>APF France handicap</a:t>
            </a:r>
          </a:p>
        </p:txBody>
      </p:sp>
      <p:sp>
        <p:nvSpPr>
          <p:cNvPr id="3" name="ZoneTexte 2"/>
          <p:cNvSpPr txBox="1"/>
          <p:nvPr>
            <p:custDataLst>
              <p:tags r:id="rId3"/>
            </p:custDataLst>
          </p:nvPr>
        </p:nvSpPr>
        <p:spPr>
          <a:xfrm>
            <a:off x="4356348" y="6636215"/>
            <a:ext cx="4316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C6DA2F-4080-4F55-BABF-BE142B76FFEC}" type="slidenum">
              <a:rPr lang="fr-FR" sz="800" smtClean="0">
                <a:latin typeface="Calibri" panose="020F0502020204030204" pitchFamily="34" charset="0"/>
              </a:rPr>
              <a:t>7</a:t>
            </a:fld>
            <a:r>
              <a:rPr lang="fr-FR" sz="800" dirty="0" smtClean="0">
                <a:latin typeface="Calibri" panose="020F0502020204030204" pitchFamily="34" charset="0"/>
              </a:rPr>
              <a:t>/7</a:t>
            </a:r>
            <a:endParaRPr lang="fr-FR" sz="800" dirty="0">
              <a:latin typeface="Calibri" panose="020F0502020204030204" pitchFamily="34" charset="0"/>
            </a:endParaRPr>
          </a:p>
        </p:txBody>
      </p:sp>
      <p:sp>
        <p:nvSpPr>
          <p:cNvPr id="39" name="ZoneTexte 38"/>
          <p:cNvSpPr txBox="1"/>
          <p:nvPr>
            <p:custDataLst>
              <p:tags r:id="rId4"/>
            </p:custDataLst>
          </p:nvPr>
        </p:nvSpPr>
        <p:spPr>
          <a:xfrm>
            <a:off x="4183141" y="2042834"/>
            <a:ext cx="4716555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Calibri" panose="020F0502020204030204" pitchFamily="34" charset="0"/>
              </a:rPr>
              <a:t>Analyse sémiotique de la rhétorique des professionnels du social pour décrire leurs pratiques en 2005</a:t>
            </a:r>
          </a:p>
          <a:p>
            <a:pPr algn="ctr"/>
            <a:r>
              <a:rPr lang="fr-FR" sz="1400" dirty="0" smtClean="0">
                <a:latin typeface="Calibri" panose="020F0502020204030204" pitchFamily="34" charset="0"/>
              </a:rPr>
              <a:t>=&gt;</a:t>
            </a:r>
          </a:p>
          <a:p>
            <a:pPr algn="ctr"/>
            <a:r>
              <a:rPr lang="fr-FR" sz="1400" dirty="0" smtClean="0">
                <a:latin typeface="Calibri" panose="020F0502020204030204" pitchFamily="34" charset="0"/>
              </a:rPr>
              <a:t>Monde 1</a:t>
            </a:r>
            <a:endParaRPr lang="fr-FR" sz="1400" dirty="0">
              <a:latin typeface="Calibri" panose="020F0502020204030204" pitchFamily="34" charset="0"/>
            </a:endParaRPr>
          </a:p>
        </p:txBody>
      </p:sp>
      <p:sp>
        <p:nvSpPr>
          <p:cNvPr id="7" name="ZoneTexte 6"/>
          <p:cNvSpPr txBox="1"/>
          <p:nvPr>
            <p:custDataLst>
              <p:tags r:id="rId5"/>
            </p:custDataLst>
          </p:nvPr>
        </p:nvSpPr>
        <p:spPr>
          <a:xfrm>
            <a:off x="4183141" y="1080994"/>
            <a:ext cx="4716555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Calibri" panose="020F0502020204030204" pitchFamily="34" charset="0"/>
              </a:rPr>
              <a:t>Analyse sémiotique de la rhétorique de la Commande sociale depuis 2005 </a:t>
            </a:r>
          </a:p>
          <a:p>
            <a:pPr algn="ctr"/>
            <a:r>
              <a:rPr lang="fr-FR" sz="1400" dirty="0" smtClean="0">
                <a:latin typeface="Calibri" panose="020F0502020204030204" pitchFamily="34" charset="0"/>
              </a:rPr>
              <a:t>=&gt;</a:t>
            </a:r>
          </a:p>
          <a:p>
            <a:pPr algn="ctr"/>
            <a:r>
              <a:rPr lang="fr-FR" sz="1400" dirty="0" smtClean="0">
                <a:latin typeface="Calibri" panose="020F0502020204030204" pitchFamily="34" charset="0"/>
              </a:rPr>
              <a:t>Monde 2</a:t>
            </a:r>
          </a:p>
        </p:txBody>
      </p:sp>
      <p:sp>
        <p:nvSpPr>
          <p:cNvPr id="8" name="ZoneTexte 7"/>
          <p:cNvSpPr txBox="1"/>
          <p:nvPr>
            <p:custDataLst>
              <p:tags r:id="rId6"/>
            </p:custDataLst>
          </p:nvPr>
        </p:nvSpPr>
        <p:spPr>
          <a:xfrm>
            <a:off x="4177908" y="2996656"/>
            <a:ext cx="4721788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fr-FR" sz="1400" dirty="0">
                <a:solidFill>
                  <a:srgbClr val="000000"/>
                </a:solidFill>
                <a:latin typeface="Calibri" panose="020F0502020204030204" pitchFamily="34" charset="0"/>
              </a:rPr>
              <a:t>Analyse sémiotique de la rhétorique des professionnels </a:t>
            </a:r>
            <a:r>
              <a:rPr lang="fr-FR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pour </a:t>
            </a:r>
            <a:r>
              <a:rPr lang="fr-FR" sz="1400" dirty="0">
                <a:solidFill>
                  <a:srgbClr val="000000"/>
                </a:solidFill>
                <a:latin typeface="Calibri" panose="020F0502020204030204" pitchFamily="34" charset="0"/>
              </a:rPr>
              <a:t>décrire </a:t>
            </a:r>
            <a:r>
              <a:rPr lang="fr-FR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les mauvaises pratiques </a:t>
            </a:r>
            <a:r>
              <a:rPr lang="fr-FR" sz="1400" dirty="0">
                <a:solidFill>
                  <a:srgbClr val="000000"/>
                </a:solidFill>
                <a:latin typeface="Calibri" panose="020F0502020204030204" pitchFamily="34" charset="0"/>
              </a:rPr>
              <a:t>en </a:t>
            </a:r>
            <a:r>
              <a:rPr lang="fr-FR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2019</a:t>
            </a:r>
          </a:p>
          <a:p>
            <a:pPr lvl="0" algn="ctr"/>
            <a:r>
              <a:rPr lang="fr-FR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=&gt;</a:t>
            </a:r>
          </a:p>
          <a:p>
            <a:pPr lvl="0" algn="ctr"/>
            <a:r>
              <a:rPr lang="fr-FR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Monde 3</a:t>
            </a:r>
            <a:endParaRPr lang="fr-FR" sz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ZoneTexte 8"/>
          <p:cNvSpPr txBox="1"/>
          <p:nvPr>
            <p:custDataLst>
              <p:tags r:id="rId7"/>
            </p:custDataLst>
          </p:nvPr>
        </p:nvSpPr>
        <p:spPr>
          <a:xfrm>
            <a:off x="4183140" y="3950763"/>
            <a:ext cx="4716555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fr-FR" sz="1400" dirty="0">
                <a:solidFill>
                  <a:srgbClr val="000000"/>
                </a:solidFill>
                <a:latin typeface="Calibri" panose="020F0502020204030204" pitchFamily="34" charset="0"/>
              </a:rPr>
              <a:t>Analyse sémiotique de la rhétorique des professionnels du </a:t>
            </a:r>
            <a:r>
              <a:rPr lang="fr-FR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médicosocial </a:t>
            </a:r>
            <a:r>
              <a:rPr lang="fr-FR" sz="1400" dirty="0">
                <a:solidFill>
                  <a:srgbClr val="000000"/>
                </a:solidFill>
                <a:latin typeface="Calibri" panose="020F0502020204030204" pitchFamily="34" charset="0"/>
              </a:rPr>
              <a:t>pour décrire leurs pratiques en </a:t>
            </a:r>
            <a:r>
              <a:rPr lang="fr-FR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2005 </a:t>
            </a:r>
            <a:endParaRPr lang="fr-FR" sz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/>
            <a:r>
              <a:rPr lang="fr-FR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=&gt;</a:t>
            </a:r>
          </a:p>
          <a:p>
            <a:pPr lvl="0" algn="ctr"/>
            <a:r>
              <a:rPr lang="fr-FR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Monde 4</a:t>
            </a:r>
            <a:endParaRPr lang="fr-FR" sz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143" y="3806519"/>
            <a:ext cx="1476000" cy="148891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376" y="2146397"/>
            <a:ext cx="1476000" cy="148891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786172"/>
            <a:ext cx="1476000" cy="1488910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75" y="2132856"/>
            <a:ext cx="1476000" cy="1488910"/>
          </a:xfrm>
          <a:prstGeom prst="rect">
            <a:avLst/>
          </a:prstGeom>
        </p:spPr>
      </p:pic>
      <p:cxnSp>
        <p:nvCxnSpPr>
          <p:cNvPr id="14" name="Connecteur droit avec flèche 13"/>
          <p:cNvCxnSpPr/>
          <p:nvPr>
            <p:custDataLst>
              <p:tags r:id="rId12"/>
            </p:custDataLst>
          </p:nvPr>
        </p:nvCxnSpPr>
        <p:spPr>
          <a:xfrm flipH="1">
            <a:off x="1887840" y="2238819"/>
            <a:ext cx="28575" cy="2879725"/>
          </a:xfrm>
          <a:prstGeom prst="straightConnector1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arrow"/>
            <a:tailEnd type="arrow"/>
          </a:ln>
          <a:effectLst/>
        </p:spPr>
      </p:cxnSp>
      <p:cxnSp>
        <p:nvCxnSpPr>
          <p:cNvPr id="15" name="Connecteur droit avec flèche 14"/>
          <p:cNvCxnSpPr/>
          <p:nvPr>
            <p:custDataLst>
              <p:tags r:id="rId13"/>
            </p:custDataLst>
          </p:nvPr>
        </p:nvCxnSpPr>
        <p:spPr>
          <a:xfrm>
            <a:off x="435595" y="3713924"/>
            <a:ext cx="2879725" cy="0"/>
          </a:xfrm>
          <a:prstGeom prst="straightConnector1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arrow"/>
            <a:tailEnd type="arrow"/>
          </a:ln>
          <a:effectLst/>
        </p:spPr>
      </p:cxnSp>
      <p:sp>
        <p:nvSpPr>
          <p:cNvPr id="16" name="ZoneTexte 15"/>
          <p:cNvSpPr txBox="1"/>
          <p:nvPr>
            <p:custDataLst>
              <p:tags r:id="rId14"/>
            </p:custDataLst>
          </p:nvPr>
        </p:nvSpPr>
        <p:spPr>
          <a:xfrm>
            <a:off x="717523" y="2248734"/>
            <a:ext cx="68800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r-FR" sz="6600" dirty="0" smtClean="0">
                <a:ln w="38100">
                  <a:solidFill>
                    <a:srgbClr val="FFFFFF"/>
                  </a:solidFill>
                </a:ln>
                <a:noFill/>
                <a:latin typeface="Arial Rounded MT Bold"/>
              </a:rPr>
              <a:t>1</a:t>
            </a:r>
            <a:endParaRPr lang="fr-FR" sz="6600" dirty="0">
              <a:ln w="38100">
                <a:solidFill>
                  <a:srgbClr val="FFFFFF"/>
                </a:solidFill>
              </a:ln>
              <a:noFill/>
              <a:latin typeface="Arial Rounded MT Bold"/>
            </a:endParaRPr>
          </a:p>
        </p:txBody>
      </p:sp>
      <p:sp>
        <p:nvSpPr>
          <p:cNvPr id="17" name="ZoneTexte 16"/>
          <p:cNvSpPr txBox="1"/>
          <p:nvPr>
            <p:custDataLst>
              <p:tags r:id="rId15"/>
            </p:custDataLst>
          </p:nvPr>
        </p:nvSpPr>
        <p:spPr>
          <a:xfrm>
            <a:off x="2470464" y="2278188"/>
            <a:ext cx="68800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r-FR" sz="6600" dirty="0" smtClean="0">
                <a:ln w="38100">
                  <a:solidFill>
                    <a:srgbClr val="FFFFFF"/>
                  </a:solidFill>
                </a:ln>
                <a:noFill/>
                <a:latin typeface="Arial Rounded MT Bold"/>
              </a:rPr>
              <a:t>2</a:t>
            </a:r>
            <a:endParaRPr lang="fr-FR" sz="6600" dirty="0">
              <a:ln w="38100">
                <a:solidFill>
                  <a:srgbClr val="FFFFFF"/>
                </a:solidFill>
              </a:ln>
              <a:noFill/>
              <a:latin typeface="Arial Rounded MT Bold"/>
            </a:endParaRPr>
          </a:p>
        </p:txBody>
      </p:sp>
      <p:sp>
        <p:nvSpPr>
          <p:cNvPr id="18" name="ZoneTexte 17"/>
          <p:cNvSpPr txBox="1"/>
          <p:nvPr>
            <p:custDataLst>
              <p:tags r:id="rId16"/>
            </p:custDataLst>
          </p:nvPr>
        </p:nvSpPr>
        <p:spPr>
          <a:xfrm>
            <a:off x="697863" y="3973718"/>
            <a:ext cx="68800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r-FR" sz="6600" b="1" dirty="0" smtClean="0">
                <a:ln w="38100">
                  <a:solidFill>
                    <a:srgbClr val="FFFFFF"/>
                  </a:solidFill>
                </a:ln>
                <a:noFill/>
                <a:latin typeface="Arial Rounded MT Bold"/>
              </a:rPr>
              <a:t>3</a:t>
            </a:r>
            <a:endParaRPr lang="fr-FR" sz="6600" b="1" dirty="0">
              <a:ln w="38100">
                <a:solidFill>
                  <a:srgbClr val="FFFFFF"/>
                </a:solidFill>
              </a:ln>
              <a:noFill/>
              <a:latin typeface="Arial Rounded MT Bold"/>
            </a:endParaRPr>
          </a:p>
        </p:txBody>
      </p:sp>
      <p:sp>
        <p:nvSpPr>
          <p:cNvPr id="19" name="ZoneTexte 18"/>
          <p:cNvSpPr txBox="1"/>
          <p:nvPr>
            <p:custDataLst>
              <p:tags r:id="rId17"/>
            </p:custDataLst>
          </p:nvPr>
        </p:nvSpPr>
        <p:spPr>
          <a:xfrm>
            <a:off x="2402138" y="3905371"/>
            <a:ext cx="68800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r-FR" sz="6600" dirty="0" smtClean="0">
                <a:ln w="38100">
                  <a:solidFill>
                    <a:srgbClr val="FFFFFF"/>
                  </a:solidFill>
                </a:ln>
                <a:noFill/>
                <a:latin typeface="Arial Rounded MT Bold"/>
              </a:rPr>
              <a:t>4</a:t>
            </a:r>
            <a:endParaRPr lang="fr-FR" sz="6600" dirty="0">
              <a:ln w="38100">
                <a:solidFill>
                  <a:srgbClr val="FFFFFF"/>
                </a:solidFill>
              </a:ln>
              <a:noFill/>
              <a:latin typeface="Arial Rounded MT Bold"/>
            </a:endParaRPr>
          </a:p>
        </p:txBody>
      </p:sp>
      <p:sp>
        <p:nvSpPr>
          <p:cNvPr id="40" name="ZoneTexte 39"/>
          <p:cNvSpPr txBox="1"/>
          <p:nvPr>
            <p:custDataLst>
              <p:tags r:id="rId18"/>
            </p:custDataLst>
          </p:nvPr>
        </p:nvSpPr>
        <p:spPr>
          <a:xfrm>
            <a:off x="263723" y="5858386"/>
            <a:ext cx="4721787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fr-FR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Nous avons constaté un lent déplacement</a:t>
            </a:r>
          </a:p>
          <a:p>
            <a:pPr lvl="0" algn="ctr"/>
            <a:r>
              <a:rPr lang="fr-FR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de l’éthique professionnelle</a:t>
            </a:r>
          </a:p>
          <a:p>
            <a:pPr lvl="0" algn="ctr"/>
            <a:r>
              <a:rPr lang="fr-FR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de Monde à Monde</a:t>
            </a:r>
          </a:p>
          <a:p>
            <a:pPr lvl="0" algn="ctr"/>
            <a:r>
              <a:rPr lang="fr-FR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pour répondre à la commande sociale</a:t>
            </a:r>
          </a:p>
        </p:txBody>
      </p:sp>
      <p:sp>
        <p:nvSpPr>
          <p:cNvPr id="30" name="Flèche vers le haut 29"/>
          <p:cNvSpPr/>
          <p:nvPr>
            <p:custDataLst>
              <p:tags r:id="rId19"/>
            </p:custDataLst>
          </p:nvPr>
        </p:nvSpPr>
        <p:spPr>
          <a:xfrm>
            <a:off x="885739" y="3212976"/>
            <a:ext cx="414272" cy="924319"/>
          </a:xfrm>
          <a:prstGeom prst="upArrow">
            <a:avLst/>
          </a:prstGeom>
          <a:solidFill>
            <a:srgbClr val="FFCC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Flèche vers le haut 40"/>
          <p:cNvSpPr/>
          <p:nvPr>
            <p:custDataLst>
              <p:tags r:id="rId20"/>
            </p:custDataLst>
          </p:nvPr>
        </p:nvSpPr>
        <p:spPr>
          <a:xfrm rot="7942477">
            <a:off x="1713644" y="2971125"/>
            <a:ext cx="414272" cy="1424215"/>
          </a:xfrm>
          <a:prstGeom prst="upArrow">
            <a:avLst/>
          </a:prstGeom>
          <a:solidFill>
            <a:srgbClr val="FFCC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Flèche vers le haut 41"/>
          <p:cNvSpPr/>
          <p:nvPr>
            <p:custDataLst>
              <p:tags r:id="rId21"/>
            </p:custDataLst>
          </p:nvPr>
        </p:nvSpPr>
        <p:spPr>
          <a:xfrm>
            <a:off x="2624617" y="3199701"/>
            <a:ext cx="414272" cy="924319"/>
          </a:xfrm>
          <a:prstGeom prst="upArrow">
            <a:avLst/>
          </a:prstGeom>
          <a:solidFill>
            <a:srgbClr val="FFCC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ZoneTexte 43"/>
          <p:cNvSpPr txBox="1"/>
          <p:nvPr>
            <p:custDataLst>
              <p:tags r:id="rId22"/>
            </p:custDataLst>
          </p:nvPr>
        </p:nvSpPr>
        <p:spPr>
          <a:xfrm>
            <a:off x="1093819" y="3259524"/>
            <a:ext cx="1618415" cy="64633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fr-FR" sz="3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MERCI</a:t>
            </a:r>
          </a:p>
        </p:txBody>
      </p:sp>
      <p:sp>
        <p:nvSpPr>
          <p:cNvPr id="24" name="ZoneTexte 23"/>
          <p:cNvSpPr txBox="1"/>
          <p:nvPr>
            <p:custDataLst>
              <p:tags r:id="rId23"/>
            </p:custDataLst>
          </p:nvPr>
        </p:nvSpPr>
        <p:spPr>
          <a:xfrm>
            <a:off x="4183326" y="4905436"/>
            <a:ext cx="4716555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fr-FR" sz="1400" dirty="0">
                <a:solidFill>
                  <a:srgbClr val="000000"/>
                </a:solidFill>
                <a:latin typeface="Calibri" panose="020F0502020204030204" pitchFamily="34" charset="0"/>
              </a:rPr>
              <a:t>Analyse sémiotique de la rhétorique des professionnels du </a:t>
            </a:r>
            <a:r>
              <a:rPr lang="fr-FR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médicosocial </a:t>
            </a:r>
            <a:r>
              <a:rPr lang="fr-FR" sz="1400" dirty="0">
                <a:solidFill>
                  <a:srgbClr val="000000"/>
                </a:solidFill>
                <a:latin typeface="Calibri" panose="020F0502020204030204" pitchFamily="34" charset="0"/>
              </a:rPr>
              <a:t>pour décrire leurs pratiques en </a:t>
            </a:r>
            <a:r>
              <a:rPr lang="fr-FR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2019  </a:t>
            </a:r>
            <a:endParaRPr lang="fr-FR" sz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/>
            <a:r>
              <a:rPr lang="fr-FR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=&gt;</a:t>
            </a:r>
          </a:p>
          <a:p>
            <a:pPr lvl="0" algn="ctr"/>
            <a:r>
              <a:rPr lang="fr-FR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Monde </a:t>
            </a:r>
            <a:r>
              <a:rPr lang="fr-FR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4 –&gt; Monde 2</a:t>
            </a:r>
            <a:endParaRPr lang="fr-FR" sz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73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" presetClass="entr" presetSubtype="4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39" grpId="0" animBg="1"/>
      <p:bldP spid="7" grpId="0" animBg="1"/>
      <p:bldP spid="8" grpId="0" animBg="1"/>
      <p:bldP spid="9" grpId="0" animBg="1"/>
      <p:bldP spid="16" grpId="0"/>
      <p:bldP spid="17" grpId="0"/>
      <p:bldP spid="18" grpId="0"/>
      <p:bldP spid="19" grpId="0"/>
      <p:bldP spid="40" grpId="0" animBg="1"/>
      <p:bldP spid="30" grpId="0" animBg="1"/>
      <p:bldP spid="41" grpId="0" animBg="1"/>
      <p:bldP spid="42" grpId="0" animBg="1"/>
      <p:bldP spid="44" grpId="0" animBg="1"/>
      <p:bldP spid="2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7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8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1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5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6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7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8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9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1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2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3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4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5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6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7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8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9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1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7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8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5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7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8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5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6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7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8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9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0"/>
</p:tagLst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2905</TotalTime>
  <Words>493</Words>
  <Application>Microsoft Office PowerPoint</Application>
  <PresentationFormat>Affichage à l'écran (4:3)</PresentationFormat>
  <Paragraphs>174</Paragraphs>
  <Slides>7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4" baseType="lpstr">
      <vt:lpstr>Arial</vt:lpstr>
      <vt:lpstr>Arial Rounded MT Bold</vt:lpstr>
      <vt:lpstr>Calibri</vt:lpstr>
      <vt:lpstr>Cambria</vt:lpstr>
      <vt:lpstr>Times New Roman</vt:lpstr>
      <vt:lpstr>Wingdings</vt:lpstr>
      <vt:lpstr>Modèle par défaut</vt:lpstr>
      <vt:lpstr> Éthiques et pratiques professionnelles à l’épreuve prérequis conceptuels </vt:lpstr>
      <vt:lpstr>Éthiques et pratiques professionnelles à l’épreuve la recherche</vt:lpstr>
      <vt:lpstr>Éthiques et pratiques professionnelles à l’épreuve exemple des questions de l’enquête</vt:lpstr>
      <vt:lpstr>Éthiques et pratiques professionnelles à l’épreuve données pour une sémiotique de la production</vt:lpstr>
      <vt:lpstr>Éthiques et pratiques professionnelles à l’épreuve exemple de traitement</vt:lpstr>
      <vt:lpstr>Données pour une sémiotique de votre production</vt:lpstr>
      <vt:lpstr>Éthiques et pratiques professionnelles à l’épreuve données synthétiques d’une sémiotique de la production</vt:lpstr>
    </vt:vector>
  </TitlesOfParts>
  <Company>APF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Etap'HABITAT perspectives d"intégration de l'OdS</dc:title>
  <dc:creator>Raúl Morales La Mura</dc:creator>
  <cp:lastModifiedBy>Raul MORALES LA MURA</cp:lastModifiedBy>
  <cp:revision>184</cp:revision>
  <dcterms:created xsi:type="dcterms:W3CDTF">2009-01-26T22:53:06Z</dcterms:created>
  <dcterms:modified xsi:type="dcterms:W3CDTF">2020-02-06T20:25:20Z</dcterms:modified>
</cp:coreProperties>
</file>