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notesSlides/notesSlide2.xml" ContentType="application/vnd.openxmlformats-officedocument.presentationml.notesSlide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AA704-0AD4-43FF-9A91-B6E8C67D2469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19C16-68F9-4323-9325-B99BB5D2F1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8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1. Consort diagram for the STANISLAS cohort.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19C16-68F9-4323-9325-B99BB5D2F14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631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2. a Presence of preclinical HF at the end of follow-up. b aOR for the risk of preclinical HF at the end of follow-up. MS, metabolic syndrome; HTN, hypertension; eWC, elevated waist circumference; aOR, adjusted odds ratio; LCL, lower confidence limit; UCL, upper confidence limit.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19C16-68F9-4323-9325-B99BB5D2F143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719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y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0600" y="685377"/>
            <a:ext cx="10473999" cy="369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63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70600" y="1077323"/>
            <a:ext cx="10452480" cy="260667"/>
          </a:xfrm>
        </p:spPr>
        <p:txBody>
          <a:bodyPr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83509" y="6172622"/>
            <a:ext cx="9231540" cy="457474"/>
          </a:xfrm>
        </p:spPr>
        <p:txBody>
          <a:bodyPr anchor="b"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785" indent="0">
              <a:buNone/>
              <a:defRPr/>
            </a:lvl2pPr>
            <a:lvl3pPr marL="979322" indent="0">
              <a:buNone/>
              <a:defRPr/>
            </a:lvl3pPr>
            <a:lvl4pPr marL="1371051" indent="0">
              <a:buNone/>
              <a:defRPr/>
            </a:lvl4pPr>
            <a:lvl5pPr marL="176278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8A8058-EEEE-4668-85C9-EDF36127C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1" y="92536"/>
            <a:ext cx="1493340" cy="43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720" y="1906761"/>
            <a:ext cx="10408321" cy="43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/>
              <a:t>Click to edit the outline text format</a:t>
            </a:r>
          </a:p>
          <a:p>
            <a:pPr lvl="1"/>
            <a:r>
              <a:rPr lang="en-GB" altLang="de-DE" dirty="0"/>
              <a:t>Second Outline Level</a:t>
            </a:r>
          </a:p>
          <a:p>
            <a:pPr lvl="2"/>
            <a:r>
              <a:rPr lang="en-GB" altLang="de-DE" dirty="0"/>
              <a:t>Third Outline Level</a:t>
            </a:r>
          </a:p>
          <a:p>
            <a:pPr lvl="3"/>
            <a:r>
              <a:rPr lang="en-GB" altLang="de-DE" dirty="0"/>
              <a:t>Fourth Outline Level</a:t>
            </a:r>
          </a:p>
          <a:p>
            <a:pPr lvl="4"/>
            <a:r>
              <a:rPr lang="en-GB" altLang="de-DE" dirty="0"/>
              <a:t>Fifth Outline Level</a:t>
            </a:r>
          </a:p>
          <a:p>
            <a:pPr lvl="4"/>
            <a:r>
              <a:rPr lang="en-GB" altLang="de-DE" dirty="0"/>
              <a:t>Sixth Outline Level</a:t>
            </a:r>
          </a:p>
          <a:p>
            <a:pPr lvl="4"/>
            <a:r>
              <a:rPr lang="en-GB" altLang="de-DE" dirty="0"/>
              <a:t>Seventh Outline Level</a:t>
            </a:r>
          </a:p>
          <a:p>
            <a:pPr lvl="4"/>
            <a:r>
              <a:rPr lang="en-GB" altLang="de-DE" dirty="0"/>
              <a:t>Eighth Outline Level</a:t>
            </a:r>
          </a:p>
          <a:p>
            <a:pPr lvl="4"/>
            <a:r>
              <a:rPr lang="en-GB" altLang="de-DE" dirty="0"/>
              <a:t>Ninth Outline Level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44780" y="620052"/>
            <a:ext cx="10189529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33" dirty="0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8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2pPr>
      <a:lvl3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3pPr>
      <a:lvl4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4pPr>
      <a:lvl5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5pPr>
      <a:lvl6pPr marL="1394094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6pPr>
      <a:lvl7pPr marL="1808866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7pPr>
      <a:lvl8pPr marL="2223638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8pPr>
      <a:lvl9pPr marL="2638410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9pPr>
    </p:titleStyle>
    <p:bodyStyle>
      <a:lvl1pPr marL="391729" indent="-293797" algn="l" defTabSz="414772" rtl="0" eaLnBrk="1" fontAlgn="base" hangingPunct="1">
        <a:lnSpc>
          <a:spcPct val="93000"/>
        </a:lnSpc>
        <a:spcBef>
          <a:spcPct val="0"/>
        </a:spcBef>
        <a:spcAft>
          <a:spcPts val="806"/>
        </a:spcAft>
        <a:buClr>
          <a:srgbClr val="000000"/>
        </a:buClr>
        <a:buSzPct val="100000"/>
        <a:buFont typeface="Arial" charset="0"/>
        <a:buChar char="•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83458" indent="-260673" algn="l" defTabSz="414772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charset="2"/>
        <a:buChar char=""/>
        <a:defRPr sz="2359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7518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charset="2"/>
        <a:buChar char=""/>
        <a:defRPr sz="2177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66916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charset="2"/>
        <a:buChar char="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958645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37341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788188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202960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617732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CA7F0-0DCA-4212-8C2E-0FA39E54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Metabolic Syndrome and the Risk of Preclinical Heart Failure: Insights after 17 Years of Follow-Up from the STANISLAS Cohort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FEC6D7-75D7-4AF1-A9DE-1EBC8941DC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Cardiology -  DOI:10.1159/000523717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6A388D-6012-48FF-87A9-D0DEF201B2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BFCCB62-5EA6-4035-8E48-590024E1872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22136"/>
            <a:ext cx="1504950" cy="30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857134-4F43-4E99-B0DE-42A7833CE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25" y="1337990"/>
            <a:ext cx="4264351" cy="382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75CD6-1DED-4CB2-ABC5-D29CB743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Metabolic Syndrome and the Risk of Preclinical Heart Failure: Insights after 17 Years of Follow-Up from the STANISLAS Cohort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7D50D6-B4D8-4EC2-B703-3B76E22A01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Cardiology -  DOI:10.1159/000523717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906124-E3AE-48A1-99F2-81785C6B6C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DD38C90-6889-4556-9118-F204A0DF7A0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22136"/>
            <a:ext cx="1504950" cy="30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6C49585-A8A1-4E85-BF4B-38AA866CA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13" y="1337990"/>
            <a:ext cx="5035174" cy="49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3946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msgothic"/>
        <a:cs typeface="msgothic"/>
      </a:majorFont>
      <a:minorFont>
        <a:latin typeface="Times New Roman"/>
        <a:ea typeface="msgothic"/>
        <a:cs typeface="msgothic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4181EA53-1F0E-4BEA-BA0B-FD81D7D0D209}" vid="{B2822334-4A7A-4E6B-848C-15A200CA833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163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Larissa</vt:lpstr>
      <vt:lpstr>Metabolic Syndrome and the Risk of Preclinical Heart Failure: Insights after 17 Years of Follow-Up from the STANISLAS Cohort</vt:lpstr>
      <vt:lpstr>Metabolic Syndrome and the Risk of Preclinical Heart Failure: Insights after 17 Years of Follow-Up from the STANISLAS Cohort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Syndrome and the Risk of Preclinical Heart Failure: Insights after 17 Years of Follow-Up from the STANISLAS Cohort</dc:title>
  <dc:creator>Cathy Mangold</dc:creator>
  <cp:lastModifiedBy>Cathy Mangold</cp:lastModifiedBy>
  <cp:revision>1</cp:revision>
  <dcterms:created xsi:type="dcterms:W3CDTF">2022-04-19T08:12:10Z</dcterms:created>
  <dcterms:modified xsi:type="dcterms:W3CDTF">2022-04-19T08:12:11Z</dcterms:modified>
</cp:coreProperties>
</file>