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328" r:id="rId3"/>
    <p:sldId id="273" r:id="rId4"/>
    <p:sldId id="264" r:id="rId5"/>
    <p:sldId id="329" r:id="rId6"/>
    <p:sldId id="331" r:id="rId7"/>
    <p:sldId id="296" r:id="rId8"/>
    <p:sldId id="321" r:id="rId9"/>
    <p:sldId id="330" r:id="rId10"/>
    <p:sldId id="332" r:id="rId11"/>
    <p:sldId id="333" r:id="rId12"/>
    <p:sldId id="325" r:id="rId13"/>
    <p:sldId id="323" r:id="rId14"/>
    <p:sldId id="326" r:id="rId15"/>
    <p:sldId id="334" r:id="rId16"/>
    <p:sldId id="286" r:id="rId17"/>
    <p:sldId id="290" r:id="rId18"/>
    <p:sldId id="280" r:id="rId19"/>
    <p:sldId id="30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wal Ferdi" initials="N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0000FF"/>
    <a:srgbClr val="D6DCE5"/>
    <a:srgbClr val="E2F0D9"/>
    <a:srgbClr val="B4C7E7"/>
    <a:srgbClr val="CC00FF"/>
    <a:srgbClr val="00FF00"/>
    <a:srgbClr val="00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5008" autoAdjust="0"/>
  </p:normalViewPr>
  <p:slideViewPr>
    <p:cSldViewPr snapToGrid="0">
      <p:cViewPr varScale="1">
        <p:scale>
          <a:sx n="90" d="100"/>
          <a:sy n="90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78935-2BD8-4999-A05C-5B7530E0E46D}" type="datetimeFigureOut">
              <a:rPr lang="fr-FR" smtClean="0"/>
              <a:t>05/05/2023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C35B-98FA-4865-8EB0-89D4C83F5F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5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35AE-6699-4DDB-89E0-3DC2F10BB044}" type="datetimeFigureOut">
              <a:rPr lang="fr-FR" smtClean="0"/>
              <a:t>05/05/2023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0C9C-C457-40C7-B898-9BCDFAA21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3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F3602-A806-412C-8DCD-25DD0FC343B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C0C9C-C457-40C7-B898-9BCDFAA21AD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8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C0C9C-C457-40C7-B898-9BCDFAA21AD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59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beta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pollycrystalline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rounded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circular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cross section </a:t>
            </a:r>
          </a:p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interface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stability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-drop contact.</a:t>
            </a:r>
          </a:p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interface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transparent and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transparent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oval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section /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Hawever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polishing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fractures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inclusions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prevented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tests of absorption and SHG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89F44-E999-4B90-9A41-6D6F2143563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3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C0C9C-C457-40C7-B898-9BCDFAA21AD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94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133512" y="6331687"/>
            <a:ext cx="7967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extLst/>
          </a:lstStyle>
          <a:p>
            <a:fld id="{9760C6CC-C149-4D05-85C6-E4EB360C709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BB85944-BE44-4683-B18A-580908A4E9F6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C6F9AC22-74CF-4367-87CD-55620CA04F9E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E124E3DF-A109-43D0-81C7-440AB8FBA066}" type="datetime1">
              <a:rPr lang="fr-FR" smtClean="0"/>
              <a:t>05/05/2023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CE35F2B5-A832-4A12-A01F-4A9708247869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72D43B0-08BD-4D40-8BCD-E4BB43471109}" type="datetime1">
              <a:rPr lang="fr-FR" smtClean="0"/>
              <a:t>05/05/2023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838FBD9-22F7-4708-AC60-B21FB1619D4A}" type="datetime1">
              <a:rPr lang="fr-FR" smtClean="0"/>
              <a:t>05/05/2023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9D8A445-EDDF-4A19-9703-BAB9ED1A6A16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EBECE7-66C9-4CE5-9373-C2920EDDE707}" type="datetime1">
              <a:rPr lang="fr-FR" smtClean="0"/>
              <a:t>05/05/2023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60C6CC-C149-4D05-85C6-E4EB360C709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33513" y="633168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>
                <a:solidFill>
                  <a:schemeClr val="bg1"/>
                </a:solidFill>
              </a:defRPr>
            </a:lvl1pPr>
            <a:extLst/>
          </a:lstStyle>
          <a:p>
            <a:fld id="{9760C6CC-C149-4D05-85C6-E4EB360C70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53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t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0.png"/><Relationship Id="rId7" Type="http://schemas.openxmlformats.org/officeDocument/2006/relationships/image" Target="../media/image3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lmops.univ-lorraine.fr/sites/lmops.univ-lorraine.fr/files/300px-logo_lmops.png">
            <a:extLst>
              <a:ext uri="{FF2B5EF4-FFF2-40B4-BE49-F238E27FC236}">
                <a16:creationId xmlns:a16="http://schemas.microsoft.com/office/drawing/2014/main" id="{E31B8D87-C319-4D3B-9F3A-1EF193ED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93" y="332776"/>
            <a:ext cx="1428760" cy="5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ccueil">
            <a:extLst>
              <a:ext uri="{FF2B5EF4-FFF2-40B4-BE49-F238E27FC236}">
                <a16:creationId xmlns:a16="http://schemas.microsoft.com/office/drawing/2014/main" id="{F42CA6F8-AFBF-400D-A6D2-77E27EB4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62" y="192348"/>
            <a:ext cx="1325306" cy="5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Ã©sultat de recherche d'images pour &quot;grand est&quot;">
            <a:extLst>
              <a:ext uri="{FF2B5EF4-FFF2-40B4-BE49-F238E27FC236}">
                <a16:creationId xmlns:a16="http://schemas.microsoft.com/office/drawing/2014/main" id="{206015A2-9098-490F-A680-B01A6708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4"/>
            <a:ext cx="1503539" cy="4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central supelec metz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2172" y="214084"/>
            <a:ext cx="1284023" cy="665552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21447" y="1785926"/>
            <a:ext cx="8501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Croissance de fibres cristallines de méta-borate de baryum (β-BBO) par la technique de micro-Pulling Down pour la conversion de fréquences dans le domaine VUV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525729-A1CF-465F-AD81-DEDD8BC668AC}"/>
              </a:ext>
            </a:extLst>
          </p:cNvPr>
          <p:cNvSpPr txBox="1"/>
          <p:nvPr/>
        </p:nvSpPr>
        <p:spPr>
          <a:xfrm>
            <a:off x="0" y="591170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Otique Nice 2022 - 5 juillet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636" y="3262212"/>
            <a:ext cx="8289235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Nawal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Ferdi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Régine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Maillard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Alain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Maillard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Marianne 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Cochez</a:t>
            </a:r>
            <a:endParaRPr lang="en-US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Laboratoire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Matériaux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Optiques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U.R. 4423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marianne.cochez@univ-lorraine.fr</a:t>
            </a:r>
            <a:endParaRPr 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33513" y="6331687"/>
            <a:ext cx="626508" cy="365125"/>
          </a:xfrm>
        </p:spPr>
        <p:txBody>
          <a:bodyPr/>
          <a:lstStyle/>
          <a:p>
            <a:fld id="{9760C6CC-C149-4D05-85C6-E4EB360C7093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663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Confirmation de l’orientation des fibres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166" y="932421"/>
            <a:ext cx="245451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Spectroscopie Raman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51280" y="127469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Axe 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02866" y="1301753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Axe 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72860" y="1271336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Axe SHG (22,8°)</a:t>
            </a:r>
          </a:p>
        </p:txBody>
      </p:sp>
      <p:pic>
        <p:nvPicPr>
          <p:cNvPr id="10" name="Image 9" descr="Une image contenant lumière, flou&#10;&#10;Description générée automatiquement">
            <a:extLst>
              <a:ext uri="{FF2B5EF4-FFF2-40B4-BE49-F238E27FC236}">
                <a16:creationId xmlns:a16="http://schemas.microsoft.com/office/drawing/2014/main" id="{0CEEE5B3-2BA4-439F-8183-09136562C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4530" r="7529" b="6713"/>
          <a:stretch/>
        </p:blipFill>
        <p:spPr>
          <a:xfrm>
            <a:off x="4325232" y="3886164"/>
            <a:ext cx="1283414" cy="12968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A0F2A3-8206-46B3-94CA-84EFED96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145" y="3898912"/>
            <a:ext cx="1281745" cy="128409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1591989"/>
            <a:ext cx="2865045" cy="20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87" y="1609890"/>
            <a:ext cx="2870593" cy="204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93" y="1579177"/>
            <a:ext cx="2874633" cy="20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848485" y="4110705"/>
            <a:ext cx="140294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Conoscopie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26750" y="5519331"/>
            <a:ext cx="31181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Confirmation de la qualité cristalline</a:t>
            </a:r>
            <a:endParaRPr lang="fr-FR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32" y="5290390"/>
            <a:ext cx="1299653" cy="12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48486" y="5519330"/>
            <a:ext cx="140294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Diffraction 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3816415"/>
            <a:ext cx="6272784" cy="2880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5067864" y="3539563"/>
            <a:ext cx="127947" cy="272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8003689" y="3557464"/>
            <a:ext cx="127947" cy="272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27" name="Groupe 26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7" name="Chevron 36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9" name="Chevron 28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35" name="Chevron 34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33" name="Chevron 32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7" name="ZoneTexte 6"/>
          <p:cNvSpPr txBox="1"/>
          <p:nvPr/>
        </p:nvSpPr>
        <p:spPr>
          <a:xfrm>
            <a:off x="340793" y="3921360"/>
            <a:ext cx="2033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Largeurs à mi-hauteur des pics comparables à celles de cristaux Cz</a:t>
            </a:r>
          </a:p>
        </p:txBody>
      </p:sp>
    </p:spTree>
    <p:extLst>
      <p:ext uri="{BB962C8B-B14F-4D97-AF65-F5344CB8AC3E}">
        <p14:creationId xmlns:p14="http://schemas.microsoft.com/office/powerpoint/2010/main" val="18469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3" grpId="0" animBg="1"/>
      <p:bldP spid="14" grpId="0" animBg="1"/>
      <p:bldP spid="19" grpId="0" animBg="1"/>
      <p:bldP spid="2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296062"/>
            <a:ext cx="626507" cy="365125"/>
          </a:xfrm>
        </p:spPr>
        <p:txBody>
          <a:bodyPr/>
          <a:lstStyle/>
          <a:p>
            <a:fld id="{9760C6CC-C149-4D05-85C6-E4EB360C7093}" type="slidenum">
              <a:rPr lang="fr-FR" smtClean="0"/>
              <a:t>11</a:t>
            </a:fld>
            <a:endParaRPr lang="fr-FR" dirty="0"/>
          </a:p>
        </p:txBody>
      </p:sp>
      <p:sp>
        <p:nvSpPr>
          <p:cNvPr id="9" name="Rectangle à coins arrondis 2">
            <a:extLst>
              <a:ext uri="{FF2B5EF4-FFF2-40B4-BE49-F238E27FC236}">
                <a16:creationId xmlns:a16="http://schemas.microsoft.com/office/drawing/2014/main" id="{DA9486FF-4DE9-4163-9E0B-2D787ABB8E6C}"/>
              </a:ext>
            </a:extLst>
          </p:cNvPr>
          <p:cNvSpPr/>
          <p:nvPr/>
        </p:nvSpPr>
        <p:spPr bwMode="auto">
          <a:xfrm>
            <a:off x="1975104" y="626339"/>
            <a:ext cx="4919472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1- Transmission UV-VIS</a:t>
            </a:r>
          </a:p>
        </p:txBody>
      </p:sp>
      <p:pic>
        <p:nvPicPr>
          <p:cNvPr id="10" name="Imag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8934" r="12598" b="4961"/>
          <a:stretch/>
        </p:blipFill>
        <p:spPr bwMode="auto">
          <a:xfrm>
            <a:off x="670907" y="1745673"/>
            <a:ext cx="5201393" cy="4310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80747" y="1282535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Fibre (axe SHG) polie aux extrémités et cristal Cz de 3 mm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72301" y="4031709"/>
            <a:ext cx="311812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Confirmation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la transparence dans le domaine UV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la qualité cristalline et optique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72301" y="2541319"/>
            <a:ext cx="301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Qualité du polissage à améliorer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18" name="Groupe 17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27" name="Chevron 26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19" name="Chevron 18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25" name="Chevron 24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3" name="Chevron 22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9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7A4E09-8AA9-4F40-A02E-4EFF28E6DBC3}"/>
              </a:ext>
            </a:extLst>
          </p:cNvPr>
          <p:cNvSpPr/>
          <p:nvPr/>
        </p:nvSpPr>
        <p:spPr>
          <a:xfrm>
            <a:off x="154359" y="112964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Génération de lumière verte par conversion de type 1 de fréquences IR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2">
            <a:extLst>
              <a:ext uri="{FF2B5EF4-FFF2-40B4-BE49-F238E27FC236}">
                <a16:creationId xmlns:a16="http://schemas.microsoft.com/office/drawing/2014/main" id="{33A53A51-48AF-4390-867E-17F235867699}"/>
              </a:ext>
            </a:extLst>
          </p:cNvPr>
          <p:cNvSpPr/>
          <p:nvPr/>
        </p:nvSpPr>
        <p:spPr bwMode="auto">
          <a:xfrm>
            <a:off x="1373933" y="591567"/>
            <a:ext cx="6689412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2- Génération Seconde Harmonique (SHG)</a:t>
            </a:r>
            <a:r>
              <a:rPr lang="fr-FR" sz="2300" b="1" dirty="0">
                <a:solidFill>
                  <a:srgbClr val="123A61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 </a:t>
            </a: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50668747-A81D-4DDF-AC4F-23671476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13" y="6331687"/>
            <a:ext cx="628868" cy="365125"/>
          </a:xfrm>
        </p:spPr>
        <p:txBody>
          <a:bodyPr/>
          <a:lstStyle/>
          <a:p>
            <a:fld id="{81D2BAC0-0A94-4454-8757-6A77C4924CAF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3809042-C754-415D-B95E-C6EA28A9A132}"/>
              </a:ext>
            </a:extLst>
          </p:cNvPr>
          <p:cNvGrpSpPr/>
          <p:nvPr/>
        </p:nvGrpSpPr>
        <p:grpSpPr>
          <a:xfrm>
            <a:off x="3205709" y="4354499"/>
            <a:ext cx="3204224" cy="1932363"/>
            <a:chOff x="2721530" y="4854222"/>
            <a:chExt cx="3204224" cy="1932363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283CDDA-4840-4A06-AAF9-C1FA76A81EB9}"/>
                </a:ext>
              </a:extLst>
            </p:cNvPr>
            <p:cNvSpPr/>
            <p:nvPr/>
          </p:nvSpPr>
          <p:spPr>
            <a:xfrm>
              <a:off x="2721530" y="4854222"/>
              <a:ext cx="3204224" cy="19323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679A33E-35AF-48F2-B666-FAC914245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894" y="4990846"/>
              <a:ext cx="1364535" cy="173063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2AB8970A-7C2E-4EDE-B88D-5E1085D2E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435" y="4990846"/>
              <a:ext cx="1297973" cy="1730630"/>
            </a:xfrm>
            <a:prstGeom prst="rect">
              <a:avLst/>
            </a:prstGeom>
          </p:spPr>
        </p:pic>
      </p:grp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FB5A325-F2D7-46B5-9A69-B6491148629B}"/>
              </a:ext>
            </a:extLst>
          </p:cNvPr>
          <p:cNvCxnSpPr>
            <a:cxnSpLocks/>
          </p:cNvCxnSpPr>
          <p:nvPr/>
        </p:nvCxnSpPr>
        <p:spPr>
          <a:xfrm>
            <a:off x="4806136" y="3984893"/>
            <a:ext cx="0" cy="48746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4494C228-4F03-4422-932B-89FB9B4C18D8}"/>
              </a:ext>
            </a:extLst>
          </p:cNvPr>
          <p:cNvSpPr txBox="1"/>
          <p:nvPr/>
        </p:nvSpPr>
        <p:spPr>
          <a:xfrm>
            <a:off x="3568345" y="4073705"/>
            <a:ext cx="8705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54BD0C-3A8B-4B40-8B2F-3E83A7DD9F5E}"/>
              </a:ext>
            </a:extLst>
          </p:cNvPr>
          <p:cNvSpPr txBox="1"/>
          <p:nvPr/>
        </p:nvSpPr>
        <p:spPr>
          <a:xfrm>
            <a:off x="3749253" y="6315141"/>
            <a:ext cx="279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Fibre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-BBO sur un support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5" y="1645246"/>
            <a:ext cx="1859842" cy="248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8" y="1571419"/>
            <a:ext cx="59340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C98C91-ABCB-488D-AAA8-A253EFD0F147}"/>
              </a:ext>
            </a:extLst>
          </p:cNvPr>
          <p:cNvSpPr txBox="1"/>
          <p:nvPr/>
        </p:nvSpPr>
        <p:spPr>
          <a:xfrm>
            <a:off x="2624316" y="3660104"/>
            <a:ext cx="65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fr-FR" dirty="0"/>
              <a:t>/2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33" y="4744187"/>
            <a:ext cx="2333625" cy="1952625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76457" y="-6780"/>
            <a:ext cx="8591085" cy="518978"/>
            <a:chOff x="121673" y="0"/>
            <a:chExt cx="8591085" cy="518978"/>
          </a:xfrm>
        </p:grpSpPr>
        <p:grpSp>
          <p:nvGrpSpPr>
            <p:cNvPr id="21" name="Groupe 20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2" name="Chevron 31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2" name="Chevron 21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30" name="Chevron 29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6" name="Chevron 25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7013448" y="4227678"/>
            <a:ext cx="1463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 : 532 nm</a:t>
            </a:r>
          </a:p>
        </p:txBody>
      </p:sp>
    </p:spTree>
    <p:extLst>
      <p:ext uri="{BB962C8B-B14F-4D97-AF65-F5344CB8AC3E}">
        <p14:creationId xmlns:p14="http://schemas.microsoft.com/office/powerpoint/2010/main" val="16097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16581828-3015-4343-84F2-139F1B4FDC06}"/>
              </a:ext>
            </a:extLst>
          </p:cNvPr>
          <p:cNvSpPr/>
          <p:nvPr/>
        </p:nvSpPr>
        <p:spPr bwMode="auto">
          <a:xfrm>
            <a:off x="2231135" y="635127"/>
            <a:ext cx="4823305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Conclusion et perspectives </a:t>
            </a:r>
            <a:r>
              <a:rPr lang="fr-FR" sz="2300" b="1" dirty="0">
                <a:solidFill>
                  <a:srgbClr val="123A61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DC8F76-B198-4734-86AB-315E2594F0C4}"/>
              </a:ext>
            </a:extLst>
          </p:cNvPr>
          <p:cNvSpPr txBox="1"/>
          <p:nvPr/>
        </p:nvSpPr>
        <p:spPr>
          <a:xfrm>
            <a:off x="529960" y="1332604"/>
            <a:ext cx="83775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Obtention pour la première fois d’une fibre monocristalline de </a:t>
            </a:r>
            <a:r>
              <a:rPr lang="fr-FR" sz="17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-BBO sans flux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Maîtrise des différents paramètres de croissance de fibres  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-BBO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Obtention de fibres transparentes et régulières de bonne qualité optique selon les axes a, c et selon les directions d’accord de phase (</a:t>
            </a:r>
            <a:r>
              <a:rPr lang="fr-FR" sz="1700" dirty="0">
                <a:latin typeface="Symbol" panose="05050102010706020507" pitchFamily="18" charset="2"/>
                <a:cs typeface="Arial" panose="020B0604020202020204" pitchFamily="34" charset="0"/>
              </a:rPr>
              <a:t>q =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22,8° et 47,7°)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de la conversion de fréquence IR→ vert.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11285F90-D1DB-49D2-9AE9-8FED7A72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13" y="6331687"/>
            <a:ext cx="653666" cy="365125"/>
          </a:xfrm>
        </p:spPr>
        <p:txBody>
          <a:bodyPr/>
          <a:lstStyle/>
          <a:p>
            <a:fld id="{81D2BAC0-0A94-4454-8757-6A77C4924CA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DC8F76-B198-4734-86AB-315E2594F0C4}"/>
              </a:ext>
            </a:extLst>
          </p:cNvPr>
          <p:cNvSpPr txBox="1"/>
          <p:nvPr/>
        </p:nvSpPr>
        <p:spPr>
          <a:xfrm>
            <a:off x="3839634" y="6023910"/>
            <a:ext cx="5556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Remerciements :</a:t>
            </a:r>
          </a:p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À CRISTAL LASER pour les germes 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-BBO orientés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8" name="Groupe 7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17" name="Chevron 16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9" name="Chevron 8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15" name="Chevron 14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13" name="Chevron 12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4ADC8F76-B198-4734-86AB-315E2594F0C4}"/>
              </a:ext>
            </a:extLst>
          </p:cNvPr>
          <p:cNvSpPr txBox="1"/>
          <p:nvPr/>
        </p:nvSpPr>
        <p:spPr>
          <a:xfrm>
            <a:off x="529960" y="3263806"/>
            <a:ext cx="8377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Réalisation de FHG pour l’obtention du laser UV à partir de la fibre orientée 47,7°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Réalisation de la conversion de fréquence pour l’obtention du laser UV à partir de 2 fibres orientées 22,8°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Détermination des performances optiques des fibres (coefficients ONL effectif…….)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E2B006-B95C-41E4-A0CB-B78A7274D70C}"/>
              </a:ext>
            </a:extLst>
          </p:cNvPr>
          <p:cNvSpPr txBox="1"/>
          <p:nvPr/>
        </p:nvSpPr>
        <p:spPr>
          <a:xfrm>
            <a:off x="1556523" y="603476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dirty="0">
                <a:ln w="50800"/>
                <a:latin typeface="Comic Sans MS" pitchFamily="66" charset="0"/>
                <a:cs typeface="Arial" pitchFamily="34" charset="0"/>
              </a:rPr>
              <a:t>Merci pour votre attention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33513" y="6331687"/>
            <a:ext cx="605958" cy="365125"/>
          </a:xfrm>
        </p:spPr>
        <p:txBody>
          <a:bodyPr/>
          <a:lstStyle/>
          <a:p>
            <a:fld id="{9760C6CC-C149-4D05-85C6-E4EB360C7093}" type="slidenum">
              <a:rPr lang="fr-FR" smtClean="0"/>
              <a:t>14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21" y="3034163"/>
            <a:ext cx="3770387" cy="31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33513" y="6331688"/>
            <a:ext cx="513032" cy="355440"/>
          </a:xfrm>
        </p:spPr>
        <p:txBody>
          <a:bodyPr/>
          <a:lstStyle/>
          <a:p>
            <a:fld id="{9760C6CC-C149-4D05-85C6-E4EB360C7093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54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4BCEC03C-5010-4D42-9E4F-B6E16859D1EB}"/>
              </a:ext>
            </a:extLst>
          </p:cNvPr>
          <p:cNvSpPr/>
          <p:nvPr/>
        </p:nvSpPr>
        <p:spPr>
          <a:xfrm>
            <a:off x="2262893" y="1072824"/>
            <a:ext cx="664069" cy="5195713"/>
          </a:xfrm>
          <a:prstGeom prst="leftBrace">
            <a:avLst/>
          </a:prstGeom>
          <a:ln w="571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33512" y="6331687"/>
            <a:ext cx="543381" cy="365125"/>
          </a:xfrm>
        </p:spPr>
        <p:txBody>
          <a:bodyPr/>
          <a:lstStyle/>
          <a:p>
            <a:fld id="{81D2BAC0-0A94-4454-8757-6A77C4924CAF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26" name="Image 25" descr="IMG_0898.jpg"/>
          <p:cNvPicPr>
            <a:picLocks noChangeAspect="1"/>
          </p:cNvPicPr>
          <p:nvPr/>
        </p:nvPicPr>
        <p:blipFill>
          <a:blip r:embed="rId3" cstate="print"/>
          <a:srcRect l="17648" t="24183" r="19607" b="15686"/>
          <a:stretch>
            <a:fillRect/>
          </a:stretch>
        </p:blipFill>
        <p:spPr>
          <a:xfrm>
            <a:off x="7307017" y="4392601"/>
            <a:ext cx="1536128" cy="1104092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94732" y="1910752"/>
            <a:ext cx="216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Polycristallines</a:t>
            </a:r>
            <a:r>
              <a:rPr lang="fr-FR" sz="2000" dirty="0"/>
              <a:t>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4732" y="5241652"/>
            <a:ext cx="21856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Monocristallines</a:t>
            </a:r>
            <a:r>
              <a:rPr lang="fr-FR" sz="2000" dirty="0"/>
              <a:t> 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2997312" y="5626078"/>
            <a:ext cx="2448982" cy="1051853"/>
            <a:chOff x="500034" y="3429000"/>
            <a:chExt cx="2500296" cy="124607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0D4EC9A-2E56-4AEF-8495-4DC973986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7" t="17971" r="31991" b="21123"/>
            <a:stretch/>
          </p:blipFill>
          <p:spPr>
            <a:xfrm rot="16200000">
              <a:off x="1162702" y="2766332"/>
              <a:ext cx="1174960" cy="2500296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1333239" y="4274010"/>
              <a:ext cx="1349959" cy="40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11 mm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714348" y="4286256"/>
              <a:ext cx="1928826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B60F858-4C24-48DB-958A-703647CB5CBD}"/>
              </a:ext>
            </a:extLst>
          </p:cNvPr>
          <p:cNvGrpSpPr/>
          <p:nvPr/>
        </p:nvGrpSpPr>
        <p:grpSpPr>
          <a:xfrm>
            <a:off x="3188057" y="4395847"/>
            <a:ext cx="2067493" cy="1006088"/>
            <a:chOff x="857224" y="5643578"/>
            <a:chExt cx="2000264" cy="93422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06A5A5F-7674-4228-A8E0-BC219344E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37548" r="25586"/>
            <a:stretch/>
          </p:blipFill>
          <p:spPr>
            <a:xfrm rot="5400000">
              <a:off x="1390244" y="5110558"/>
              <a:ext cx="934224" cy="2000264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1357290" y="6143644"/>
              <a:ext cx="1018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4,5 mm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1142976" y="6143644"/>
              <a:ext cx="1285884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llipse 39"/>
          <p:cNvSpPr/>
          <p:nvPr/>
        </p:nvSpPr>
        <p:spPr>
          <a:xfrm rot="12468027">
            <a:off x="7334888" y="4588868"/>
            <a:ext cx="1465312" cy="756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155671" y="2258554"/>
            <a:ext cx="2077107" cy="1161539"/>
            <a:chOff x="3155671" y="2258554"/>
            <a:chExt cx="2077107" cy="1161539"/>
          </a:xfrm>
        </p:grpSpPr>
        <p:pic>
          <p:nvPicPr>
            <p:cNvPr id="18" name="Image 17" descr="Une image contenant noir, intérieur, assis&#10;&#10;Description générée automatiquement">
              <a:extLst>
                <a:ext uri="{FF2B5EF4-FFF2-40B4-BE49-F238E27FC236}">
                  <a16:creationId xmlns:a16="http://schemas.microsoft.com/office/drawing/2014/main" id="{6FBAD053-708D-4507-A933-9DE3D90C4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3" t="40356" r="27254" b="16602"/>
            <a:stretch/>
          </p:blipFill>
          <p:spPr>
            <a:xfrm>
              <a:off x="3155671" y="2258554"/>
              <a:ext cx="2077107" cy="1161539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3097259-1E21-444E-87E2-D48711CCAAC6}"/>
                </a:ext>
              </a:extLst>
            </p:cNvPr>
            <p:cNvGrpSpPr/>
            <p:nvPr/>
          </p:nvGrpSpPr>
          <p:grpSpPr>
            <a:xfrm>
              <a:off x="3234454" y="3008796"/>
              <a:ext cx="1872000" cy="340142"/>
              <a:chOff x="2790421" y="2343525"/>
              <a:chExt cx="1915434" cy="340142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2790421" y="2343525"/>
                <a:ext cx="1915434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3417635" y="2345113"/>
                <a:ext cx="10024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16 mm</a:t>
                </a: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F23D7B2-418C-4E3B-BBD9-E5BBA482D661}"/>
              </a:ext>
            </a:extLst>
          </p:cNvPr>
          <p:cNvGrpSpPr/>
          <p:nvPr/>
        </p:nvGrpSpPr>
        <p:grpSpPr>
          <a:xfrm>
            <a:off x="3286167" y="998630"/>
            <a:ext cx="1849503" cy="932636"/>
            <a:chOff x="500034" y="1420584"/>
            <a:chExt cx="1785950" cy="12226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34610FD-0218-4AC6-B152-A53D49C0A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26804" t="12483" r="28263"/>
            <a:stretch/>
          </p:blipFill>
          <p:spPr>
            <a:xfrm rot="5400000">
              <a:off x="781709" y="1138909"/>
              <a:ext cx="1222600" cy="1785950"/>
            </a:xfrm>
            <a:prstGeom prst="rect">
              <a:avLst/>
            </a:prstGeom>
          </p:spPr>
        </p:pic>
        <p:cxnSp>
          <p:nvCxnSpPr>
            <p:cNvPr id="44" name="Connecteur droit 43"/>
            <p:cNvCxnSpPr/>
            <p:nvPr/>
          </p:nvCxnSpPr>
          <p:spPr>
            <a:xfrm>
              <a:off x="631552" y="2143116"/>
              <a:ext cx="1490674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060180" y="2143116"/>
              <a:ext cx="1062046" cy="443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8 mm</a:t>
              </a:r>
            </a:p>
          </p:txBody>
        </p:sp>
      </p:grpSp>
      <p:pic>
        <p:nvPicPr>
          <p:cNvPr id="42" name="Image 41" descr="image1.jpeg"/>
          <p:cNvPicPr>
            <a:picLocks noChangeAspect="1"/>
          </p:cNvPicPr>
          <p:nvPr/>
        </p:nvPicPr>
        <p:blipFill>
          <a:blip r:embed="rId8" cstate="print"/>
          <a:srcRect l="23437" t="12500" r="34375" b="32291"/>
          <a:stretch>
            <a:fillRect/>
          </a:stretch>
        </p:blipFill>
        <p:spPr>
          <a:xfrm>
            <a:off x="5802479" y="1061535"/>
            <a:ext cx="1042877" cy="1023564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4827202" y="618496"/>
            <a:ext cx="2950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itchFamily="34" charset="0"/>
                <a:cs typeface="Arial" pitchFamily="34" charset="0"/>
              </a:rPr>
              <a:t>Coupes transversales</a:t>
            </a:r>
          </a:p>
        </p:txBody>
      </p:sp>
      <p:pic>
        <p:nvPicPr>
          <p:cNvPr id="46" name="Image 45" descr="image3.jpeg"/>
          <p:cNvPicPr>
            <a:picLocks noChangeAspect="1"/>
          </p:cNvPicPr>
          <p:nvPr/>
        </p:nvPicPr>
        <p:blipFill>
          <a:blip r:embed="rId9" cstate="print"/>
          <a:srcRect l="13281" t="32292" r="60156" b="33333"/>
          <a:stretch>
            <a:fillRect/>
          </a:stretch>
        </p:blipFill>
        <p:spPr>
          <a:xfrm>
            <a:off x="5812857" y="2186892"/>
            <a:ext cx="1051307" cy="992769"/>
          </a:xfrm>
          <a:prstGeom prst="rect">
            <a:avLst/>
          </a:prstGeom>
        </p:spPr>
      </p:pic>
      <p:sp>
        <p:nvSpPr>
          <p:cNvPr id="49" name="Rectangle à coins arrondis 2">
            <a:extLst>
              <a:ext uri="{FF2B5EF4-FFF2-40B4-BE49-F238E27FC236}">
                <a16:creationId xmlns:a16="http://schemas.microsoft.com/office/drawing/2014/main" id="{A3EBC596-200A-4394-A250-D032D2797D59}"/>
              </a:ext>
            </a:extLst>
          </p:cNvPr>
          <p:cNvSpPr/>
          <p:nvPr/>
        </p:nvSpPr>
        <p:spPr bwMode="auto">
          <a:xfrm>
            <a:off x="252000" y="71414"/>
            <a:ext cx="8640000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Fibres</a:t>
            </a:r>
            <a:r>
              <a:rPr lang="el-GR" sz="28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l-GR" sz="28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-BBO</a:t>
            </a:r>
            <a:r>
              <a:rPr lang="fr-FR" sz="28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obtenues sans AH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5A53235-65F2-4EE6-8FC7-148C8024086D}"/>
              </a:ext>
            </a:extLst>
          </p:cNvPr>
          <p:cNvSpPr txBox="1"/>
          <p:nvPr/>
        </p:nvSpPr>
        <p:spPr>
          <a:xfrm>
            <a:off x="5944834" y="3862817"/>
            <a:ext cx="268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Coupe transversale après polissage sous microscope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EB9B51-D586-42E0-93C0-2158080CC9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76" t="12253" r="5466" b="4721"/>
          <a:stretch/>
        </p:blipFill>
        <p:spPr>
          <a:xfrm>
            <a:off x="5844056" y="4456379"/>
            <a:ext cx="1095130" cy="1097575"/>
          </a:xfrm>
          <a:prstGeom prst="rect">
            <a:avLst/>
          </a:prstGeom>
        </p:spPr>
      </p:pic>
      <p:sp>
        <p:nvSpPr>
          <p:cNvPr id="57" name="Ellipse 56">
            <a:extLst>
              <a:ext uri="{FF2B5EF4-FFF2-40B4-BE49-F238E27FC236}">
                <a16:creationId xmlns:a16="http://schemas.microsoft.com/office/drawing/2014/main" id="{EE8AA098-BAA7-41C9-9133-573271C62D04}"/>
              </a:ext>
            </a:extLst>
          </p:cNvPr>
          <p:cNvSpPr/>
          <p:nvPr/>
        </p:nvSpPr>
        <p:spPr>
          <a:xfrm rot="14293315">
            <a:off x="6113105" y="4716402"/>
            <a:ext cx="904802" cy="37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 descr="IMG_0885.jpg">
            <a:extLst>
              <a:ext uri="{FF2B5EF4-FFF2-40B4-BE49-F238E27FC236}">
                <a16:creationId xmlns:a16="http://schemas.microsoft.com/office/drawing/2014/main" id="{9E81E71A-AFAD-4F52-A3C5-777D49F214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27772" t="54825" r="45818" b="14133"/>
          <a:stretch/>
        </p:blipFill>
        <p:spPr>
          <a:xfrm>
            <a:off x="5844056" y="5691960"/>
            <a:ext cx="1095130" cy="925937"/>
          </a:xfrm>
          <a:prstGeom prst="rect">
            <a:avLst/>
          </a:prstGeom>
        </p:spPr>
      </p:pic>
      <p:sp>
        <p:nvSpPr>
          <p:cNvPr id="63" name="Ellipse 62">
            <a:extLst>
              <a:ext uri="{FF2B5EF4-FFF2-40B4-BE49-F238E27FC236}">
                <a16:creationId xmlns:a16="http://schemas.microsoft.com/office/drawing/2014/main" id="{560E4DD2-61AD-4279-8B67-02544CDEDCE5}"/>
              </a:ext>
            </a:extLst>
          </p:cNvPr>
          <p:cNvSpPr/>
          <p:nvPr/>
        </p:nvSpPr>
        <p:spPr>
          <a:xfrm rot="19010901">
            <a:off x="6115691" y="5911671"/>
            <a:ext cx="551860" cy="281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23">
            <a:extLst>
              <a:ext uri="{FF2B5EF4-FFF2-40B4-BE49-F238E27FC236}">
                <a16:creationId xmlns:a16="http://schemas.microsoft.com/office/drawing/2014/main" id="{A6B2A655-69DF-4937-A872-443A5AB55796}"/>
              </a:ext>
            </a:extLst>
          </p:cNvPr>
          <p:cNvSpPr/>
          <p:nvPr/>
        </p:nvSpPr>
        <p:spPr>
          <a:xfrm>
            <a:off x="41418" y="3271248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a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0.7 mm de diamètre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5E0F516-D547-4D84-B0CE-88CF087BECDC}"/>
              </a:ext>
            </a:extLst>
          </p:cNvPr>
          <p:cNvSpPr txBox="1"/>
          <p:nvPr/>
        </p:nvSpPr>
        <p:spPr>
          <a:xfrm>
            <a:off x="3381956" y="68648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1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83AB2D2-664B-4355-8CEA-66D9A0948C34}"/>
              </a:ext>
            </a:extLst>
          </p:cNvPr>
          <p:cNvSpPr txBox="1"/>
          <p:nvPr/>
        </p:nvSpPr>
        <p:spPr>
          <a:xfrm>
            <a:off x="3333759" y="1956919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6 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C22396F-49D4-41DB-B2EA-CE3622DFA6C2}"/>
              </a:ext>
            </a:extLst>
          </p:cNvPr>
          <p:cNvSpPr txBox="1"/>
          <p:nvPr/>
        </p:nvSpPr>
        <p:spPr>
          <a:xfrm>
            <a:off x="3389144" y="405791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2 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E9F87FC-9549-4115-ABC5-A23C9AA343F6}"/>
              </a:ext>
            </a:extLst>
          </p:cNvPr>
          <p:cNvSpPr txBox="1"/>
          <p:nvPr/>
        </p:nvSpPr>
        <p:spPr>
          <a:xfrm>
            <a:off x="3318575" y="5335441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09B5A7-B0E7-4DA7-A73C-DED6CD9D5505}"/>
              </a:ext>
            </a:extLst>
          </p:cNvPr>
          <p:cNvSpPr txBox="1"/>
          <p:nvPr/>
        </p:nvSpPr>
        <p:spPr>
          <a:xfrm>
            <a:off x="6977143" y="1759946"/>
            <a:ext cx="2127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Gradient trop élevé et instabilité thermique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0F4632-2606-65B4-22CC-D68DE1CCCA77}"/>
              </a:ext>
            </a:extLst>
          </p:cNvPr>
          <p:cNvSpPr txBox="1"/>
          <p:nvPr/>
        </p:nvSpPr>
        <p:spPr>
          <a:xfrm>
            <a:off x="-79674" y="56899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5624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umière, flou&#10;&#10;Description générée automatiquement">
            <a:extLst>
              <a:ext uri="{FF2B5EF4-FFF2-40B4-BE49-F238E27FC236}">
                <a16:creationId xmlns:a16="http://schemas.microsoft.com/office/drawing/2014/main" id="{D687DCEB-6CCB-4409-9D46-DDAF1A9FA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9" t="23436" r="25930" b="27623"/>
          <a:stretch/>
        </p:blipFill>
        <p:spPr>
          <a:xfrm>
            <a:off x="7319377" y="876739"/>
            <a:ext cx="1042365" cy="14613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B0735C1-C5A6-4085-8461-BAC2CA896029}"/>
              </a:ext>
            </a:extLst>
          </p:cNvPr>
          <p:cNvSpPr txBox="1"/>
          <p:nvPr/>
        </p:nvSpPr>
        <p:spPr>
          <a:xfrm>
            <a:off x="3703860" y="61863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-BBO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Fibre 12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A355DD-DFB6-4602-A946-DD19B1A78CD6}"/>
              </a:ext>
            </a:extLst>
          </p:cNvPr>
          <p:cNvSpPr txBox="1"/>
          <p:nvPr/>
        </p:nvSpPr>
        <p:spPr>
          <a:xfrm>
            <a:off x="3703860" y="241365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-BBO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Fibre 39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74D8ED-F671-43B9-B12A-5CA3767823F6}"/>
              </a:ext>
            </a:extLst>
          </p:cNvPr>
          <p:cNvSpPr txBox="1"/>
          <p:nvPr/>
        </p:nvSpPr>
        <p:spPr>
          <a:xfrm>
            <a:off x="3703860" y="431416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-BBO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Fibre 24 </a:t>
            </a:r>
          </a:p>
        </p:txBody>
      </p:sp>
      <p:sp>
        <p:nvSpPr>
          <p:cNvPr id="46" name="Rectangle à coins arrondis 23">
            <a:extLst>
              <a:ext uri="{FF2B5EF4-FFF2-40B4-BE49-F238E27FC236}">
                <a16:creationId xmlns:a16="http://schemas.microsoft.com/office/drawing/2014/main" id="{08F7DC5A-1830-4C98-995D-75B9568ADFFA}"/>
              </a:ext>
            </a:extLst>
          </p:cNvPr>
          <p:cNvSpPr/>
          <p:nvPr/>
        </p:nvSpPr>
        <p:spPr>
          <a:xfrm>
            <a:off x="59761" y="1146809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a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Capillaire (0,8x1) mm</a:t>
            </a:r>
            <a:r>
              <a:rPr lang="fr-FR" sz="1200" b="1" baseline="30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A.H = 42A </a:t>
            </a:r>
          </a:p>
        </p:txBody>
      </p:sp>
      <p:sp>
        <p:nvSpPr>
          <p:cNvPr id="48" name="Rectangle à coins arrondis 23">
            <a:extLst>
              <a:ext uri="{FF2B5EF4-FFF2-40B4-BE49-F238E27FC236}">
                <a16:creationId xmlns:a16="http://schemas.microsoft.com/office/drawing/2014/main" id="{6300B095-60FA-40E3-A8A4-8067CF3F9606}"/>
              </a:ext>
            </a:extLst>
          </p:cNvPr>
          <p:cNvSpPr/>
          <p:nvPr/>
        </p:nvSpPr>
        <p:spPr>
          <a:xfrm>
            <a:off x="40772" y="3035665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c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Capillaire (0,7x1) mm</a:t>
            </a:r>
            <a:r>
              <a:rPr lang="fr-FR" sz="1200" b="1" baseline="30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</a:t>
            </a:r>
            <a:endParaRPr lang="fr-FR" sz="12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A.H = 40A</a:t>
            </a:r>
          </a:p>
        </p:txBody>
      </p:sp>
      <p:sp>
        <p:nvSpPr>
          <p:cNvPr id="49" name="Rectangle à coins arrondis 23">
            <a:extLst>
              <a:ext uri="{FF2B5EF4-FFF2-40B4-BE49-F238E27FC236}">
                <a16:creationId xmlns:a16="http://schemas.microsoft.com/office/drawing/2014/main" id="{C5DC0E68-7859-4205-8FCC-9E0522962CD8}"/>
              </a:ext>
            </a:extLst>
          </p:cNvPr>
          <p:cNvSpPr/>
          <p:nvPr/>
        </p:nvSpPr>
        <p:spPr>
          <a:xfrm>
            <a:off x="40772" y="4924521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SHG (θ =22,9°) 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Capillaire (1x1) mm</a:t>
            </a:r>
            <a:r>
              <a:rPr lang="fr-FR" sz="1200" b="1" baseline="30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A.H = 37 A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748F969-27FA-4790-B61A-D301A24D1A01}"/>
              </a:ext>
            </a:extLst>
          </p:cNvPr>
          <p:cNvSpPr/>
          <p:nvPr/>
        </p:nvSpPr>
        <p:spPr>
          <a:xfrm>
            <a:off x="7466730" y="935977"/>
            <a:ext cx="734958" cy="1316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D156551-A0F1-445F-B312-6567E1220A47}"/>
              </a:ext>
            </a:extLst>
          </p:cNvPr>
          <p:cNvSpPr txBox="1"/>
          <p:nvPr/>
        </p:nvSpPr>
        <p:spPr>
          <a:xfrm>
            <a:off x="6976115" y="538450"/>
            <a:ext cx="186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Coupe ovale</a:t>
            </a:r>
            <a:r>
              <a:rPr lang="fr-FR" dirty="0"/>
              <a:t>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0B98489-0CBE-4934-9A33-69B0F1B44E54}"/>
              </a:ext>
            </a:extLst>
          </p:cNvPr>
          <p:cNvSpPr txBox="1"/>
          <p:nvPr/>
        </p:nvSpPr>
        <p:spPr>
          <a:xfrm>
            <a:off x="6976116" y="2360432"/>
            <a:ext cx="186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Coupe arrondie 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B9663FB-9EE1-4529-A628-832E302A772C}"/>
              </a:ext>
            </a:extLst>
          </p:cNvPr>
          <p:cNvSpPr txBox="1"/>
          <p:nvPr/>
        </p:nvSpPr>
        <p:spPr>
          <a:xfrm>
            <a:off x="7021819" y="4209784"/>
            <a:ext cx="17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Coupe arrondie</a:t>
            </a:r>
            <a:r>
              <a:rPr lang="fr-FR" dirty="0"/>
              <a:t> </a:t>
            </a:r>
          </a:p>
        </p:txBody>
      </p:sp>
      <p:sp>
        <p:nvSpPr>
          <p:cNvPr id="28" name="Espace réservé du numéro de diapositive 1">
            <a:extLst>
              <a:ext uri="{FF2B5EF4-FFF2-40B4-BE49-F238E27FC236}">
                <a16:creationId xmlns:a16="http://schemas.microsoft.com/office/drawing/2014/main" id="{C1241BAC-A152-4561-B18B-B8624809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12" y="6331687"/>
            <a:ext cx="685471" cy="365125"/>
          </a:xfrm>
        </p:spPr>
        <p:txBody>
          <a:bodyPr/>
          <a:lstStyle/>
          <a:p>
            <a:fld id="{81D2BAC0-0A94-4454-8757-6A77C4924CAF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1593C9-90FF-4964-8B70-489BB1ACE7E2}"/>
              </a:ext>
            </a:extLst>
          </p:cNvPr>
          <p:cNvGrpSpPr/>
          <p:nvPr/>
        </p:nvGrpSpPr>
        <p:grpSpPr>
          <a:xfrm>
            <a:off x="2868884" y="2674662"/>
            <a:ext cx="3564000" cy="1430490"/>
            <a:chOff x="2835693" y="4758298"/>
            <a:chExt cx="3566373" cy="143049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EF1334B-3EAF-4A24-9BA5-10CB8C993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693" y="4758298"/>
              <a:ext cx="3566373" cy="1430490"/>
            </a:xfrm>
            <a:prstGeom prst="rect">
              <a:avLst/>
            </a:prstGeom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E40F639-3006-453B-9752-418658A1F3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0406" y="5711191"/>
              <a:ext cx="325708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43922A3-7AB5-4D7C-8AFF-653167997044}"/>
                </a:ext>
              </a:extLst>
            </p:cNvPr>
            <p:cNvSpPr txBox="1"/>
            <p:nvPr/>
          </p:nvSpPr>
          <p:spPr>
            <a:xfrm>
              <a:off x="4279321" y="5728029"/>
              <a:ext cx="932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19 mm</a:t>
              </a:r>
            </a:p>
          </p:txBody>
        </p:sp>
      </p:grpSp>
      <p:grpSp>
        <p:nvGrpSpPr>
          <p:cNvPr id="43" name="Grouper 18">
            <a:extLst>
              <a:ext uri="{FF2B5EF4-FFF2-40B4-BE49-F238E27FC236}">
                <a16:creationId xmlns:a16="http://schemas.microsoft.com/office/drawing/2014/main" id="{E74E5C85-5E7D-40E6-8AF9-5329ECEE0881}"/>
              </a:ext>
            </a:extLst>
          </p:cNvPr>
          <p:cNvGrpSpPr>
            <a:grpSpLocks noChangeAspect="1"/>
          </p:cNvGrpSpPr>
          <p:nvPr/>
        </p:nvGrpSpPr>
        <p:grpSpPr>
          <a:xfrm>
            <a:off x="7221272" y="4553424"/>
            <a:ext cx="1398636" cy="1342628"/>
            <a:chOff x="2334977" y="520019"/>
            <a:chExt cx="2521861" cy="2420888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363CA5B5-4DFB-479C-8518-14552432D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977" y="520019"/>
              <a:ext cx="2521861" cy="2420888"/>
            </a:xfrm>
            <a:prstGeom prst="rect">
              <a:avLst/>
            </a:prstGeom>
          </p:spPr>
        </p:pic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3EE54E97-7398-4B12-B86C-7C0E67D1BA70}"/>
                </a:ext>
              </a:extLst>
            </p:cNvPr>
            <p:cNvCxnSpPr>
              <a:cxnSpLocks/>
            </p:cNvCxnSpPr>
            <p:nvPr/>
          </p:nvCxnSpPr>
          <p:spPr>
            <a:xfrm>
              <a:off x="2774369" y="1714093"/>
              <a:ext cx="18722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4D128FE-BAE4-4FC6-83F7-EEF977F84E3D}"/>
                </a:ext>
              </a:extLst>
            </p:cNvPr>
            <p:cNvSpPr txBox="1"/>
            <p:nvPr/>
          </p:nvSpPr>
          <p:spPr>
            <a:xfrm>
              <a:off x="2929263" y="1063337"/>
              <a:ext cx="1695667" cy="61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0,8mm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242F936B-08D6-47E2-951B-AF5D649AF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884" y="4567115"/>
            <a:ext cx="3626596" cy="1439773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302B1D8E-1410-4161-8AD3-610915E4E478}"/>
              </a:ext>
            </a:extLst>
          </p:cNvPr>
          <p:cNvSpPr txBox="1"/>
          <p:nvPr/>
        </p:nvSpPr>
        <p:spPr>
          <a:xfrm flipH="1">
            <a:off x="5007304" y="5677810"/>
            <a:ext cx="1212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6,5 mm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0CE55DCC-DC1B-4F66-A796-B77B5214A2E1}"/>
              </a:ext>
            </a:extLst>
          </p:cNvPr>
          <p:cNvCxnSpPr/>
          <p:nvPr/>
        </p:nvCxnSpPr>
        <p:spPr>
          <a:xfrm rot="10800000">
            <a:off x="3180720" y="5699504"/>
            <a:ext cx="1106640" cy="2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FADEB1A-BE80-4B41-A74E-6DD2A4A78F4F}"/>
              </a:ext>
            </a:extLst>
          </p:cNvPr>
          <p:cNvCxnSpPr/>
          <p:nvPr/>
        </p:nvCxnSpPr>
        <p:spPr>
          <a:xfrm rot="10800000">
            <a:off x="4770907" y="5675068"/>
            <a:ext cx="1528218" cy="2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E3787471-DEF4-47ED-B012-E76E6CC83DB5}"/>
              </a:ext>
            </a:extLst>
          </p:cNvPr>
          <p:cNvSpPr txBox="1"/>
          <p:nvPr/>
        </p:nvSpPr>
        <p:spPr>
          <a:xfrm flipH="1">
            <a:off x="3311723" y="5705426"/>
            <a:ext cx="1212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4,5 mm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0597BBD-E7EB-4BA4-A44F-E15F6E6ED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884" y="866778"/>
            <a:ext cx="3564000" cy="1430490"/>
          </a:xfrm>
          <a:prstGeom prst="rect">
            <a:avLst/>
          </a:prstGeom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FAF1837-9242-4ACA-8C6F-B1CA15D08899}"/>
              </a:ext>
            </a:extLst>
          </p:cNvPr>
          <p:cNvCxnSpPr>
            <a:cxnSpLocks/>
          </p:cNvCxnSpPr>
          <p:nvPr/>
        </p:nvCxnSpPr>
        <p:spPr>
          <a:xfrm flipH="1">
            <a:off x="2973527" y="2016988"/>
            <a:ext cx="3257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C8632492-4DBC-454C-B43A-E2D9129B7D3B}"/>
              </a:ext>
            </a:extLst>
          </p:cNvPr>
          <p:cNvSpPr txBox="1"/>
          <p:nvPr/>
        </p:nvSpPr>
        <p:spPr>
          <a:xfrm>
            <a:off x="4216166" y="2000454"/>
            <a:ext cx="932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14 mm</a:t>
            </a:r>
          </a:p>
        </p:txBody>
      </p:sp>
      <p:sp>
        <p:nvSpPr>
          <p:cNvPr id="32" name="Rectangle à coins arrondis 2">
            <a:extLst>
              <a:ext uri="{FF2B5EF4-FFF2-40B4-BE49-F238E27FC236}">
                <a16:creationId xmlns:a16="http://schemas.microsoft.com/office/drawing/2014/main" id="{444E4C70-CBD5-4512-9844-BBEAF02914CB}"/>
              </a:ext>
            </a:extLst>
          </p:cNvPr>
          <p:cNvSpPr/>
          <p:nvPr/>
        </p:nvSpPr>
        <p:spPr bwMode="auto">
          <a:xfrm>
            <a:off x="252000" y="71414"/>
            <a:ext cx="8640000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Fibres après modification de la positions de AH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A49C2E-004D-4AD8-AF15-3A38537E96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24274" r="45240" b="48641"/>
          <a:stretch/>
        </p:blipFill>
        <p:spPr>
          <a:xfrm>
            <a:off x="7253151" y="2674662"/>
            <a:ext cx="1317920" cy="14278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AC2FEC-EB58-0C11-AAC0-2F48EE5F7210}"/>
              </a:ext>
            </a:extLst>
          </p:cNvPr>
          <p:cNvSpPr txBox="1"/>
          <p:nvPr/>
        </p:nvSpPr>
        <p:spPr>
          <a:xfrm>
            <a:off x="-79674" y="56899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84533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45">
            <a:extLst>
              <a:ext uri="{FF2B5EF4-FFF2-40B4-BE49-F238E27FC236}">
                <a16:creationId xmlns:a16="http://schemas.microsoft.com/office/drawing/2014/main" id="{197FCCBB-E6C1-44B4-A932-68818D7425D2}"/>
              </a:ext>
            </a:extLst>
          </p:cNvPr>
          <p:cNvGrpSpPr/>
          <p:nvPr/>
        </p:nvGrpSpPr>
        <p:grpSpPr>
          <a:xfrm rot="10800000" flipV="1">
            <a:off x="2296877" y="988805"/>
            <a:ext cx="2797460" cy="1211932"/>
            <a:chOff x="6799515" y="6215084"/>
            <a:chExt cx="2233022" cy="1224000"/>
          </a:xfrm>
        </p:grpSpPr>
        <p:pic>
          <p:nvPicPr>
            <p:cNvPr id="5" name="Image 4" descr="IMG_1181.jpg">
              <a:extLst>
                <a:ext uri="{FF2B5EF4-FFF2-40B4-BE49-F238E27FC236}">
                  <a16:creationId xmlns:a16="http://schemas.microsoft.com/office/drawing/2014/main" id="{4BCE43B6-B5CA-46C1-A8DB-9B8A831F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8282" t="28125" r="33593" b="3461"/>
            <a:stretch>
              <a:fillRect/>
            </a:stretch>
          </p:blipFill>
          <p:spPr>
            <a:xfrm rot="5400000">
              <a:off x="7304026" y="5710573"/>
              <a:ext cx="1224000" cy="2233022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37DF3CC-1E27-4ADE-B137-041D83D0C954}"/>
                </a:ext>
              </a:extLst>
            </p:cNvPr>
            <p:cNvSpPr txBox="1"/>
            <p:nvPr/>
          </p:nvSpPr>
          <p:spPr>
            <a:xfrm>
              <a:off x="7425683" y="7011775"/>
              <a:ext cx="881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10 mm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2E1C2D3-8BDF-4FF4-B928-0680D3093CF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83936" y="6171007"/>
              <a:ext cx="0" cy="16693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B0735C1-C5A6-4085-8461-BAC2CA896029}"/>
              </a:ext>
            </a:extLst>
          </p:cNvPr>
          <p:cNvSpPr txBox="1"/>
          <p:nvPr/>
        </p:nvSpPr>
        <p:spPr>
          <a:xfrm>
            <a:off x="2900601" y="697417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12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51B268D-8A89-4D12-84F6-7B683AE3EEBF}"/>
              </a:ext>
            </a:extLst>
          </p:cNvPr>
          <p:cNvGrpSpPr/>
          <p:nvPr/>
        </p:nvGrpSpPr>
        <p:grpSpPr>
          <a:xfrm rot="16200000">
            <a:off x="3026682" y="4101538"/>
            <a:ext cx="1230211" cy="3116019"/>
            <a:chOff x="2656929" y="1246503"/>
            <a:chExt cx="1139220" cy="293679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90F6935-0B7C-4AB2-ACB8-4062659E3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758143" y="2145289"/>
              <a:ext cx="2936791" cy="1139220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DCD7766-241C-4526-98EE-A5942B3F1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9797" y="1447345"/>
              <a:ext cx="0" cy="2535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B46B363-AEC2-484C-98E2-B93533F3B7E2}"/>
                </a:ext>
              </a:extLst>
            </p:cNvPr>
            <p:cNvSpPr txBox="1"/>
            <p:nvPr/>
          </p:nvSpPr>
          <p:spPr>
            <a:xfrm rot="5400000">
              <a:off x="2266293" y="2613835"/>
              <a:ext cx="1147971" cy="31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14 mm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E7A355DD-DFB6-4602-A946-DD19B1A78CD6}"/>
              </a:ext>
            </a:extLst>
          </p:cNvPr>
          <p:cNvSpPr txBox="1"/>
          <p:nvPr/>
        </p:nvSpPr>
        <p:spPr>
          <a:xfrm>
            <a:off x="2912288" y="241365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38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74D8ED-F671-43B9-B12A-5CA3767823F6}"/>
              </a:ext>
            </a:extLst>
          </p:cNvPr>
          <p:cNvSpPr txBox="1"/>
          <p:nvPr/>
        </p:nvSpPr>
        <p:spPr>
          <a:xfrm>
            <a:off x="2912288" y="4655161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itchFamily="34" charset="0"/>
              </a:rPr>
              <a:t>β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-BBO Fibre 44 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7ADDFBC-0FCB-4F84-80B8-C7655A041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519799" y="2753687"/>
            <a:ext cx="2243978" cy="1610086"/>
          </a:xfrm>
          <a:prstGeom prst="rect">
            <a:avLst/>
          </a:prstGeom>
        </p:spPr>
      </p:pic>
      <p:sp>
        <p:nvSpPr>
          <p:cNvPr id="46" name="Rectangle à coins arrondis 23">
            <a:extLst>
              <a:ext uri="{FF2B5EF4-FFF2-40B4-BE49-F238E27FC236}">
                <a16:creationId xmlns:a16="http://schemas.microsoft.com/office/drawing/2014/main" id="{08F7DC5A-1830-4C98-995D-75B9568ADFFA}"/>
              </a:ext>
            </a:extLst>
          </p:cNvPr>
          <p:cNvSpPr/>
          <p:nvPr/>
        </p:nvSpPr>
        <p:spPr>
          <a:xfrm>
            <a:off x="73410" y="1080134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a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Capillaire (0,7x2) mm</a:t>
            </a:r>
            <a:r>
              <a:rPr lang="fr-FR" sz="1200" b="1" baseline="30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</a:t>
            </a:r>
            <a:endParaRPr lang="fr-FR" sz="12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A.H = 45 A </a:t>
            </a:r>
          </a:p>
        </p:txBody>
      </p:sp>
      <p:sp>
        <p:nvSpPr>
          <p:cNvPr id="48" name="Rectangle à coins arrondis 23">
            <a:extLst>
              <a:ext uri="{FF2B5EF4-FFF2-40B4-BE49-F238E27FC236}">
                <a16:creationId xmlns:a16="http://schemas.microsoft.com/office/drawing/2014/main" id="{6300B095-60FA-40E3-A8A4-8067CF3F9606}"/>
              </a:ext>
            </a:extLst>
          </p:cNvPr>
          <p:cNvSpPr/>
          <p:nvPr/>
        </p:nvSpPr>
        <p:spPr>
          <a:xfrm>
            <a:off x="73410" y="3035665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c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Capillaire (0,7x2) mm</a:t>
            </a:r>
            <a:r>
              <a:rPr lang="fr-FR" sz="1200" b="1" baseline="30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</a:t>
            </a:r>
            <a:endParaRPr lang="fr-FR" sz="12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A.H = 40 A</a:t>
            </a:r>
          </a:p>
        </p:txBody>
      </p:sp>
      <p:sp>
        <p:nvSpPr>
          <p:cNvPr id="49" name="Rectangle à coins arrondis 23">
            <a:extLst>
              <a:ext uri="{FF2B5EF4-FFF2-40B4-BE49-F238E27FC236}">
                <a16:creationId xmlns:a16="http://schemas.microsoft.com/office/drawing/2014/main" id="{C5DC0E68-7859-4205-8FCC-9E0522962CD8}"/>
              </a:ext>
            </a:extLst>
          </p:cNvPr>
          <p:cNvSpPr/>
          <p:nvPr/>
        </p:nvSpPr>
        <p:spPr>
          <a:xfrm>
            <a:off x="27125" y="5219796"/>
            <a:ext cx="1959798" cy="786670"/>
          </a:xfrm>
          <a:prstGeom prst="roundRect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Germe</a:t>
            </a:r>
            <a:r>
              <a:rPr lang="el-G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β</a:t>
            </a:r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-BBO </a:t>
            </a:r>
            <a:r>
              <a:rPr lang="fr-FR" sz="1200" b="1" dirty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selon SHG (θ=22,9°) 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Capillaire (0,7x2) mm</a:t>
            </a:r>
            <a:r>
              <a:rPr lang="fr-FR" sz="1200" b="1" baseline="30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</a:t>
            </a:r>
            <a:endParaRPr lang="fr-FR" sz="12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A.H = 35 A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E0A49BC2-0585-4845-A528-4DE3C69896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77" t="36366" r="39335" b="25306"/>
          <a:stretch/>
        </p:blipFill>
        <p:spPr>
          <a:xfrm>
            <a:off x="5371326" y="931903"/>
            <a:ext cx="1509445" cy="1426591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B748F969-27FA-4790-B61A-D301A24D1A01}"/>
              </a:ext>
            </a:extLst>
          </p:cNvPr>
          <p:cNvSpPr/>
          <p:nvPr/>
        </p:nvSpPr>
        <p:spPr>
          <a:xfrm rot="19191185">
            <a:off x="5629791" y="895794"/>
            <a:ext cx="736618" cy="1386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D156551-A0F1-445F-B312-6567E1220A47}"/>
              </a:ext>
            </a:extLst>
          </p:cNvPr>
          <p:cNvSpPr txBox="1"/>
          <p:nvPr/>
        </p:nvSpPr>
        <p:spPr>
          <a:xfrm>
            <a:off x="5379700" y="613020"/>
            <a:ext cx="142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Coupe Ovale</a:t>
            </a:r>
            <a:r>
              <a:rPr lang="fr-FR" dirty="0"/>
              <a:t>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0B98489-0CBE-4934-9A33-69B0F1B44E54}"/>
              </a:ext>
            </a:extLst>
          </p:cNvPr>
          <p:cNvSpPr txBox="1"/>
          <p:nvPr/>
        </p:nvSpPr>
        <p:spPr>
          <a:xfrm>
            <a:off x="5100532" y="2358601"/>
            <a:ext cx="208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Coupe hexagonale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B9663FB-9EE1-4529-A628-832E302A772C}"/>
              </a:ext>
            </a:extLst>
          </p:cNvPr>
          <p:cNvSpPr txBox="1"/>
          <p:nvPr/>
        </p:nvSpPr>
        <p:spPr>
          <a:xfrm>
            <a:off x="5313413" y="4520901"/>
            <a:ext cx="16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Coupe arrondie</a:t>
            </a:r>
            <a:r>
              <a:rPr lang="fr-FR" dirty="0"/>
              <a:t> </a:t>
            </a:r>
          </a:p>
        </p:txBody>
      </p:sp>
      <p:sp>
        <p:nvSpPr>
          <p:cNvPr id="32" name="Espace réservé du numéro de diapositive 1">
            <a:extLst>
              <a:ext uri="{FF2B5EF4-FFF2-40B4-BE49-F238E27FC236}">
                <a16:creationId xmlns:a16="http://schemas.microsoft.com/office/drawing/2014/main" id="{603DB4B0-BD83-4680-A46F-EE8A73D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12" y="6331687"/>
            <a:ext cx="669569" cy="365125"/>
          </a:xfrm>
        </p:spPr>
        <p:txBody>
          <a:bodyPr/>
          <a:lstStyle/>
          <a:p>
            <a:fld id="{81D2BAC0-0A94-4454-8757-6A77C4924CA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0" name="Rectangle à coins arrondis 2">
            <a:extLst>
              <a:ext uri="{FF2B5EF4-FFF2-40B4-BE49-F238E27FC236}">
                <a16:creationId xmlns:a16="http://schemas.microsoft.com/office/drawing/2014/main" id="{3DCEFA69-B37A-4A30-AFCF-EFE3F0148A62}"/>
              </a:ext>
            </a:extLst>
          </p:cNvPr>
          <p:cNvSpPr/>
          <p:nvPr/>
        </p:nvSpPr>
        <p:spPr bwMode="auto">
          <a:xfrm>
            <a:off x="252000" y="71414"/>
            <a:ext cx="8640000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Fibres avec AH et modification de la longueur de capillaire  </a:t>
            </a:r>
          </a:p>
        </p:txBody>
      </p:sp>
      <p:pic>
        <p:nvPicPr>
          <p:cNvPr id="9" name="Image 8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FA82D912-6879-45CE-8AC1-D459ED3EAE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t="48785" r="27664" b="5077"/>
          <a:stretch/>
        </p:blipFill>
        <p:spPr>
          <a:xfrm>
            <a:off x="5371326" y="4826448"/>
            <a:ext cx="1445578" cy="14730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DB57A8-46FA-4E0B-A1B7-69C7455C5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380" y="2741125"/>
            <a:ext cx="1579566" cy="1545376"/>
          </a:xfrm>
          <a:prstGeom prst="rect">
            <a:avLst/>
          </a:prstGeom>
        </p:spPr>
      </p:pic>
      <p:sp>
        <p:nvSpPr>
          <p:cNvPr id="14" name="Hexagone 13">
            <a:extLst>
              <a:ext uri="{FF2B5EF4-FFF2-40B4-BE49-F238E27FC236}">
                <a16:creationId xmlns:a16="http://schemas.microsoft.com/office/drawing/2014/main" id="{C2521D1D-CDD9-403F-A33C-E821F347B94A}"/>
              </a:ext>
            </a:extLst>
          </p:cNvPr>
          <p:cNvSpPr/>
          <p:nvPr/>
        </p:nvSpPr>
        <p:spPr>
          <a:xfrm rot="20952196">
            <a:off x="5446129" y="2891546"/>
            <a:ext cx="1286375" cy="1090455"/>
          </a:xfrm>
          <a:prstGeom prst="hexagon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A918AFD-F63F-49DA-8881-BF6E5CBEA9F4}"/>
              </a:ext>
            </a:extLst>
          </p:cNvPr>
          <p:cNvSpPr txBox="1"/>
          <p:nvPr/>
        </p:nvSpPr>
        <p:spPr>
          <a:xfrm>
            <a:off x="7023846" y="2358601"/>
            <a:ext cx="172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Interférogramme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3" name="Image 42" descr="Une image contenant lumière, flou&#10;&#10;Description générée automatiquement">
            <a:extLst>
              <a:ext uri="{FF2B5EF4-FFF2-40B4-BE49-F238E27FC236}">
                <a16:creationId xmlns:a16="http://schemas.microsoft.com/office/drawing/2014/main" id="{0CEEE5B3-2BA4-439F-8183-09136562C9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4530" r="7529" b="6713"/>
          <a:stretch/>
        </p:blipFill>
        <p:spPr>
          <a:xfrm>
            <a:off x="7158060" y="2766890"/>
            <a:ext cx="1477312" cy="14927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A0F2A3-8206-46B3-94CA-84EFED969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8060" y="4792960"/>
            <a:ext cx="1477313" cy="1480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3F52E1-646C-7AF4-31F3-1C19FDE44DBE}"/>
              </a:ext>
            </a:extLst>
          </p:cNvPr>
          <p:cNvSpPr txBox="1"/>
          <p:nvPr/>
        </p:nvSpPr>
        <p:spPr>
          <a:xfrm>
            <a:off x="-79674" y="56899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138961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2">
            <a:extLst>
              <a:ext uri="{FF2B5EF4-FFF2-40B4-BE49-F238E27FC236}">
                <a16:creationId xmlns:a16="http://schemas.microsoft.com/office/drawing/2014/main" id="{E239221C-BE17-4632-B4C5-A5C5E135ECF6}"/>
              </a:ext>
            </a:extLst>
          </p:cNvPr>
          <p:cNvSpPr/>
          <p:nvPr/>
        </p:nvSpPr>
        <p:spPr bwMode="auto">
          <a:xfrm>
            <a:off x="252000" y="71414"/>
            <a:ext cx="8640000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FF"/>
                </a:solidFill>
                <a:latin typeface="Comic Sans MS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Les phases α et </a:t>
            </a:r>
            <a:r>
              <a:rPr lang="el-GR" sz="2400" b="1" dirty="0">
                <a:solidFill>
                  <a:srgbClr val="0000FF"/>
                </a:solidFill>
                <a:latin typeface="Comic Sans MS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β</a:t>
            </a:r>
            <a:r>
              <a:rPr lang="fr-FR" sz="2400" b="1" dirty="0">
                <a:solidFill>
                  <a:srgbClr val="0000FF"/>
                </a:solidFill>
                <a:latin typeface="Comic Sans MS" pitchFamily="66" charset="0"/>
                <a:ea typeface="ヒラギノ角ゴ ProN W3" charset="0"/>
                <a:cs typeface="ヒラギノ角ゴ ProN W3" charset="0"/>
                <a:sym typeface="Gill Sans" charset="0"/>
              </a:rPr>
              <a:t>-BBO par Spectroscopie Raman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8C7B792-4084-4D6D-B88F-A291DE3CC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89557"/>
              </p:ext>
            </p:extLst>
          </p:nvPr>
        </p:nvGraphicFramePr>
        <p:xfrm>
          <a:off x="6141510" y="2345742"/>
          <a:ext cx="275049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3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itchFamily="34" charset="0"/>
                          <a:cs typeface="Arial" pitchFamily="34" charset="0"/>
                        </a:rPr>
                        <a:t>Modes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-BBO</a:t>
                      </a:r>
                      <a:r>
                        <a:rPr lang="fr-FR" sz="12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fr-FR" sz="1200" b="1" dirty="0">
                          <a:latin typeface="Arial" pitchFamily="34" charset="0"/>
                          <a:cs typeface="Arial" pitchFamily="34" charset="0"/>
                        </a:rPr>
                        <a:t>-BBO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baseline="0" dirty="0">
                        <a:latin typeface="Imprint MT Shadow" pitchFamily="82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baseline="0" dirty="0">
                        <a:latin typeface="Imprint MT Shadow" pitchFamily="82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baseline="0" dirty="0">
                          <a:solidFill>
                            <a:srgbClr val="0000FF"/>
                          </a:solidFill>
                          <a:latin typeface="Imprint MT Shadow" pitchFamily="82" charset="0"/>
                          <a:cs typeface="Arial" pitchFamily="34" charset="0"/>
                        </a:rPr>
                        <a:t>E</a:t>
                      </a:r>
                      <a:endParaRPr lang="fr-FR" sz="1400" b="1" i="1" dirty="0">
                        <a:solidFill>
                          <a:srgbClr val="0000FF"/>
                        </a:solidFill>
                        <a:latin typeface="Imprint MT Shadow" pitchFamily="82" charset="0"/>
                        <a:cs typeface="Arial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382-394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481-490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664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Imprint MT Shadow" pitchFamily="8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Imprint MT Shadow" pitchFamily="82" charset="0"/>
                        </a:rPr>
                        <a:t>A</a:t>
                      </a:r>
                      <a:r>
                        <a:rPr lang="fr-FR" sz="1400" b="1" baseline="-25000" dirty="0">
                          <a:solidFill>
                            <a:srgbClr val="00B050"/>
                          </a:solidFill>
                          <a:latin typeface="Imprint MT Shadow" pitchFamily="82" charset="0"/>
                        </a:rPr>
                        <a:t>1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599-619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9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761-775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780-788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baseline="0" dirty="0">
                          <a:solidFill>
                            <a:srgbClr val="FF33CC"/>
                          </a:solidFill>
                          <a:latin typeface="Imprint MT Shadow" pitchFamily="82" charset="0"/>
                          <a:cs typeface="Arial" pitchFamily="34" charset="0"/>
                        </a:rPr>
                        <a:t>E’</a:t>
                      </a:r>
                      <a:endParaRPr lang="fr-FR" sz="1400" b="1" i="1" dirty="0">
                        <a:solidFill>
                          <a:srgbClr val="FF33CC"/>
                        </a:solidFill>
                        <a:latin typeface="Imprint MT Shadow" pitchFamily="8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635,9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Groupe 15">
            <a:extLst>
              <a:ext uri="{FF2B5EF4-FFF2-40B4-BE49-F238E27FC236}">
                <a16:creationId xmlns:a16="http://schemas.microsoft.com/office/drawing/2014/main" id="{10865985-FFD8-4D86-BFE2-129BC5C806B7}"/>
              </a:ext>
            </a:extLst>
          </p:cNvPr>
          <p:cNvGrpSpPr/>
          <p:nvPr/>
        </p:nvGrpSpPr>
        <p:grpSpPr>
          <a:xfrm>
            <a:off x="0" y="1018291"/>
            <a:ext cx="6146719" cy="4550734"/>
            <a:chOff x="94593" y="1263771"/>
            <a:chExt cx="6477379" cy="472085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C4C4E1B-92F2-4325-A3F4-BEC2EAA50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39" r="11092"/>
            <a:stretch/>
          </p:blipFill>
          <p:spPr>
            <a:xfrm>
              <a:off x="94593" y="1263771"/>
              <a:ext cx="6477379" cy="4720855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B37B00A-F04A-417D-8EF5-ADB1AE1517C1}"/>
                </a:ext>
              </a:extLst>
            </p:cNvPr>
            <p:cNvSpPr/>
            <p:nvPr/>
          </p:nvSpPr>
          <p:spPr>
            <a:xfrm>
              <a:off x="2721935" y="1414127"/>
              <a:ext cx="808074" cy="37288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6A0B65D-CDCD-460B-8F44-ACE0D14EF213}"/>
                </a:ext>
              </a:extLst>
            </p:cNvPr>
            <p:cNvSpPr/>
            <p:nvPr/>
          </p:nvSpPr>
          <p:spPr>
            <a:xfrm>
              <a:off x="4830103" y="1414127"/>
              <a:ext cx="422383" cy="372884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BE1D00D-AB34-4D22-8B08-268EDE889924}"/>
                </a:ext>
              </a:extLst>
            </p:cNvPr>
            <p:cNvSpPr/>
            <p:nvPr/>
          </p:nvSpPr>
          <p:spPr>
            <a:xfrm>
              <a:off x="4182136" y="1414127"/>
              <a:ext cx="223285" cy="3728840"/>
            </a:xfrm>
            <a:prstGeom prst="ellipse">
              <a:avLst/>
            </a:prstGeom>
            <a:noFill/>
            <a:ln w="190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C00FF"/>
                </a:solidFill>
              </a:endParaRPr>
            </a:p>
          </p:txBody>
        </p:sp>
      </p:grpSp>
      <p:sp>
        <p:nvSpPr>
          <p:cNvPr id="15" name="Espace réservé du numéro de diapositive 15">
            <a:extLst>
              <a:ext uri="{FF2B5EF4-FFF2-40B4-BE49-F238E27FC236}">
                <a16:creationId xmlns:a16="http://schemas.microsoft.com/office/drawing/2014/main" id="{EFF18A21-624B-437D-8568-DDA56FFA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512" y="6331687"/>
            <a:ext cx="589501" cy="365125"/>
          </a:xfrm>
        </p:spPr>
        <p:txBody>
          <a:bodyPr/>
          <a:lstStyle/>
          <a:p>
            <a:fld id="{1F1F2330-4D1A-4CB9-B026-C0E963B0892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1DDA7F9-FB67-4BC3-BCE8-3EE1EA7ECB66}"/>
              </a:ext>
            </a:extLst>
          </p:cNvPr>
          <p:cNvSpPr/>
          <p:nvPr/>
        </p:nvSpPr>
        <p:spPr>
          <a:xfrm>
            <a:off x="3674489" y="1140926"/>
            <a:ext cx="211888" cy="35944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1BA9451-761E-4E91-8E3E-FA8A0403E4D0}"/>
              </a:ext>
            </a:extLst>
          </p:cNvPr>
          <p:cNvSpPr txBox="1"/>
          <p:nvPr/>
        </p:nvSpPr>
        <p:spPr>
          <a:xfrm>
            <a:off x="514349" y="5667375"/>
            <a:ext cx="823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spectres Raman de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-BBO et de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-BBO sont nettement différents dans le domaine 300 cm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jusqu’ à 800 cm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3FDA33-E601-D123-29BE-04C057D8F656}"/>
              </a:ext>
            </a:extLst>
          </p:cNvPr>
          <p:cNvSpPr txBox="1"/>
          <p:nvPr/>
        </p:nvSpPr>
        <p:spPr>
          <a:xfrm>
            <a:off x="-79674" y="56899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26305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66816" y="6430206"/>
            <a:ext cx="365760" cy="365125"/>
          </a:xfrm>
        </p:spPr>
        <p:txBody>
          <a:bodyPr/>
          <a:lstStyle/>
          <a:p>
            <a:fld id="{ABB35BEF-2D5B-4862-B6D3-483331E50A0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428960" y="1469249"/>
            <a:ext cx="46681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Cristal optique non linéaire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hygroscopique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congruente (1095°C)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Propriétés optiques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Biréfringence élevée 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0,132 à 532 nm)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Domaine de transparence large (189-3500 nm)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Coefficient effectif SHG élevé :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type 1 (1064-532 nm) 1,29 pm.V</a:t>
            </a:r>
            <a:r>
              <a:rPr lang="fr-F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36" name="Flèche droite 35"/>
          <p:cNvSpPr/>
          <p:nvPr/>
        </p:nvSpPr>
        <p:spPr>
          <a:xfrm>
            <a:off x="4009947" y="2528980"/>
            <a:ext cx="350853" cy="30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E30E367C-82FD-4B0D-AE4C-E2A92E52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343" y="5770123"/>
            <a:ext cx="4152308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fr-FR" altLang="fr-FR" sz="180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Intérêt : réalisation lasers à solides  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Micro-usinage, chirurgie médicale, synthèse photochimique, écrans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</a:t>
            </a:r>
          </a:p>
        </p:txBody>
      </p:sp>
      <p:sp>
        <p:nvSpPr>
          <p:cNvPr id="38" name="Flèche droite 37"/>
          <p:cNvSpPr/>
          <p:nvPr/>
        </p:nvSpPr>
        <p:spPr>
          <a:xfrm rot="5400000">
            <a:off x="6541145" y="3626658"/>
            <a:ext cx="266663" cy="151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583187" y="3919551"/>
            <a:ext cx="430882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Génération de lumière UV (193 nm – 300 nm)  par conversion de fréquences IR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 descr="C:\Users\cochez5\Contacts\Desktop\Image conversion de fréqu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18" y="4583840"/>
            <a:ext cx="3952130" cy="10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91935" y="5682686"/>
            <a:ext cx="224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D. EIMERL, et al. . Journal of applied physics,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(5), p. 1968-1983 (1987).</a:t>
            </a:r>
            <a:endParaRPr lang="fr-FR" sz="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7" y="3045565"/>
            <a:ext cx="2220730" cy="24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07013" y="1484744"/>
            <a:ext cx="257620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polymorphes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>
                <a:latin typeface="Arial"/>
                <a:cs typeface="Arial"/>
              </a:rPr>
              <a:t>α</a:t>
            </a:r>
            <a:r>
              <a:rPr lang="fr-FR" sz="1600" b="1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et β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transition à 925 °C)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40667"/>
            <a:ext cx="395448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β-BaB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dirty="0">
                <a:latin typeface="Arial" pitchFamily="34" charset="0"/>
                <a:cs typeface="Arial" pitchFamily="34" charset="0"/>
              </a:rPr>
              <a:t> : phase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basse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température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non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centro-symétrique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1852751" y="2146464"/>
            <a:ext cx="120670" cy="13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a droite 5"/>
          <p:cNvSpPr/>
          <p:nvPr/>
        </p:nvSpPr>
        <p:spPr>
          <a:xfrm>
            <a:off x="4064613" y="4439778"/>
            <a:ext cx="407504" cy="13303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56" y="5939101"/>
            <a:ext cx="790950" cy="53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2" descr="laser-surgery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18" y="5901930"/>
            <a:ext cx="680200" cy="7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16393" y="-5360"/>
            <a:ext cx="8591085" cy="518978"/>
            <a:chOff x="121673" y="0"/>
            <a:chExt cx="8591085" cy="518978"/>
          </a:xfrm>
        </p:grpSpPr>
        <p:grpSp>
          <p:nvGrpSpPr>
            <p:cNvPr id="31" name="Groupe 30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2" name="Chevron 31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47" name="Chevron 46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  <a:endParaRPr lang="fr-F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50" name="Chevron 49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53" name="Chevron 52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55" name="Rectangle à coins arrondis 54">
            <a:extLst>
              <a:ext uri="{FF2B5EF4-FFF2-40B4-BE49-F238E27FC236}">
                <a16:creationId xmlns:a16="http://schemas.microsoft.com/office/drawing/2014/main" id="{E239221C-BE17-4632-B4C5-A5C5E135ECF6}"/>
              </a:ext>
            </a:extLst>
          </p:cNvPr>
          <p:cNvSpPr/>
          <p:nvPr/>
        </p:nvSpPr>
        <p:spPr bwMode="auto">
          <a:xfrm>
            <a:off x="73023" y="505822"/>
            <a:ext cx="9016190" cy="829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la croissance cristalline du méta-borate de baryum </a:t>
            </a:r>
          </a:p>
          <a:p>
            <a:pPr algn="ctr"/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</a:t>
            </a:r>
            <a:r>
              <a:rPr lang="fr-FR" sz="23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3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-BBO) ?</a:t>
            </a:r>
          </a:p>
        </p:txBody>
      </p:sp>
    </p:spTree>
    <p:extLst>
      <p:ext uri="{BB962C8B-B14F-4D97-AF65-F5344CB8AC3E}">
        <p14:creationId xmlns:p14="http://schemas.microsoft.com/office/powerpoint/2010/main" val="28979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5BEF-2D5B-4862-B6D3-483331E50A0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18052" y="5487000"/>
            <a:ext cx="4071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Arial" pitchFamily="34" charset="0"/>
                <a:cs typeface="Arial" pitchFamily="34" charset="0"/>
              </a:rPr>
              <a:t>Huang Q.Z. et.al. Acta </a:t>
            </a:r>
            <a:r>
              <a:rPr lang="fr-FR" sz="1000" dirty="0" err="1">
                <a:latin typeface="Arial" pitchFamily="34" charset="0"/>
                <a:cs typeface="Arial" pitchFamily="34" charset="0"/>
              </a:rPr>
              <a:t>Physica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 err="1">
                <a:latin typeface="Arial" pitchFamily="34" charset="0"/>
                <a:cs typeface="Arial" pitchFamily="34" charset="0"/>
              </a:rPr>
              <a:t>Sinica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1000" b="1" dirty="0">
                <a:latin typeface="Arial" pitchFamily="34" charset="0"/>
                <a:cs typeface="Arial" pitchFamily="34" charset="0"/>
              </a:rPr>
              <a:t>30-4(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1981) 559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25570" y="1168438"/>
            <a:ext cx="60075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 présence de flux ( Na</a:t>
            </a:r>
            <a:r>
              <a:rPr lang="fr-FR" sz="1600" b="1" u="sng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O, BaO...)</a:t>
            </a:r>
            <a:r>
              <a:rPr lang="fr-FR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Massif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par Top </a:t>
            </a:r>
            <a:r>
              <a:rPr lang="fr-FR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Seeded</a:t>
            </a:r>
            <a:r>
              <a:rPr lang="fr-F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Solution </a:t>
            </a:r>
            <a:r>
              <a:rPr lang="fr-FR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fr-FR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latin typeface="Arial" pitchFamily="34" charset="0"/>
                <a:cs typeface="Arial" pitchFamily="34" charset="0"/>
              </a:rPr>
              <a:t>     (Largement développé)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Fibre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par Laser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Heated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Pedestal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Growth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 </a:t>
            </a:r>
            <a:r>
              <a:rPr lang="fr-FR" sz="1600" b="1" baseline="30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1,2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 </a:t>
            </a:r>
            <a:r>
              <a:rPr lang="fr-FR" sz="1600" dirty="0"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(2 essais)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42685" y="6384743"/>
            <a:ext cx="4601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D. Y. Tang, R. K. Route.  Journal of crystal growth, </a:t>
            </a:r>
            <a:r>
              <a:rPr lang="en-US" sz="1000" b="1" i="1" dirty="0">
                <a:latin typeface="Arial" pitchFamily="34" charset="0"/>
                <a:cs typeface="Arial" pitchFamily="34" charset="0"/>
              </a:rPr>
              <a:t>91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(1-2), 81-89(1988).</a:t>
            </a:r>
          </a:p>
          <a:p>
            <a:r>
              <a:rPr lang="fr-FR" sz="1000" b="1" i="1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H.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Jianguo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, T.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Dingyuan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Chinese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Physics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Letters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, </a:t>
            </a:r>
            <a:r>
              <a:rPr lang="fr-FR" sz="1000" b="1" i="1" dirty="0">
                <a:latin typeface="Arial" pitchFamily="34" charset="0"/>
                <a:cs typeface="Arial" pitchFamily="34" charset="0"/>
              </a:rPr>
              <a:t>7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(12), 568(1990).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E23395A7-3149-4C60-9D66-7D35B032B0BD}"/>
              </a:ext>
            </a:extLst>
          </p:cNvPr>
          <p:cNvCxnSpPr>
            <a:cxnSpLocks/>
          </p:cNvCxnSpPr>
          <p:nvPr/>
        </p:nvCxnSpPr>
        <p:spPr>
          <a:xfrm flipH="1">
            <a:off x="1117258" y="1714767"/>
            <a:ext cx="791055" cy="124938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5B7D153-58BB-420E-B4C4-3E5DC23A852E}"/>
              </a:ext>
            </a:extLst>
          </p:cNvPr>
          <p:cNvCxnSpPr>
            <a:cxnSpLocks/>
          </p:cNvCxnSpPr>
          <p:nvPr/>
        </p:nvCxnSpPr>
        <p:spPr>
          <a:xfrm flipH="1">
            <a:off x="618052" y="1714767"/>
            <a:ext cx="355370" cy="6107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0" y="1085461"/>
            <a:ext cx="3284276" cy="4552329"/>
            <a:chOff x="0" y="1446390"/>
            <a:chExt cx="3284276" cy="4552329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269DB20-6C0E-4F12-9909-FEB73B52B66A}"/>
                </a:ext>
              </a:extLst>
            </p:cNvPr>
            <p:cNvSpPr txBox="1"/>
            <p:nvPr/>
          </p:nvSpPr>
          <p:spPr>
            <a:xfrm>
              <a:off x="1908313" y="1446390"/>
              <a:ext cx="669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Flux</a:t>
              </a:r>
              <a:r>
                <a:rPr lang="fr-FR" dirty="0"/>
                <a:t> 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FDFF218-4B03-4F96-89B6-023BC937B405}"/>
                </a:ext>
              </a:extLst>
            </p:cNvPr>
            <p:cNvSpPr txBox="1"/>
            <p:nvPr/>
          </p:nvSpPr>
          <p:spPr>
            <a:xfrm>
              <a:off x="716055" y="1446390"/>
              <a:ext cx="113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surfusion</a:t>
              </a:r>
              <a:r>
                <a:rPr lang="fr-FR" dirty="0"/>
                <a:t> 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2E46D54-828F-4EF6-8E1F-10BC5D385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142"/>
            <a:stretch/>
          </p:blipFill>
          <p:spPr>
            <a:xfrm>
              <a:off x="0" y="1711498"/>
              <a:ext cx="3284276" cy="4287221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E279083-5CEF-4409-9546-83EC57B6BF41}"/>
              </a:ext>
            </a:extLst>
          </p:cNvPr>
          <p:cNvSpPr txBox="1"/>
          <p:nvPr/>
        </p:nvSpPr>
        <p:spPr>
          <a:xfrm>
            <a:off x="3025570" y="2443242"/>
            <a:ext cx="60075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Sans flux ( en surfusion)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Massif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par </a:t>
            </a:r>
            <a:r>
              <a:rPr lang="fr-F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Czochralski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réalisée au LMOPS</a:t>
            </a:r>
            <a:r>
              <a:rPr lang="fr-FR" sz="1600" baseline="30000" dirty="0">
                <a:latin typeface="Arial" pitchFamily="34" charset="0"/>
                <a:cs typeface="Arial" pitchFamily="34" charset="0"/>
              </a:rPr>
              <a:t> </a:t>
            </a:r>
            <a:endParaRPr lang="fr-FR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Fibre par 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Gill Sans" charset="0"/>
              </a:rPr>
              <a:t>μ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Pulling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Down :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2 essais</a:t>
            </a:r>
          </a:p>
          <a:p>
            <a:r>
              <a:rPr lang="fr-FR" sz="1600" dirty="0">
                <a:latin typeface="Arial" pitchFamily="34" charset="0"/>
                <a:cs typeface="Arial" pitchFamily="34" charset="0"/>
              </a:rPr>
              <a:t> (A. Maillard, K.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Lebbou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  2007 </a:t>
            </a:r>
            <a:r>
              <a:rPr lang="fr-FR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fibres</a:t>
            </a:r>
            <a:r>
              <a:rPr lang="fr-FR" sz="16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l-GR" sz="16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α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latin typeface="Arial" pitchFamily="34" charset="0"/>
                <a:cs typeface="Arial" pitchFamily="34" charset="0"/>
              </a:rPr>
              <a:t> (M.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Ferriol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, M Cochez)  2017   </a:t>
            </a:r>
            <a:r>
              <a:rPr lang="fr-FR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fibres </a:t>
            </a:r>
            <a:r>
              <a:rPr lang="fr-FR" sz="16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polycristallines</a:t>
            </a:r>
            <a:r>
              <a:rPr lang="fr-FR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biphasées </a:t>
            </a:r>
            <a:r>
              <a:rPr lang="el-GR" sz="16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α</a:t>
            </a:r>
            <a:r>
              <a:rPr lang="fr-FR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et </a:t>
            </a:r>
            <a:r>
              <a:rPr lang="el-GR" sz="16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β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5770130" y="4974678"/>
            <a:ext cx="556592" cy="460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30543" y="5510626"/>
            <a:ext cx="416492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Croissance par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micropulling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  <a:r>
              <a:rPr lang="fr-FR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partir d’un bain surfondu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23" name="Groupe 22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2" name="Chevron 31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4" name="Chevron 23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  <a:endParaRPr lang="fr-F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30" name="Chevron 29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8" name="Chevron 27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98" y="4193900"/>
            <a:ext cx="1469417" cy="924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37" y="4166791"/>
            <a:ext cx="1110744" cy="919114"/>
          </a:xfrm>
          <a:prstGeom prst="rect">
            <a:avLst/>
          </a:prstGeom>
        </p:spPr>
      </p:pic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E239221C-BE17-4632-B4C5-A5C5E135ECF6}"/>
              </a:ext>
            </a:extLst>
          </p:cNvPr>
          <p:cNvSpPr/>
          <p:nvPr/>
        </p:nvSpPr>
        <p:spPr bwMode="auto">
          <a:xfrm>
            <a:off x="955051" y="549307"/>
            <a:ext cx="7458063" cy="4984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Etat de l’art sur la croissance cristalline de </a:t>
            </a:r>
            <a:r>
              <a:rPr lang="el-G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β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-BBO</a:t>
            </a:r>
            <a:endParaRPr lang="fr-FR" sz="2300" dirty="0">
              <a:solidFill>
                <a:srgbClr val="0000FF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 creu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7043" y="1507585"/>
            <a:ext cx="924764" cy="783794"/>
          </a:xfrm>
          <a:prstGeom prst="rect">
            <a:avLst/>
          </a:prstGeom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10" y="1487525"/>
            <a:ext cx="856174" cy="8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space réservé du numéro de diapositive 1">
            <a:extLst>
              <a:ext uri="{FF2B5EF4-FFF2-40B4-BE49-F238E27FC236}">
                <a16:creationId xmlns:a16="http://schemas.microsoft.com/office/drawing/2014/main" id="{33CDC0BB-BDD3-4010-AD15-C46BDF9F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5BEF-2D5B-4862-B6D3-483331E50A0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964027" y="4449584"/>
            <a:ext cx="417997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 de croissance :</a:t>
            </a:r>
            <a:endParaRPr lang="fr-FR" sz="16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Vitesse de tirage : 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0,1 mm/min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Germes cristallins de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β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-BBO orientés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Atmosphère : air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03" y="2585845"/>
            <a:ext cx="2558897" cy="14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17" name="Groupe 16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26" name="Chevron 25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18" name="Chevron 17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  <a:endParaRPr lang="fr-F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24" name="Chevron 23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2" name="Chevron 21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" y="3483607"/>
            <a:ext cx="4187156" cy="24897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331" y="1181603"/>
            <a:ext cx="2551214" cy="200871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48236" y="1375644"/>
            <a:ext cx="4700016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Cristaux homogènes et de haute qualité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Vitesse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croissance élevée (plusieurs cm/h)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Peu de matières premières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Intérêt des fibres 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miniaturisation des dispositifs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forme favorable à la propagation de la lumière </a:t>
            </a:r>
          </a:p>
        </p:txBody>
      </p:sp>
      <p:sp>
        <p:nvSpPr>
          <p:cNvPr id="35" name="Rectangle à coins arrondis 34">
            <a:extLst>
              <a:ext uri="{FF2B5EF4-FFF2-40B4-BE49-F238E27FC236}">
                <a16:creationId xmlns:a16="http://schemas.microsoft.com/office/drawing/2014/main" id="{E239221C-BE17-4632-B4C5-A5C5E135ECF6}"/>
              </a:ext>
            </a:extLst>
          </p:cNvPr>
          <p:cNvSpPr/>
          <p:nvPr/>
        </p:nvSpPr>
        <p:spPr bwMode="auto">
          <a:xfrm>
            <a:off x="1043340" y="595408"/>
            <a:ext cx="7458063" cy="4984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Méthode de croissance de </a:t>
            </a:r>
            <a:r>
              <a:rPr lang="el-G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β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-BBO par µ-PD</a:t>
            </a:r>
            <a:endParaRPr lang="fr-FR" sz="2300" dirty="0">
              <a:solidFill>
                <a:srgbClr val="0000FF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30588" y="1742823"/>
            <a:ext cx="8864091" cy="4036185"/>
            <a:chOff x="499273" y="1348670"/>
            <a:chExt cx="8864091" cy="4036185"/>
          </a:xfrm>
        </p:grpSpPr>
        <p:sp>
          <p:nvSpPr>
            <p:cNvPr id="11" name="ZoneTexte 10"/>
            <p:cNvSpPr txBox="1"/>
            <p:nvPr/>
          </p:nvSpPr>
          <p:spPr>
            <a:xfrm>
              <a:off x="3837492" y="1495773"/>
              <a:ext cx="34569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Paramètres thermiques :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Température de croissance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Gradient thermique axial</a:t>
              </a: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499273" y="1348670"/>
              <a:ext cx="8864091" cy="4036185"/>
              <a:chOff x="499273" y="1348670"/>
              <a:chExt cx="8864091" cy="4036185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9273" y="3047944"/>
                <a:ext cx="2433099" cy="9303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fr-FR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-BBO</a:t>
                </a:r>
              </a:p>
              <a:p>
                <a:pPr algn="ctr"/>
                <a:r>
                  <a:rPr lang="fr-FR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0,1 mm/min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837492" y="2824038"/>
                <a:ext cx="3191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Creuset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Dimensions du capillaire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837492" y="4089620"/>
                <a:ext cx="55258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Germe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Géométrie du germe : </a:t>
                </a:r>
                <a:r>
                  <a:rPr lang="fr-FR" i="1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pointu</a:t>
                </a:r>
                <a:r>
                  <a:rPr lang="fr-F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carré, rectangulaire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Orientation du germe</a:t>
                </a:r>
              </a:p>
            </p:txBody>
          </p:sp>
          <p:sp>
            <p:nvSpPr>
              <p:cNvPr id="2" name="Lune 1"/>
              <p:cNvSpPr/>
              <p:nvPr/>
            </p:nvSpPr>
            <p:spPr>
              <a:xfrm flipH="1">
                <a:off x="3074169" y="1348670"/>
                <a:ext cx="751423" cy="4036185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Organigramme : Connecteur 2"/>
              <p:cNvSpPr/>
              <p:nvPr/>
            </p:nvSpPr>
            <p:spPr>
              <a:xfrm>
                <a:off x="3304375" y="1744256"/>
                <a:ext cx="228600" cy="21468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Organigramme : Connecteur 9"/>
              <p:cNvSpPr/>
              <p:nvPr/>
            </p:nvSpPr>
            <p:spPr>
              <a:xfrm>
                <a:off x="3532975" y="2915241"/>
                <a:ext cx="228600" cy="21468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Organigramme : Connecteur 13"/>
              <p:cNvSpPr/>
              <p:nvPr/>
            </p:nvSpPr>
            <p:spPr>
              <a:xfrm>
                <a:off x="3442014" y="4150048"/>
                <a:ext cx="228600" cy="21468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8" name="Groupe 17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19" name="Groupe 18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28" name="Chevron 27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0" name="Chevron 19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26" name="Chevron 25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4" name="Chevron 23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30" name="Rectangle à coins arrondis 29">
            <a:extLst>
              <a:ext uri="{FF2B5EF4-FFF2-40B4-BE49-F238E27FC236}">
                <a16:creationId xmlns:a16="http://schemas.microsoft.com/office/drawing/2014/main" id="{E239221C-BE17-4632-B4C5-A5C5E135ECF6}"/>
              </a:ext>
            </a:extLst>
          </p:cNvPr>
          <p:cNvSpPr/>
          <p:nvPr/>
        </p:nvSpPr>
        <p:spPr bwMode="auto">
          <a:xfrm>
            <a:off x="731520" y="632752"/>
            <a:ext cx="7754112" cy="829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des conditions de croissance cristalline </a:t>
            </a:r>
          </a:p>
          <a:p>
            <a:pPr algn="ctr"/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l-G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-BBO</a:t>
            </a:r>
          </a:p>
        </p:txBody>
      </p:sp>
    </p:spTree>
    <p:extLst>
      <p:ext uri="{BB962C8B-B14F-4D97-AF65-F5344CB8AC3E}">
        <p14:creationId xmlns:p14="http://schemas.microsoft.com/office/powerpoint/2010/main" val="344803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C6CC-C149-4D05-85C6-E4EB360C7093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E239221C-BE17-4632-B4C5-A5C5E135ECF6}"/>
              </a:ext>
            </a:extLst>
          </p:cNvPr>
          <p:cNvSpPr/>
          <p:nvPr/>
        </p:nvSpPr>
        <p:spPr bwMode="auto">
          <a:xfrm>
            <a:off x="20932" y="829935"/>
            <a:ext cx="9016190" cy="5431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Caractérisation des phases α et </a:t>
            </a:r>
            <a:r>
              <a:rPr lang="el-G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β</a:t>
            </a: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-BBO : Spectroscopie Raman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8C7B792-4084-4D6D-B88F-A291DE3CC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38221"/>
              </p:ext>
            </p:extLst>
          </p:nvPr>
        </p:nvGraphicFramePr>
        <p:xfrm>
          <a:off x="6141510" y="2345742"/>
          <a:ext cx="275049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3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itchFamily="34" charset="0"/>
                          <a:cs typeface="Arial" pitchFamily="34" charset="0"/>
                        </a:rPr>
                        <a:t>Modes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-BBO</a:t>
                      </a:r>
                      <a:r>
                        <a:rPr lang="fr-FR" sz="12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fr-FR" sz="1200" b="1" dirty="0">
                          <a:latin typeface="Arial" pitchFamily="34" charset="0"/>
                          <a:cs typeface="Arial" pitchFamily="34" charset="0"/>
                        </a:rPr>
                        <a:t>-BBO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baseline="0" dirty="0">
                        <a:latin typeface="Imprint MT Shadow" pitchFamily="82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baseline="0" dirty="0">
                        <a:latin typeface="Imprint MT Shadow" pitchFamily="82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baseline="0" dirty="0">
                          <a:solidFill>
                            <a:srgbClr val="0000FF"/>
                          </a:solidFill>
                          <a:latin typeface="Imprint MT Shadow" pitchFamily="82" charset="0"/>
                          <a:cs typeface="Arial" pitchFamily="34" charset="0"/>
                        </a:rPr>
                        <a:t>E</a:t>
                      </a:r>
                      <a:endParaRPr lang="fr-FR" sz="1400" b="1" i="1" dirty="0">
                        <a:solidFill>
                          <a:srgbClr val="0000FF"/>
                        </a:solidFill>
                        <a:latin typeface="Imprint MT Shadow" pitchFamily="82" charset="0"/>
                        <a:cs typeface="Arial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382-394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481-490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664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Imprint MT Shadow" pitchFamily="8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Imprint MT Shadow" pitchFamily="82" charset="0"/>
                        </a:rPr>
                        <a:t>A</a:t>
                      </a:r>
                      <a:r>
                        <a:rPr lang="fr-FR" sz="1400" b="1" baseline="-25000" dirty="0">
                          <a:solidFill>
                            <a:srgbClr val="00B050"/>
                          </a:solidFill>
                          <a:latin typeface="Imprint MT Shadow" pitchFamily="82" charset="0"/>
                        </a:rPr>
                        <a:t>1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599-619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9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761-775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780-788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baseline="0" dirty="0">
                          <a:solidFill>
                            <a:srgbClr val="FF33CC"/>
                          </a:solidFill>
                          <a:latin typeface="Imprint MT Shadow" pitchFamily="82" charset="0"/>
                          <a:cs typeface="Arial" pitchFamily="34" charset="0"/>
                        </a:rPr>
                        <a:t>E’</a:t>
                      </a:r>
                      <a:endParaRPr lang="fr-FR" sz="1400" b="1" i="1" dirty="0">
                        <a:solidFill>
                          <a:srgbClr val="FF33CC"/>
                        </a:solidFill>
                        <a:latin typeface="Imprint MT Shadow" pitchFamily="8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Arial" pitchFamily="34" charset="0"/>
                          <a:cs typeface="Arial" pitchFamily="34" charset="0"/>
                        </a:rPr>
                        <a:t>635,9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10865985-FFD8-4D86-BFE2-129BC5C806B7}"/>
              </a:ext>
            </a:extLst>
          </p:cNvPr>
          <p:cNvGrpSpPr/>
          <p:nvPr/>
        </p:nvGrpSpPr>
        <p:grpSpPr>
          <a:xfrm>
            <a:off x="1" y="1508165"/>
            <a:ext cx="5937662" cy="4205797"/>
            <a:chOff x="94593" y="1263771"/>
            <a:chExt cx="6477379" cy="472085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C4C4E1B-92F2-4325-A3F4-BEC2EAA50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39" r="11092"/>
            <a:stretch/>
          </p:blipFill>
          <p:spPr>
            <a:xfrm>
              <a:off x="94593" y="1263771"/>
              <a:ext cx="6477379" cy="4720855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B37B00A-F04A-417D-8EF5-ADB1AE1517C1}"/>
                </a:ext>
              </a:extLst>
            </p:cNvPr>
            <p:cNvSpPr/>
            <p:nvPr/>
          </p:nvSpPr>
          <p:spPr>
            <a:xfrm>
              <a:off x="2721935" y="1414127"/>
              <a:ext cx="808074" cy="37288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6A0B65D-CDCD-460B-8F44-ACE0D14EF213}"/>
                </a:ext>
              </a:extLst>
            </p:cNvPr>
            <p:cNvSpPr/>
            <p:nvPr/>
          </p:nvSpPr>
          <p:spPr>
            <a:xfrm>
              <a:off x="4830103" y="1414127"/>
              <a:ext cx="422383" cy="372884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BE1D00D-AB34-4D22-8B08-268EDE889924}"/>
                </a:ext>
              </a:extLst>
            </p:cNvPr>
            <p:cNvSpPr/>
            <p:nvPr/>
          </p:nvSpPr>
          <p:spPr>
            <a:xfrm>
              <a:off x="4182136" y="1414127"/>
              <a:ext cx="223285" cy="3728840"/>
            </a:xfrm>
            <a:prstGeom prst="ellipse">
              <a:avLst/>
            </a:prstGeom>
            <a:noFill/>
            <a:ln w="190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C00FF"/>
                </a:solidFill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1BA9451-761E-4E91-8E3E-FA8A0403E4D0}"/>
              </a:ext>
            </a:extLst>
          </p:cNvPr>
          <p:cNvSpPr txBox="1"/>
          <p:nvPr/>
        </p:nvSpPr>
        <p:spPr>
          <a:xfrm>
            <a:off x="1488126" y="5658345"/>
            <a:ext cx="740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spectres Raman de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-BBO et de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-BBO sont nettement différents dans le domaine 300 cm</a:t>
            </a:r>
            <a:r>
              <a:rPr lang="fr-F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- 800 cm</a:t>
            </a:r>
            <a:r>
              <a:rPr lang="fr-F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27" name="Groupe 26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6" name="Chevron 35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8" name="Chevron 27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34" name="Chevron 33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32" name="Chevron 31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369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2">
            <a:extLst>
              <a:ext uri="{FF2B5EF4-FFF2-40B4-BE49-F238E27FC236}">
                <a16:creationId xmlns:a16="http://schemas.microsoft.com/office/drawing/2014/main" id="{47D02AFB-FD20-4D14-A674-422570EBE04E}"/>
              </a:ext>
            </a:extLst>
          </p:cNvPr>
          <p:cNvSpPr/>
          <p:nvPr/>
        </p:nvSpPr>
        <p:spPr bwMode="auto">
          <a:xfrm>
            <a:off x="1073533" y="673967"/>
            <a:ext cx="6729308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1- Paramètres thermiques</a:t>
            </a:r>
          </a:p>
        </p:txBody>
      </p:sp>
      <p:sp>
        <p:nvSpPr>
          <p:cNvPr id="33" name="Espace réservé du numéro de diapositive 15">
            <a:extLst>
              <a:ext uri="{FF2B5EF4-FFF2-40B4-BE49-F238E27FC236}">
                <a16:creationId xmlns:a16="http://schemas.microsoft.com/office/drawing/2014/main" id="{BA919292-1221-41D3-862F-3B764793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2330-4D1A-4CB9-B026-C0E963B08928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32211EB-6BC3-4E83-B328-41E5EE93EB51}"/>
              </a:ext>
            </a:extLst>
          </p:cNvPr>
          <p:cNvGrpSpPr/>
          <p:nvPr/>
        </p:nvGrpSpPr>
        <p:grpSpPr>
          <a:xfrm>
            <a:off x="165043" y="2845370"/>
            <a:ext cx="1090865" cy="1180275"/>
            <a:chOff x="6435802" y="3652556"/>
            <a:chExt cx="2000529" cy="105436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936F50C4-E425-494E-AF87-3DB70B878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875" r="5217"/>
            <a:stretch/>
          </p:blipFill>
          <p:spPr>
            <a:xfrm>
              <a:off x="6435802" y="3988979"/>
              <a:ext cx="2000529" cy="717943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CF335CF-7D65-4764-B2DE-FAEC83B68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5802" y="3652556"/>
              <a:ext cx="2000529" cy="562053"/>
            </a:xfrm>
            <a:prstGeom prst="rect">
              <a:avLst/>
            </a:prstGeom>
          </p:spPr>
        </p:pic>
      </p:grpSp>
      <p:pic>
        <p:nvPicPr>
          <p:cNvPr id="35" name="Image 3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9236" r="49077" b="12493"/>
          <a:stretch/>
        </p:blipFill>
        <p:spPr bwMode="auto">
          <a:xfrm>
            <a:off x="1228550" y="2755009"/>
            <a:ext cx="1304338" cy="1688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26266" y="1870800"/>
            <a:ext cx="5051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Gradients thermiques élevés 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obtenir la phase </a:t>
            </a:r>
            <a:r>
              <a:rPr lang="el-G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-BBO à température élevée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C171B5C-E5EE-4491-9C03-4CAB845AF09B}"/>
              </a:ext>
            </a:extLst>
          </p:cNvPr>
          <p:cNvPicPr/>
          <p:nvPr/>
        </p:nvPicPr>
        <p:blipFill rotWithShape="1">
          <a:blip r:embed="rId6"/>
          <a:srcRect l="8111" t="8900" r="10951" b="5682"/>
          <a:stretch/>
        </p:blipFill>
        <p:spPr>
          <a:xfrm>
            <a:off x="2384042" y="2782634"/>
            <a:ext cx="3887862" cy="33227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50230" y="4973374"/>
            <a:ext cx="27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600°C/min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 phase </a:t>
            </a:r>
            <a:r>
              <a:rPr lang="fr-FR" sz="16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/>
              </a:rPr>
              <a:t>a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ou</a:t>
            </a:r>
            <a:r>
              <a:rPr lang="fr-FR" sz="16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</a:t>
            </a:r>
            <a:r>
              <a:rPr lang="fr-FR" sz="16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/>
              </a:rPr>
              <a:t> b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polycristalline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ou fissurée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50230" y="3875031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300°C/min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rganigramme : Connecteur 4"/>
          <p:cNvSpPr/>
          <p:nvPr/>
        </p:nvSpPr>
        <p:spPr>
          <a:xfrm>
            <a:off x="6137004" y="3763416"/>
            <a:ext cx="1284959" cy="56178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419704" y="2694834"/>
            <a:ext cx="258417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Obtention de la phase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β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-BBO sans contrainte thermomécanique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7589776" y="5661800"/>
            <a:ext cx="1328644" cy="1035012"/>
            <a:chOff x="7439638" y="4107836"/>
            <a:chExt cx="1609359" cy="1161539"/>
          </a:xfrm>
        </p:grpSpPr>
        <p:pic>
          <p:nvPicPr>
            <p:cNvPr id="23" name="Image 22" descr="Une image contenant noir, intérieur, assis&#10;&#10;Description générée automatiquement">
              <a:extLst>
                <a:ext uri="{FF2B5EF4-FFF2-40B4-BE49-F238E27FC236}">
                  <a16:creationId xmlns:a16="http://schemas.microsoft.com/office/drawing/2014/main" id="{6FBAD053-708D-4507-A933-9DE3D90C4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3" t="40356" r="27254" b="16602"/>
            <a:stretch/>
          </p:blipFill>
          <p:spPr>
            <a:xfrm>
              <a:off x="7439638" y="4107836"/>
              <a:ext cx="1609359" cy="1161539"/>
            </a:xfrm>
            <a:prstGeom prst="rect">
              <a:avLst/>
            </a:prstGeom>
          </p:spPr>
        </p:pic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3097259-1E21-444E-87E2-D48711CCAAC6}"/>
                </a:ext>
              </a:extLst>
            </p:cNvPr>
            <p:cNvGrpSpPr/>
            <p:nvPr/>
          </p:nvGrpSpPr>
          <p:grpSpPr>
            <a:xfrm>
              <a:off x="7519097" y="4855464"/>
              <a:ext cx="1529900" cy="381529"/>
              <a:chOff x="2814744" y="2340911"/>
              <a:chExt cx="2020368" cy="381529"/>
            </a:xfrm>
          </p:grpSpPr>
          <p:cxnSp>
            <p:nvCxnSpPr>
              <p:cNvPr id="28" name="Connecteur droit 27"/>
              <p:cNvCxnSpPr/>
              <p:nvPr/>
            </p:nvCxnSpPr>
            <p:spPr>
              <a:xfrm>
                <a:off x="2814744" y="2340911"/>
                <a:ext cx="1915434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3254255" y="2342499"/>
                <a:ext cx="1580857" cy="37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16 mm</a:t>
                </a:r>
              </a:p>
            </p:txBody>
          </p:sp>
        </p:grpSp>
      </p:grpSp>
      <p:cxnSp>
        <p:nvCxnSpPr>
          <p:cNvPr id="11" name="Connecteur droit avec flèche 10"/>
          <p:cNvCxnSpPr>
            <a:stCxn id="5" idx="0"/>
          </p:cNvCxnSpPr>
          <p:nvPr/>
        </p:nvCxnSpPr>
        <p:spPr>
          <a:xfrm flipV="1">
            <a:off x="6779484" y="3514482"/>
            <a:ext cx="317849" cy="24893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7570287" y="3763417"/>
            <a:ext cx="1530154" cy="816424"/>
            <a:chOff x="7711792" y="3964496"/>
            <a:chExt cx="3329118" cy="1385094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90F6935-0B7C-4AB2-ACB8-4062659E3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11792" y="3964496"/>
              <a:ext cx="3116019" cy="1230211"/>
            </a:xfrm>
            <a:prstGeom prst="rect">
              <a:avLst/>
            </a:prstGeom>
          </p:spPr>
        </p:pic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1DCD7766-241C-4526-98EE-A5942B3F164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269801" y="3522737"/>
              <a:ext cx="0" cy="2689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BB46B363-AEC2-484C-98E2-B93533F3B7E2}"/>
                </a:ext>
              </a:extLst>
            </p:cNvPr>
            <p:cNvSpPr txBox="1"/>
            <p:nvPr/>
          </p:nvSpPr>
          <p:spPr>
            <a:xfrm>
              <a:off x="8719878" y="4827435"/>
              <a:ext cx="2321032" cy="52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14 mm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31" name="Groupe 30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53" name="Chevron 52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41" name="Chevron 40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51" name="Chevron 50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49" name="Chevron 48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119751" y="1305785"/>
            <a:ext cx="8612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Température de croissance : 1046°C&lt;T&lt;1049°C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altLang="fr-FR" b="1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Gradient thermique axial</a:t>
            </a:r>
            <a:endParaRPr lang="fr-FR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2">
            <a:extLst>
              <a:ext uri="{FF2B5EF4-FFF2-40B4-BE49-F238E27FC236}">
                <a16:creationId xmlns:a16="http://schemas.microsoft.com/office/drawing/2014/main" id="{DA9486FF-4DE9-4163-9E0B-2D787ABB8E6C}"/>
              </a:ext>
            </a:extLst>
          </p:cNvPr>
          <p:cNvSpPr/>
          <p:nvPr/>
        </p:nvSpPr>
        <p:spPr bwMode="auto">
          <a:xfrm>
            <a:off x="2185407" y="570236"/>
            <a:ext cx="4926036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2- Géométrie du creuset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D36156-1AA9-4450-B372-2D05B1C1F300}"/>
              </a:ext>
            </a:extLst>
          </p:cNvPr>
          <p:cNvSpPr txBox="1"/>
          <p:nvPr/>
        </p:nvSpPr>
        <p:spPr>
          <a:xfrm>
            <a:off x="-11039" y="2673003"/>
            <a:ext cx="465946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Dimensions du capillaire en platine  </a:t>
            </a:r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56601D51-B2A0-4C2B-B9F1-381279D0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2330-4D1A-4CB9-B026-C0E963B0892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116003" y="1316522"/>
            <a:ext cx="368202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9273" y="1231732"/>
            <a:ext cx="8462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L’écoulement du liquide dans le capillaire dépend de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diamètre et longueur du capillaire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viscosité du liquide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tension de surface entre le liquide, air et le capillaire (nature du matériau et du capillaire)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vitesse de tirage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9273" y="1207037"/>
            <a:ext cx="854312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L’écoulement du liquide dans le capillaire dépend de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diamètre et longueur du capillaire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viscosité du liquide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tension de surface entre le liquide, air et le capillaire (nature du matériau et du capillaire)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vitesse de tirage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45428"/>
              </p:ext>
            </p:extLst>
          </p:nvPr>
        </p:nvGraphicFramePr>
        <p:xfrm>
          <a:off x="252000" y="3205305"/>
          <a:ext cx="5868670" cy="2513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7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Capillaire 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Intensité du courant injecté dans A.H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 des fibres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de la phase identifiée par spectroscopie Raman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Diamètre intérieur (mm)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Diamètre extérieur (mm)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Longueur 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β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β</a:t>
                      </a:r>
                      <a:endParaRPr lang="fr-F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α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40-45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α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40-45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β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40-45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goutte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Ellipse 13"/>
          <p:cNvSpPr/>
          <p:nvPr/>
        </p:nvSpPr>
        <p:spPr>
          <a:xfrm>
            <a:off x="363623" y="4478692"/>
            <a:ext cx="2099144" cy="445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239637" y="4522877"/>
            <a:ext cx="253420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capillaire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&lt; 1049°C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Forme du ménisque et interface stables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99" y="2351531"/>
            <a:ext cx="1281288" cy="11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99965" y="3735152"/>
            <a:ext cx="267413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Diamètre intérieur : 0,7 mm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Longueur : 2 mm  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22" name="Groupe 21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1" name="Chevron 30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3" name="Chevron 22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29" name="Chevron 28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7" name="Chevron 26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96" y="5538312"/>
            <a:ext cx="2798307" cy="1213209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37DF3CC-1E27-4ADE-B137-041D83D0C954}"/>
              </a:ext>
            </a:extLst>
          </p:cNvPr>
          <p:cNvSpPr txBox="1"/>
          <p:nvPr/>
        </p:nvSpPr>
        <p:spPr>
          <a:xfrm rot="10800000" flipV="1">
            <a:off x="6984994" y="6361596"/>
            <a:ext cx="1104074" cy="335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10 mm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7407935" y="4319927"/>
            <a:ext cx="181841" cy="202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07038" y="580781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Fibres orientées SHG</a:t>
            </a:r>
          </a:p>
        </p:txBody>
      </p:sp>
    </p:spTree>
    <p:extLst>
      <p:ext uri="{BB962C8B-B14F-4D97-AF65-F5344CB8AC3E}">
        <p14:creationId xmlns:p14="http://schemas.microsoft.com/office/powerpoint/2010/main" val="23936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/>
      <p:bldP spid="5" grpId="0" animBg="1"/>
      <p:bldP spid="35" grpId="0"/>
      <p:bldP spid="1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47149" y="1606370"/>
            <a:ext cx="5381601" cy="9079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Germe orienté selon : 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accord de phase     accord de phase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axe a               FHG 47,7°         SHG   22,8°       axe c</a:t>
            </a:r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56601D51-B2A0-4C2B-B9F1-381279D0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2330-4D1A-4CB9-B026-C0E963B0892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8" name="Rectangle à coins arrondis 2">
            <a:extLst>
              <a:ext uri="{FF2B5EF4-FFF2-40B4-BE49-F238E27FC236}">
                <a16:creationId xmlns:a16="http://schemas.microsoft.com/office/drawing/2014/main" id="{77BBBE18-5DEB-40DB-A845-2A7325AC9005}"/>
              </a:ext>
            </a:extLst>
          </p:cNvPr>
          <p:cNvSpPr/>
          <p:nvPr/>
        </p:nvSpPr>
        <p:spPr bwMode="auto">
          <a:xfrm>
            <a:off x="2674480" y="606690"/>
            <a:ext cx="3652242" cy="50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fr-FR" sz="2300" b="1" dirty="0">
                <a:solidFill>
                  <a:srgbClr val="0000FF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3- Orientation du germe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218C57-95E8-4D58-91D6-6776337D9340}"/>
              </a:ext>
            </a:extLst>
          </p:cNvPr>
          <p:cNvSpPr txBox="1"/>
          <p:nvPr/>
        </p:nvSpPr>
        <p:spPr>
          <a:xfrm>
            <a:off x="1146039" y="5556230"/>
            <a:ext cx="307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direction de croissance la plus favorable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7A7DE76-B5D8-4F41-8931-2E444FEE3C83}"/>
              </a:ext>
            </a:extLst>
          </p:cNvPr>
          <p:cNvSpPr txBox="1"/>
          <p:nvPr/>
        </p:nvSpPr>
        <p:spPr>
          <a:xfrm>
            <a:off x="7127408" y="5740309"/>
            <a:ext cx="2145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Problème de clivage 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8" y="1247990"/>
            <a:ext cx="19573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09809" y="2972305"/>
                <a:ext cx="3017429" cy="528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Symbol" pitchFamily="18" charset="2"/>
                  <a:buChar char="b"/>
                </a:pP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BBO :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groupe d’espace trigonal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3</m:t>
                        </m:r>
                        <m:r>
                          <a:rPr lang="fr-FR" sz="1400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fr-FR" sz="1400" i="1">
                            <a:latin typeface="Cambria Math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fr-FR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R3c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09" y="2972305"/>
                <a:ext cx="3017429" cy="528478"/>
              </a:xfrm>
              <a:prstGeom prst="rect">
                <a:avLst/>
              </a:prstGeom>
              <a:blipFill rotWithShape="1">
                <a:blip r:embed="rId3"/>
                <a:stretch>
                  <a:fillRect l="-404" t="-2326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 flipV="1">
            <a:off x="8316884" y="5254053"/>
            <a:ext cx="11875" cy="475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37" y="5158965"/>
            <a:ext cx="1459535" cy="73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316393" y="17359"/>
            <a:ext cx="8591085" cy="518978"/>
            <a:chOff x="121673" y="0"/>
            <a:chExt cx="8591085" cy="518978"/>
          </a:xfrm>
        </p:grpSpPr>
        <p:grpSp>
          <p:nvGrpSpPr>
            <p:cNvPr id="20" name="Groupe 19"/>
            <p:cNvGrpSpPr/>
            <p:nvPr/>
          </p:nvGrpSpPr>
          <p:grpSpPr>
            <a:xfrm>
              <a:off x="121673" y="0"/>
              <a:ext cx="1163965" cy="494283"/>
              <a:chOff x="1221247" y="-16949"/>
              <a:chExt cx="2082595" cy="185956"/>
            </a:xfrm>
            <a:effectLst/>
          </p:grpSpPr>
          <p:sp>
            <p:nvSpPr>
              <p:cNvPr id="31" name="Chevron 30"/>
              <p:cNvSpPr/>
              <p:nvPr/>
            </p:nvSpPr>
            <p:spPr>
              <a:xfrm>
                <a:off x="1221247" y="16250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Chevron 6"/>
              <p:cNvSpPr/>
              <p:nvPr/>
            </p:nvSpPr>
            <p:spPr>
              <a:xfrm>
                <a:off x="1424057" y="-16949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Contexte</a:t>
                </a:r>
              </a:p>
            </p:txBody>
          </p:sp>
        </p:grpSp>
        <p:sp>
          <p:nvSpPr>
            <p:cNvPr id="21" name="Chevron 20"/>
            <p:cNvSpPr/>
            <p:nvPr/>
          </p:nvSpPr>
          <p:spPr>
            <a:xfrm>
              <a:off x="1263545" y="88245"/>
              <a:ext cx="3686809" cy="336046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hevron 6"/>
            <p:cNvSpPr/>
            <p:nvPr/>
          </p:nvSpPr>
          <p:spPr>
            <a:xfrm>
              <a:off x="1345363" y="22809"/>
              <a:ext cx="3527901" cy="4646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0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Optimisation des conditions de croissance</a:t>
              </a: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4932989" y="7983"/>
              <a:ext cx="2364849" cy="494283"/>
              <a:chOff x="1067234" y="-17286"/>
              <a:chExt cx="2379432" cy="185956"/>
            </a:xfrm>
            <a:effectLst/>
          </p:grpSpPr>
          <p:sp>
            <p:nvSpPr>
              <p:cNvPr id="28" name="Chevron 27"/>
              <p:cNvSpPr/>
              <p:nvPr/>
            </p:nvSpPr>
            <p:spPr>
              <a:xfrm>
                <a:off x="1067234" y="13521"/>
                <a:ext cx="2379432" cy="13390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Chevron 6"/>
              <p:cNvSpPr/>
              <p:nvPr/>
            </p:nvSpPr>
            <p:spPr>
              <a:xfrm>
                <a:off x="1185761" y="-17286"/>
                <a:ext cx="2175760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Caractérisations</a:t>
                </a:r>
                <a:r>
                  <a:rPr lang="fr-FR" sz="1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optiques</a:t>
                </a:r>
                <a:endParaRPr lang="fr-FR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7297838" y="24695"/>
              <a:ext cx="1414920" cy="494283"/>
              <a:chOff x="2255769" y="-21418"/>
              <a:chExt cx="2065741" cy="185956"/>
            </a:xfrm>
            <a:effectLst/>
          </p:grpSpPr>
          <p:sp>
            <p:nvSpPr>
              <p:cNvPr id="25" name="Chevron 24"/>
              <p:cNvSpPr/>
              <p:nvPr/>
            </p:nvSpPr>
            <p:spPr>
              <a:xfrm>
                <a:off x="2255769" y="9383"/>
                <a:ext cx="2065741" cy="126425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Chevron 6"/>
              <p:cNvSpPr/>
              <p:nvPr/>
            </p:nvSpPr>
            <p:spPr>
              <a:xfrm>
                <a:off x="2397705" y="-21418"/>
                <a:ext cx="1879785" cy="18595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37338" rIns="18669" bIns="37338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51" name="ZoneTexte 50"/>
          <p:cNvSpPr txBox="1"/>
          <p:nvPr/>
        </p:nvSpPr>
        <p:spPr>
          <a:xfrm>
            <a:off x="1615757" y="1197852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Orientation du germe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représentation de la section transversale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426074"/>
            <a:ext cx="5791200" cy="2809875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3794363" y="4963108"/>
            <a:ext cx="183396" cy="581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488" y="6090106"/>
            <a:ext cx="862519" cy="842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33" y="4680999"/>
            <a:ext cx="1829419" cy="86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522" y="5256365"/>
            <a:ext cx="1718724" cy="4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96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22240</TotalTime>
  <Words>1623</Words>
  <Application>Microsoft Office PowerPoint</Application>
  <PresentationFormat>Affichage à l'écran (4:3)</PresentationFormat>
  <Paragraphs>379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Imprint MT Shadow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Nawal Ferdi</dc:creator>
  <cp:lastModifiedBy>Nawal Ferdi</cp:lastModifiedBy>
  <cp:revision>454</cp:revision>
  <dcterms:created xsi:type="dcterms:W3CDTF">2021-05-09T09:25:36Z</dcterms:created>
  <dcterms:modified xsi:type="dcterms:W3CDTF">2023-05-05T11:47:32Z</dcterms:modified>
</cp:coreProperties>
</file>